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1"/>
  </p:notesMasterIdLst>
  <p:sldIdLst>
    <p:sldId id="256" r:id="rId2"/>
    <p:sldId id="257" r:id="rId3"/>
    <p:sldId id="258" r:id="rId4"/>
    <p:sldId id="259" r:id="rId5"/>
    <p:sldId id="260" r:id="rId6"/>
    <p:sldId id="261" r:id="rId7"/>
    <p:sldId id="285" r:id="rId8"/>
    <p:sldId id="263" r:id="rId9"/>
    <p:sldId id="267" r:id="rId10"/>
    <p:sldId id="286" r:id="rId11"/>
    <p:sldId id="292" r:id="rId12"/>
    <p:sldId id="299" r:id="rId13"/>
    <p:sldId id="300" r:id="rId14"/>
    <p:sldId id="301" r:id="rId15"/>
    <p:sldId id="304" r:id="rId16"/>
    <p:sldId id="303" r:id="rId17"/>
    <p:sldId id="268" r:id="rId18"/>
    <p:sldId id="269" r:id="rId19"/>
    <p:sldId id="278" r:id="rId20"/>
    <p:sldId id="280" r:id="rId21"/>
    <p:sldId id="262" r:id="rId22"/>
    <p:sldId id="281" r:id="rId23"/>
    <p:sldId id="282" r:id="rId24"/>
    <p:sldId id="283" r:id="rId25"/>
    <p:sldId id="279" r:id="rId26"/>
    <p:sldId id="272" r:id="rId27"/>
    <p:sldId id="273" r:id="rId28"/>
    <p:sldId id="289" r:id="rId29"/>
    <p:sldId id="295" r:id="rId30"/>
    <p:sldId id="297" r:id="rId31"/>
    <p:sldId id="296" r:id="rId32"/>
    <p:sldId id="298" r:id="rId33"/>
    <p:sldId id="290" r:id="rId34"/>
    <p:sldId id="277" r:id="rId35"/>
    <p:sldId id="291" r:id="rId36"/>
    <p:sldId id="305" r:id="rId37"/>
    <p:sldId id="265" r:id="rId38"/>
    <p:sldId id="293" r:id="rId39"/>
    <p:sldId id="287" r:id="rId4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p:scale>
          <a:sx n="58" d="100"/>
          <a:sy n="58" d="100"/>
        </p:scale>
        <p:origin x="988" y="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8AEDAF-F712-4A16-8282-68E733EC8731}" type="datetimeFigureOut">
              <a:rPr lang="en-US" smtClean="0"/>
              <a:t>7/3/2025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FCA54A-969A-4F31-ADD8-C09B8FA8E530}" type="slidenum">
              <a:rPr lang="en-US" smtClean="0"/>
              <a:t>‹#›</a:t>
            </a:fld>
            <a:endParaRPr lang="en-US"/>
          </a:p>
        </p:txBody>
      </p:sp>
    </p:spTree>
    <p:extLst>
      <p:ext uri="{BB962C8B-B14F-4D97-AF65-F5344CB8AC3E}">
        <p14:creationId xmlns:p14="http://schemas.microsoft.com/office/powerpoint/2010/main" val="30626002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DAAF9A19-FD79-4171-AF2B-49078EB27958}" type="datetimeFigureOut">
              <a:rPr lang="en-US" smtClean="0"/>
              <a:t>7/3/2025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208F35-6B21-4FD3-B726-6C3DE5408620}" type="slidenum">
              <a:rPr lang="en-US" smtClean="0"/>
              <a:t>‹#›</a:t>
            </a:fld>
            <a:endParaRPr lang="en-US"/>
          </a:p>
        </p:txBody>
      </p:sp>
      <p:cxnSp>
        <p:nvCxnSpPr>
          <p:cNvPr id="13" name="Straight Connector 12"/>
          <p:cNvCxnSpPr/>
          <p:nvPr/>
        </p:nvCxnSpPr>
        <p:spPr>
          <a:xfrm flipV="1">
            <a:off x="8386842"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0" y="0"/>
            <a:ext cx="12192000" cy="4572001"/>
          </a:xfrm>
          <a:prstGeom prst="rect">
            <a:avLst/>
          </a:prstGeom>
          <a:blipFill dpi="0" rotWithShape="1">
            <a:blip r:embed="rId2">
              <a:duotone>
                <a:schemeClr val="accent1">
                  <a:shade val="45000"/>
                  <a:satMod val="135000"/>
                </a:schemeClr>
                <a:prstClr val="white"/>
              </a:duotone>
            </a:blip>
            <a:srcRect/>
            <a:tile tx="-133350" ty="-635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2165397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AAF9A19-FD79-4171-AF2B-49078EB27958}" type="datetimeFigureOut">
              <a:rPr lang="en-US" smtClean="0"/>
              <a:t>7/3/2025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208F35-6B21-4FD3-B726-6C3DE5408620}" type="slidenum">
              <a:rPr lang="en-US" smtClean="0"/>
              <a:t>‹#›</a:t>
            </a:fld>
            <a:endParaRPr lang="en-US"/>
          </a:p>
        </p:txBody>
      </p:sp>
    </p:spTree>
    <p:extLst>
      <p:ext uri="{BB962C8B-B14F-4D97-AF65-F5344CB8AC3E}">
        <p14:creationId xmlns:p14="http://schemas.microsoft.com/office/powerpoint/2010/main" val="20323734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a:t>Click to edit Master title style</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AAF9A19-FD79-4171-AF2B-49078EB27958}" type="datetimeFigureOut">
              <a:rPr lang="en-US" smtClean="0"/>
              <a:t>7/3/2025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208F35-6B21-4FD3-B726-6C3DE5408620}" type="slidenum">
              <a:rPr lang="en-US" smtClean="0"/>
              <a:t>‹#›</a:t>
            </a:fld>
            <a:endParaRPr lang="en-US"/>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6251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AAF9A19-FD79-4171-AF2B-49078EB27958}" type="datetimeFigureOut">
              <a:rPr lang="en-US" smtClean="0"/>
              <a:t>7/3/2025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208F35-6B21-4FD3-B726-6C3DE5408620}" type="slidenum">
              <a:rPr lang="en-US" smtClean="0"/>
              <a:t>‹#›</a:t>
            </a:fld>
            <a:endParaRPr lang="en-US"/>
          </a:p>
        </p:txBody>
      </p:sp>
    </p:spTree>
    <p:extLst>
      <p:ext uri="{BB962C8B-B14F-4D97-AF65-F5344CB8AC3E}">
        <p14:creationId xmlns:p14="http://schemas.microsoft.com/office/powerpoint/2010/main" val="14712700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AAF9A19-FD79-4171-AF2B-49078EB27958}" type="datetimeFigureOut">
              <a:rPr lang="en-US" smtClean="0"/>
              <a:t>7/3/2025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208F35-6B21-4FD3-B726-6C3DE5408620}" type="slidenum">
              <a:rPr lang="en-US" smtClean="0"/>
              <a:t>‹#›</a:t>
            </a:fld>
            <a:endParaRPr lang="en-US"/>
          </a:p>
        </p:txBody>
      </p:sp>
      <p:cxnSp>
        <p:nvCxnSpPr>
          <p:cNvPr id="12" name="Straight Connector 11"/>
          <p:cNvCxnSpPr/>
          <p:nvPr/>
        </p:nvCxnSpPr>
        <p:spPr>
          <a:xfrm flipV="1">
            <a:off x="838684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0" y="-1"/>
            <a:ext cx="12192000" cy="4572000"/>
          </a:xfrm>
          <a:prstGeom prst="rect">
            <a:avLst/>
          </a:prstGeom>
          <a:blipFill dpi="0" rotWithShape="1">
            <a:blip r:embed="rId2">
              <a:duotone>
                <a:schemeClr val="accent3">
                  <a:shade val="45000"/>
                  <a:satMod val="135000"/>
                </a:schemeClr>
                <a:prstClr val="white"/>
              </a:duotone>
            </a:blip>
            <a:srcRect/>
            <a:tile tx="-133350" ty="-635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2993615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AAF9A19-FD79-4171-AF2B-49078EB27958}" type="datetimeFigureOut">
              <a:rPr lang="en-US" smtClean="0"/>
              <a:t>7/3/2025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208F35-6B21-4FD3-B726-6C3DE5408620}" type="slidenum">
              <a:rPr lang="en-US" smtClean="0"/>
              <a:t>‹#›</a:t>
            </a:fld>
            <a:endParaRPr lang="en-US"/>
          </a:p>
        </p:txBody>
      </p:sp>
    </p:spTree>
    <p:extLst>
      <p:ext uri="{BB962C8B-B14F-4D97-AF65-F5344CB8AC3E}">
        <p14:creationId xmlns:p14="http://schemas.microsoft.com/office/powerpoint/2010/main" val="27733423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a:t>Click to 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AAF9A19-FD79-4171-AF2B-49078EB27958}" type="datetimeFigureOut">
              <a:rPr lang="en-US" smtClean="0"/>
              <a:t>7/3/2025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7208F35-6B21-4FD3-B726-6C3DE5408620}" type="slidenum">
              <a:rPr lang="en-US" smtClean="0"/>
              <a:t>‹#›</a:t>
            </a:fld>
            <a:endParaRPr lang="en-US"/>
          </a:p>
        </p:txBody>
      </p:sp>
    </p:spTree>
    <p:extLst>
      <p:ext uri="{BB962C8B-B14F-4D97-AF65-F5344CB8AC3E}">
        <p14:creationId xmlns:p14="http://schemas.microsoft.com/office/powerpoint/2010/main" val="23390485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AAF9A19-FD79-4171-AF2B-49078EB27958}" type="datetimeFigureOut">
              <a:rPr lang="en-US" smtClean="0"/>
              <a:t>7/3/2025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7208F35-6B21-4FD3-B726-6C3DE5408620}" type="slidenum">
              <a:rPr lang="en-US" smtClean="0"/>
              <a:t>‹#›</a:t>
            </a:fld>
            <a:endParaRPr lang="en-US"/>
          </a:p>
        </p:txBody>
      </p:sp>
    </p:spTree>
    <p:extLst>
      <p:ext uri="{BB962C8B-B14F-4D97-AF65-F5344CB8AC3E}">
        <p14:creationId xmlns:p14="http://schemas.microsoft.com/office/powerpoint/2010/main" val="40410533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AAF9A19-FD79-4171-AF2B-49078EB27958}" type="datetimeFigureOut">
              <a:rPr lang="en-US" smtClean="0"/>
              <a:t>7/3/2025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7208F35-6B21-4FD3-B726-6C3DE5408620}" type="slidenum">
              <a:rPr lang="en-US" smtClean="0"/>
              <a:t>‹#›</a:t>
            </a:fld>
            <a:endParaRPr lang="en-US"/>
          </a:p>
        </p:txBody>
      </p:sp>
    </p:spTree>
    <p:extLst>
      <p:ext uri="{BB962C8B-B14F-4D97-AF65-F5344CB8AC3E}">
        <p14:creationId xmlns:p14="http://schemas.microsoft.com/office/powerpoint/2010/main" val="27353521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AAF9A19-FD79-4171-AF2B-49078EB27958}" type="datetimeFigureOut">
              <a:rPr lang="en-US" smtClean="0"/>
              <a:t>7/3/2025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208F35-6B21-4FD3-B726-6C3DE5408620}" type="slidenum">
              <a:rPr lang="en-US" smtClean="0"/>
              <a:t>‹#›</a:t>
            </a:fld>
            <a:endParaRPr lang="en-US"/>
          </a:p>
        </p:txBody>
      </p:sp>
    </p:spTree>
    <p:extLst>
      <p:ext uri="{BB962C8B-B14F-4D97-AF65-F5344CB8AC3E}">
        <p14:creationId xmlns:p14="http://schemas.microsoft.com/office/powerpoint/2010/main" val="3154207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AAF9A19-FD79-4171-AF2B-49078EB27958}" type="datetimeFigureOut">
              <a:rPr lang="en-US" smtClean="0"/>
              <a:t>7/3/2025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208F35-6B21-4FD3-B726-6C3DE5408620}" type="slidenum">
              <a:rPr lang="en-US" smtClean="0"/>
              <a:t>‹#›</a:t>
            </a:fld>
            <a:endParaRPr lang="en-US"/>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4495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DAAF9A19-FD79-4171-AF2B-49078EB27958}" type="datetimeFigureOut">
              <a:rPr lang="en-US" smtClean="0"/>
              <a:t>7/3/2025</a:t>
            </a:fld>
            <a:endParaRPr lang="en-US"/>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D7208F35-6B21-4FD3-B726-6C3DE5408620}" type="slidenum">
              <a:rPr lang="en-US" smtClean="0"/>
              <a:t>‹#›</a:t>
            </a:fld>
            <a:endParaRPr lang="en-US"/>
          </a:p>
        </p:txBody>
      </p:sp>
      <p:cxnSp>
        <p:nvCxnSpPr>
          <p:cNvPr id="8" name="Straight Connector 7"/>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589926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2.xml"/><Relationship Id="rId5" Type="http://schemas.openxmlformats.org/officeDocument/2006/relationships/image" Target="../media/image18.jpg"/><Relationship Id="rId4" Type="http://schemas.openxmlformats.org/officeDocument/2006/relationships/image" Target="../media/image17.jpg"/></Relationships>
</file>

<file path=ppt/slides/_rels/slide25.xml.rels><?xml version="1.0" encoding="UTF-8" standalone="yes"?>
<Relationships xmlns="http://schemas.openxmlformats.org/package/2006/relationships"><Relationship Id="rId3" Type="http://schemas.openxmlformats.org/officeDocument/2006/relationships/hyperlink" Target="https://www.mindbloom.com/blog/subcutaneous-injection-the-new-standard-in-at-home-ketamine-therapy?utm_source=chatgpt.com" TargetMode="External"/><Relationship Id="rId2" Type="http://schemas.openxmlformats.org/officeDocument/2006/relationships/image" Target="../media/image19.jpg"/><Relationship Id="rId1" Type="http://schemas.openxmlformats.org/officeDocument/2006/relationships/slideLayout" Target="../slideLayouts/slideLayout2.xml"/><Relationship Id="rId5" Type="http://schemas.openxmlformats.org/officeDocument/2006/relationships/hyperlink" Target="https://www.mindbloom.com/injectables?utm_source=adwords&amp;utm_medium=cpc&amp;utm_campaign=PM_ACQ_Search_Purchases_NB_Broad_01.2022&amp;utm_device=c&amp;utm_content=728933624307&amp;gad_source=1&amp;gad_campaignid=15953546765&amp;gclid=CjwKCAjwsZPDBhBWEiwADuO6y06ewNoX4yCjDUQqhktH3rqeNz996RSGeV8oJv7uN9Mj-9CZqF366xoCGxQQAvD_BwE" TargetMode="External"/><Relationship Id="rId4" Type="http://schemas.openxmlformats.org/officeDocument/2006/relationships/image" Target="../media/image20.jpg"/></Relationships>
</file>

<file path=ppt/slides/_rels/slide2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s://www.spravatorems.com/"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https://www.epicresearch.org/articles/ketamine-prescriptions-increasing-especially-for-mental-health-treatment"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65A89-84B6-365D-972E-05CA279463AF}"/>
              </a:ext>
            </a:extLst>
          </p:cNvPr>
          <p:cNvSpPr>
            <a:spLocks noGrp="1"/>
          </p:cNvSpPr>
          <p:nvPr>
            <p:ph type="ctrTitle"/>
          </p:nvPr>
        </p:nvSpPr>
        <p:spPr/>
        <p:txBody>
          <a:bodyPr>
            <a:normAutofit/>
          </a:bodyPr>
          <a:lstStyle/>
          <a:p>
            <a:pPr algn="ctr"/>
            <a:r>
              <a:rPr lang="en-US" sz="4000" dirty="0"/>
              <a:t>Ketamine in Psychiatry: </a:t>
            </a:r>
            <a:br>
              <a:rPr lang="en-US" sz="4000" dirty="0"/>
            </a:br>
            <a:r>
              <a:rPr lang="en-US" sz="4000" dirty="0"/>
              <a:t>promise, peril, and the path forward</a:t>
            </a:r>
          </a:p>
        </p:txBody>
      </p:sp>
      <p:sp>
        <p:nvSpPr>
          <p:cNvPr id="3" name="Subtitle 2">
            <a:extLst>
              <a:ext uri="{FF2B5EF4-FFF2-40B4-BE49-F238E27FC236}">
                <a16:creationId xmlns:a16="http://schemas.microsoft.com/office/drawing/2014/main" id="{4E64C714-9B71-82FB-EE68-22959664326F}"/>
              </a:ext>
            </a:extLst>
          </p:cNvPr>
          <p:cNvSpPr>
            <a:spLocks noGrp="1"/>
          </p:cNvSpPr>
          <p:nvPr>
            <p:ph type="subTitle" idx="1"/>
          </p:nvPr>
        </p:nvSpPr>
        <p:spPr/>
        <p:txBody>
          <a:bodyPr/>
          <a:lstStyle/>
          <a:p>
            <a:r>
              <a:rPr lang="en-US" dirty="0"/>
              <a:t>Brian Barnett, MD</a:t>
            </a:r>
          </a:p>
          <a:p>
            <a:r>
              <a:rPr lang="en-US" dirty="0"/>
              <a:t>Assistant Professor of Psychiatry</a:t>
            </a:r>
          </a:p>
          <a:p>
            <a:r>
              <a:rPr lang="en-US" dirty="0"/>
              <a:t>Cleveland Clinic</a:t>
            </a:r>
          </a:p>
        </p:txBody>
      </p:sp>
    </p:spTree>
    <p:extLst>
      <p:ext uri="{BB962C8B-B14F-4D97-AF65-F5344CB8AC3E}">
        <p14:creationId xmlns:p14="http://schemas.microsoft.com/office/powerpoint/2010/main" val="38243003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59BF3F-F146-EA72-8D16-FF6EAC53467E}"/>
              </a:ext>
            </a:extLst>
          </p:cNvPr>
          <p:cNvSpPr>
            <a:spLocks noGrp="1"/>
          </p:cNvSpPr>
          <p:nvPr>
            <p:ph type="title"/>
          </p:nvPr>
        </p:nvSpPr>
        <p:spPr/>
        <p:txBody>
          <a:bodyPr/>
          <a:lstStyle/>
          <a:p>
            <a:pPr algn="ctr"/>
            <a:r>
              <a:rPr lang="en-US" dirty="0"/>
              <a:t>Anti-suicidal ideation effect of ketamine</a:t>
            </a:r>
          </a:p>
        </p:txBody>
      </p:sp>
      <p:sp>
        <p:nvSpPr>
          <p:cNvPr id="3" name="Content Placeholder 2">
            <a:extLst>
              <a:ext uri="{FF2B5EF4-FFF2-40B4-BE49-F238E27FC236}">
                <a16:creationId xmlns:a16="http://schemas.microsoft.com/office/drawing/2014/main" id="{C654A6A7-1A50-6F12-4130-B6A05B93CD64}"/>
              </a:ext>
            </a:extLst>
          </p:cNvPr>
          <p:cNvSpPr>
            <a:spLocks noGrp="1"/>
          </p:cNvSpPr>
          <p:nvPr>
            <p:ph idx="1"/>
          </p:nvPr>
        </p:nvSpPr>
        <p:spPr/>
        <p:txBody>
          <a:bodyPr/>
          <a:lstStyle/>
          <a:p>
            <a:pPr>
              <a:buFont typeface="Arial" panose="020B0604020202020204" pitchFamily="34" charset="0"/>
              <a:buChar char="•"/>
            </a:pPr>
            <a:r>
              <a:rPr lang="en-US" dirty="0"/>
              <a:t>Can significantly reduce suicidal ideation within hours with medium to large effect size</a:t>
            </a:r>
          </a:p>
          <a:p>
            <a:pPr>
              <a:buFont typeface="Arial" panose="020B0604020202020204" pitchFamily="34" charset="0"/>
              <a:buChar char="•"/>
            </a:pPr>
            <a:r>
              <a:rPr lang="en-US" dirty="0"/>
              <a:t>Effect can persist for up to a week after a single infusion. </a:t>
            </a:r>
          </a:p>
          <a:p>
            <a:pPr>
              <a:buFont typeface="Arial" panose="020B0604020202020204" pitchFamily="34" charset="0"/>
              <a:buChar char="•"/>
            </a:pPr>
            <a:r>
              <a:rPr lang="en-US" dirty="0"/>
              <a:t>Anti-SI effect is partially independent of antidepressant action</a:t>
            </a:r>
          </a:p>
          <a:p>
            <a:pPr>
              <a:buFont typeface="Arial" panose="020B0604020202020204" pitchFamily="34" charset="0"/>
              <a:buChar char="•"/>
            </a:pPr>
            <a:r>
              <a:rPr lang="en-US" dirty="0"/>
              <a:t>Less robust evidence for this effect with intranasal esketamine</a:t>
            </a:r>
          </a:p>
          <a:p>
            <a:pPr>
              <a:buFont typeface="Arial" panose="020B0604020202020204" pitchFamily="34" charset="0"/>
              <a:buChar char="•"/>
            </a:pPr>
            <a:r>
              <a:rPr lang="en-US" dirty="0"/>
              <a:t>No RCT data for oral or intramuscular ketamine in this context</a:t>
            </a:r>
          </a:p>
          <a:p>
            <a:pPr>
              <a:buFont typeface="Arial" panose="020B0604020202020204" pitchFamily="34" charset="0"/>
              <a:buChar char="•"/>
            </a:pPr>
            <a:r>
              <a:rPr lang="en-US" dirty="0"/>
              <a:t>Unclear whether this translates into fewer suicide attempts or completed suicides</a:t>
            </a:r>
          </a:p>
          <a:p>
            <a:pPr lvl="1">
              <a:buFont typeface="Arial" panose="020B0604020202020204" pitchFamily="34" charset="0"/>
              <a:buChar char="•"/>
            </a:pPr>
            <a:r>
              <a:rPr lang="en-US" dirty="0"/>
              <a:t>Most studies have not included suicidal behavior as an outcome or have reported no suicide deaths and very few attempts during study periods.</a:t>
            </a:r>
          </a:p>
        </p:txBody>
      </p:sp>
      <p:sp>
        <p:nvSpPr>
          <p:cNvPr id="4" name="TextBox 3">
            <a:extLst>
              <a:ext uri="{FF2B5EF4-FFF2-40B4-BE49-F238E27FC236}">
                <a16:creationId xmlns:a16="http://schemas.microsoft.com/office/drawing/2014/main" id="{B94F8C4A-7F61-980F-A50A-7D737C286A05}"/>
              </a:ext>
            </a:extLst>
          </p:cNvPr>
          <p:cNvSpPr txBox="1"/>
          <p:nvPr/>
        </p:nvSpPr>
        <p:spPr>
          <a:xfrm>
            <a:off x="1024128" y="6141196"/>
            <a:ext cx="9878898" cy="369332"/>
          </a:xfrm>
          <a:prstGeom prst="rect">
            <a:avLst/>
          </a:prstGeom>
          <a:noFill/>
        </p:spPr>
        <p:txBody>
          <a:bodyPr wrap="square" rtlCol="0">
            <a:spAutoFit/>
          </a:bodyPr>
          <a:lstStyle/>
          <a:p>
            <a:r>
              <a:rPr lang="en-US" dirty="0"/>
              <a:t>Andrade, 2018; Chen et al, 2023; Hochschild et al, 2021; McGrath et al, 2022; Sanacora et al, 2012</a:t>
            </a:r>
          </a:p>
        </p:txBody>
      </p:sp>
    </p:spTree>
    <p:extLst>
      <p:ext uri="{BB962C8B-B14F-4D97-AF65-F5344CB8AC3E}">
        <p14:creationId xmlns:p14="http://schemas.microsoft.com/office/powerpoint/2010/main" val="16009955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3E50D-2D41-EE09-A9BD-8508C8F1635C}"/>
              </a:ext>
            </a:extLst>
          </p:cNvPr>
          <p:cNvSpPr>
            <a:spLocks noGrp="1"/>
          </p:cNvSpPr>
          <p:nvPr>
            <p:ph type="title"/>
          </p:nvPr>
        </p:nvSpPr>
        <p:spPr/>
        <p:txBody>
          <a:bodyPr/>
          <a:lstStyle/>
          <a:p>
            <a:pPr algn="ctr"/>
            <a:r>
              <a:rPr lang="en-US" dirty="0"/>
              <a:t>Mechanism of action</a:t>
            </a:r>
          </a:p>
        </p:txBody>
      </p:sp>
      <p:sp>
        <p:nvSpPr>
          <p:cNvPr id="3" name="Content Placeholder 2">
            <a:extLst>
              <a:ext uri="{FF2B5EF4-FFF2-40B4-BE49-F238E27FC236}">
                <a16:creationId xmlns:a16="http://schemas.microsoft.com/office/drawing/2014/main" id="{B03EC8C3-14C4-F6EA-C908-4B23C651A961}"/>
              </a:ext>
            </a:extLst>
          </p:cNvPr>
          <p:cNvSpPr>
            <a:spLocks noGrp="1"/>
          </p:cNvSpPr>
          <p:nvPr>
            <p:ph idx="1"/>
          </p:nvPr>
        </p:nvSpPr>
        <p:spPr>
          <a:xfrm>
            <a:off x="1024128" y="2286000"/>
            <a:ext cx="9816470" cy="4023360"/>
          </a:xfrm>
        </p:spPr>
        <p:txBody>
          <a:bodyPr>
            <a:normAutofit fontScale="92500" lnSpcReduction="10000"/>
          </a:bodyPr>
          <a:lstStyle/>
          <a:p>
            <a:pPr>
              <a:buFont typeface="Arial" panose="020B0604020202020204" pitchFamily="34" charset="0"/>
              <a:buChar char="•"/>
            </a:pPr>
            <a:r>
              <a:rPr lang="en-US" dirty="0"/>
              <a:t>Glutamate homeostasis disruption is a core pathophysiological mechanism in depression</a:t>
            </a:r>
          </a:p>
          <a:p>
            <a:pPr lvl="1">
              <a:buFont typeface="Arial" panose="020B0604020202020204" pitchFamily="34" charset="0"/>
              <a:buChar char="•"/>
            </a:pPr>
            <a:r>
              <a:rPr lang="en-US" dirty="0"/>
              <a:t>Altered glutamatergic neurotransmission (particularly via N-methyl-D-aspartate (NMDA) receptors) contributes to depressive symptoms. </a:t>
            </a:r>
          </a:p>
          <a:p>
            <a:pPr lvl="1">
              <a:buFont typeface="Arial" panose="020B0604020202020204" pitchFamily="34" charset="0"/>
              <a:buChar char="•"/>
            </a:pPr>
            <a:r>
              <a:rPr lang="en-US" dirty="0"/>
              <a:t>Causes excitotoxicity, impaired synaptic plasticity, and maladaptive neurocircuitry changes in mood-regulating brain regions such as prefrontal cortex and hippocampus</a:t>
            </a:r>
          </a:p>
          <a:p>
            <a:pPr lvl="1">
              <a:buFont typeface="Arial" panose="020B0604020202020204" pitchFamily="34" charset="0"/>
              <a:buChar char="•"/>
            </a:pPr>
            <a:r>
              <a:rPr lang="en-US" dirty="0"/>
              <a:t>Glutamatergic neurons provide excitatory input to monoaminergic nuclei, modulating their firing rates and neurotransmitter release.</a:t>
            </a:r>
          </a:p>
          <a:p>
            <a:pPr>
              <a:buFont typeface="Arial" panose="020B0604020202020204" pitchFamily="34" charset="0"/>
              <a:buChar char="•"/>
            </a:pPr>
            <a:r>
              <a:rPr lang="en-US" dirty="0"/>
              <a:t>Primary Mechanism: NMDA Receptor Antagonism </a:t>
            </a:r>
          </a:p>
          <a:p>
            <a:pPr lvl="1">
              <a:buFont typeface="Arial" panose="020B0604020202020204" pitchFamily="34" charset="0"/>
              <a:buChar char="•"/>
            </a:pPr>
            <a:r>
              <a:rPr lang="en-US" dirty="0"/>
              <a:t>Noncompetitive NMDA receptor antagonism on GABAergic interneurons </a:t>
            </a:r>
          </a:p>
          <a:p>
            <a:pPr lvl="1">
              <a:buFont typeface="Arial" panose="020B0604020202020204" pitchFamily="34" charset="0"/>
              <a:buChar char="•"/>
            </a:pPr>
            <a:r>
              <a:rPr lang="en-US" dirty="0"/>
              <a:t>Leads to disinhibition of glutamate release → glutamate surge in prefrontal cortex and hippocampus</a:t>
            </a:r>
          </a:p>
          <a:p>
            <a:pPr>
              <a:buFont typeface="Arial" panose="020B0604020202020204" pitchFamily="34" charset="0"/>
              <a:buChar char="•"/>
            </a:pPr>
            <a:r>
              <a:rPr lang="en-US" dirty="0"/>
              <a:t>Secondary Glutamatergic Activation</a:t>
            </a:r>
          </a:p>
          <a:p>
            <a:pPr lvl="1">
              <a:buFont typeface="Arial" panose="020B0604020202020204" pitchFamily="34" charset="0"/>
              <a:buChar char="•"/>
            </a:pPr>
            <a:r>
              <a:rPr lang="en-US" dirty="0"/>
              <a:t>Glutamate surge stimulates AMPA receptors </a:t>
            </a:r>
          </a:p>
          <a:p>
            <a:pPr lvl="1">
              <a:buFont typeface="Arial" panose="020B0604020202020204" pitchFamily="34" charset="0"/>
              <a:buChar char="•"/>
            </a:pPr>
            <a:r>
              <a:rPr lang="en-US" dirty="0"/>
              <a:t>AMPA activation is essential for rapid antidepressant effects </a:t>
            </a:r>
          </a:p>
        </p:txBody>
      </p:sp>
      <p:sp>
        <p:nvSpPr>
          <p:cNvPr id="11" name="TextBox 10">
            <a:extLst>
              <a:ext uri="{FF2B5EF4-FFF2-40B4-BE49-F238E27FC236}">
                <a16:creationId xmlns:a16="http://schemas.microsoft.com/office/drawing/2014/main" id="{1495D13C-53A1-60C8-F571-0C297422C5C2}"/>
              </a:ext>
            </a:extLst>
          </p:cNvPr>
          <p:cNvSpPr txBox="1"/>
          <p:nvPr/>
        </p:nvSpPr>
        <p:spPr>
          <a:xfrm>
            <a:off x="3338110" y="6325862"/>
            <a:ext cx="5684704" cy="369332"/>
          </a:xfrm>
          <a:prstGeom prst="rect">
            <a:avLst/>
          </a:prstGeom>
          <a:noFill/>
        </p:spPr>
        <p:txBody>
          <a:bodyPr wrap="square" rtlCol="0">
            <a:spAutoFit/>
          </a:bodyPr>
          <a:lstStyle/>
          <a:p>
            <a:r>
              <a:rPr lang="en-US" dirty="0" err="1"/>
              <a:t>Amidfar</a:t>
            </a:r>
            <a:r>
              <a:rPr lang="en-US" dirty="0"/>
              <a:t> et al, 2019; Xia et al, 2021; McGrath et al, 2022</a:t>
            </a:r>
          </a:p>
        </p:txBody>
      </p:sp>
    </p:spTree>
    <p:extLst>
      <p:ext uri="{BB962C8B-B14F-4D97-AF65-F5344CB8AC3E}">
        <p14:creationId xmlns:p14="http://schemas.microsoft.com/office/powerpoint/2010/main" val="4343522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D017AA-5BB6-637E-A6FE-8FFA273791C9}"/>
              </a:ext>
            </a:extLst>
          </p:cNvPr>
          <p:cNvSpPr>
            <a:spLocks noGrp="1"/>
          </p:cNvSpPr>
          <p:nvPr>
            <p:ph type="title"/>
          </p:nvPr>
        </p:nvSpPr>
        <p:spPr/>
        <p:txBody>
          <a:bodyPr/>
          <a:lstStyle/>
          <a:p>
            <a:pPr algn="ctr"/>
            <a:r>
              <a:rPr lang="en-US" dirty="0"/>
              <a:t>Mechanism of action</a:t>
            </a:r>
          </a:p>
        </p:txBody>
      </p:sp>
      <p:sp>
        <p:nvSpPr>
          <p:cNvPr id="3" name="Content Placeholder 2">
            <a:extLst>
              <a:ext uri="{FF2B5EF4-FFF2-40B4-BE49-F238E27FC236}">
                <a16:creationId xmlns:a16="http://schemas.microsoft.com/office/drawing/2014/main" id="{12A63BF5-A760-541B-E89E-011C49AA6B9A}"/>
              </a:ext>
            </a:extLst>
          </p:cNvPr>
          <p:cNvSpPr>
            <a:spLocks noGrp="1"/>
          </p:cNvSpPr>
          <p:nvPr>
            <p:ph idx="1"/>
          </p:nvPr>
        </p:nvSpPr>
        <p:spPr/>
        <p:txBody>
          <a:bodyPr>
            <a:normAutofit/>
          </a:bodyPr>
          <a:lstStyle/>
          <a:p>
            <a:pPr>
              <a:buFont typeface="Arial" panose="020B0604020202020204" pitchFamily="34" charset="0"/>
              <a:buChar char="•"/>
            </a:pPr>
            <a:r>
              <a:rPr lang="en-US" sz="2000" dirty="0"/>
              <a:t>Activation of Intracellular Signaling Cascades: </a:t>
            </a:r>
          </a:p>
          <a:p>
            <a:pPr lvl="1">
              <a:buFont typeface="Arial" panose="020B0604020202020204" pitchFamily="34" charset="0"/>
              <a:buChar char="•"/>
            </a:pPr>
            <a:r>
              <a:rPr lang="en-US" sz="2000" dirty="0"/>
              <a:t>BDNF–</a:t>
            </a:r>
            <a:r>
              <a:rPr lang="en-US" sz="2000" dirty="0" err="1"/>
              <a:t>TrkB</a:t>
            </a:r>
            <a:r>
              <a:rPr lang="en-US" sz="2000" dirty="0"/>
              <a:t> pathway → promotes dendritic growth and neurogenesis </a:t>
            </a:r>
          </a:p>
          <a:p>
            <a:pPr lvl="1">
              <a:buFont typeface="Arial" panose="020B0604020202020204" pitchFamily="34" charset="0"/>
              <a:buChar char="•"/>
            </a:pPr>
            <a:r>
              <a:rPr lang="en-US" sz="2000" dirty="0"/>
              <a:t>mTOR pathway → ↑ synaptic protein synthesis, spine formation, and synaptogenesis </a:t>
            </a:r>
          </a:p>
          <a:p>
            <a:pPr>
              <a:buFont typeface="Arial" panose="020B0604020202020204" pitchFamily="34" charset="0"/>
              <a:buChar char="•"/>
            </a:pPr>
            <a:r>
              <a:rPr lang="en-US" sz="2000" dirty="0"/>
              <a:t>Result: Robust enhancement of neuroplasticity, believed to restore functional connectivity disrupted in depression </a:t>
            </a:r>
          </a:p>
          <a:p>
            <a:pPr>
              <a:buFont typeface="Arial" panose="020B0604020202020204" pitchFamily="34" charset="0"/>
              <a:buChar char="•"/>
            </a:pPr>
            <a:r>
              <a:rPr lang="en-US" sz="2000" dirty="0"/>
              <a:t>Additional Potential Mechanisms </a:t>
            </a:r>
          </a:p>
          <a:p>
            <a:pPr lvl="1">
              <a:buFont typeface="Arial" panose="020B0604020202020204" pitchFamily="34" charset="0"/>
              <a:buChar char="•"/>
            </a:pPr>
            <a:r>
              <a:rPr lang="en-US" sz="2000" dirty="0"/>
              <a:t>Modulates serotonin, dopamine, and norepinephrine systems </a:t>
            </a:r>
          </a:p>
          <a:p>
            <a:pPr lvl="1">
              <a:buFont typeface="Arial" panose="020B0604020202020204" pitchFamily="34" charset="0"/>
              <a:buChar char="•"/>
            </a:pPr>
            <a:r>
              <a:rPr lang="en-US" sz="2000" dirty="0"/>
              <a:t>May involve opioid system modulation (not direct agonism) </a:t>
            </a:r>
          </a:p>
          <a:p>
            <a:pPr lvl="1">
              <a:buFont typeface="Arial" panose="020B0604020202020204" pitchFamily="34" charset="0"/>
              <a:buChar char="•"/>
            </a:pPr>
            <a:r>
              <a:rPr lang="en-US" sz="2000" dirty="0"/>
              <a:t>Active metabolites (e.g., (2R,6R)-</a:t>
            </a:r>
            <a:r>
              <a:rPr lang="en-US" sz="2000" dirty="0" err="1"/>
              <a:t>hydroxynorketamine</a:t>
            </a:r>
            <a:r>
              <a:rPr lang="en-US" sz="2000" dirty="0"/>
              <a:t>) may exert NMDA-independent neuroplastic effects</a:t>
            </a:r>
          </a:p>
          <a:p>
            <a:endParaRPr lang="en-US" sz="2000" dirty="0"/>
          </a:p>
        </p:txBody>
      </p:sp>
      <p:sp>
        <p:nvSpPr>
          <p:cNvPr id="4" name="TextBox 3">
            <a:extLst>
              <a:ext uri="{FF2B5EF4-FFF2-40B4-BE49-F238E27FC236}">
                <a16:creationId xmlns:a16="http://schemas.microsoft.com/office/drawing/2014/main" id="{4C773DC2-3292-8F16-9EBD-44840CA39EC3}"/>
              </a:ext>
            </a:extLst>
          </p:cNvPr>
          <p:cNvSpPr txBox="1"/>
          <p:nvPr/>
        </p:nvSpPr>
        <p:spPr>
          <a:xfrm>
            <a:off x="5052390" y="6148908"/>
            <a:ext cx="2787267" cy="369332"/>
          </a:xfrm>
          <a:prstGeom prst="rect">
            <a:avLst/>
          </a:prstGeom>
          <a:noFill/>
        </p:spPr>
        <p:txBody>
          <a:bodyPr wrap="square" rtlCol="0">
            <a:spAutoFit/>
          </a:bodyPr>
          <a:lstStyle/>
          <a:p>
            <a:r>
              <a:rPr lang="en-US" dirty="0"/>
              <a:t>Sanacora et al, 2012</a:t>
            </a:r>
          </a:p>
        </p:txBody>
      </p:sp>
    </p:spTree>
    <p:extLst>
      <p:ext uri="{BB962C8B-B14F-4D97-AF65-F5344CB8AC3E}">
        <p14:creationId xmlns:p14="http://schemas.microsoft.com/office/powerpoint/2010/main" val="33705063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BAB8ED-0AEF-89B6-4FE2-00BE09772F43}"/>
              </a:ext>
            </a:extLst>
          </p:cNvPr>
          <p:cNvSpPr>
            <a:spLocks noGrp="1"/>
          </p:cNvSpPr>
          <p:nvPr>
            <p:ph type="title"/>
          </p:nvPr>
        </p:nvSpPr>
        <p:spPr/>
        <p:txBody>
          <a:bodyPr>
            <a:noAutofit/>
          </a:bodyPr>
          <a:lstStyle/>
          <a:p>
            <a:pPr algn="ctr"/>
            <a:r>
              <a:rPr lang="en-US" sz="4000" dirty="0"/>
              <a:t>Adjunctive Ketamine With Relapse Prevention-Based Psychological Therapy in the Treatment of Alcohol Use Disorder</a:t>
            </a:r>
          </a:p>
        </p:txBody>
      </p:sp>
      <p:sp>
        <p:nvSpPr>
          <p:cNvPr id="3" name="Content Placeholder 2">
            <a:extLst>
              <a:ext uri="{FF2B5EF4-FFF2-40B4-BE49-F238E27FC236}">
                <a16:creationId xmlns:a16="http://schemas.microsoft.com/office/drawing/2014/main" id="{C5E4FF31-DBDC-0899-8316-4DF804ECB0EB}"/>
              </a:ext>
            </a:extLst>
          </p:cNvPr>
          <p:cNvSpPr>
            <a:spLocks noGrp="1"/>
          </p:cNvSpPr>
          <p:nvPr>
            <p:ph idx="1"/>
          </p:nvPr>
        </p:nvSpPr>
        <p:spPr/>
        <p:txBody>
          <a:bodyPr>
            <a:normAutofit fontScale="92500" lnSpcReduction="20000"/>
          </a:bodyPr>
          <a:lstStyle/>
          <a:p>
            <a:pPr>
              <a:buFont typeface="Arial" panose="020B0604020202020204" pitchFamily="34" charset="0"/>
              <a:buChar char="•"/>
            </a:pPr>
            <a:r>
              <a:rPr lang="en-US" dirty="0"/>
              <a:t>RCT of repeated ketamine infusions vs placebo for AUD </a:t>
            </a:r>
          </a:p>
          <a:p>
            <a:pPr>
              <a:buFont typeface="Arial" panose="020B0604020202020204" pitchFamily="34" charset="0"/>
              <a:buChar char="•"/>
            </a:pPr>
            <a:r>
              <a:rPr lang="en-US" dirty="0"/>
              <a:t>96 patients with severe AUD were randomly assigned to one of the following:</a:t>
            </a:r>
          </a:p>
          <a:p>
            <a:pPr lvl="1">
              <a:buFont typeface="Arial" panose="020B0604020202020204" pitchFamily="34" charset="0"/>
              <a:buChar char="•"/>
            </a:pPr>
            <a:r>
              <a:rPr lang="en-US" dirty="0"/>
              <a:t>3 weekly ketamine infusions (0.8 mg/kg </a:t>
            </a:r>
            <a:r>
              <a:rPr lang="en-US" dirty="0" err="1"/>
              <a:t>i.v.</a:t>
            </a:r>
            <a:r>
              <a:rPr lang="en-US" dirty="0"/>
              <a:t> over 40 minutes) plus therapy</a:t>
            </a:r>
          </a:p>
          <a:p>
            <a:pPr lvl="1">
              <a:buFont typeface="Arial" panose="020B0604020202020204" pitchFamily="34" charset="0"/>
              <a:buChar char="•"/>
            </a:pPr>
            <a:r>
              <a:rPr lang="en-US" dirty="0"/>
              <a:t>3 saline infusions plus therapy</a:t>
            </a:r>
          </a:p>
          <a:p>
            <a:pPr lvl="1">
              <a:buFont typeface="Arial" panose="020B0604020202020204" pitchFamily="34" charset="0"/>
              <a:buChar char="•"/>
            </a:pPr>
            <a:r>
              <a:rPr lang="en-US" dirty="0"/>
              <a:t>3 ketamine infusions plus alcohol education</a:t>
            </a:r>
          </a:p>
          <a:p>
            <a:pPr lvl="1">
              <a:buFont typeface="Arial" panose="020B0604020202020204" pitchFamily="34" charset="0"/>
              <a:buChar char="•"/>
            </a:pPr>
            <a:r>
              <a:rPr lang="en-US" dirty="0"/>
              <a:t>3 saline infusions plus alcohol education</a:t>
            </a:r>
          </a:p>
          <a:p>
            <a:pPr>
              <a:buFont typeface="Arial" panose="020B0604020202020204" pitchFamily="34" charset="0"/>
              <a:buChar char="•"/>
            </a:pPr>
            <a:r>
              <a:rPr lang="en-US" dirty="0"/>
              <a:t>Primary outcomes: Self-reported % of days abstinent and confirmed alcohol relapse at 6-month follow-up</a:t>
            </a:r>
          </a:p>
          <a:p>
            <a:pPr>
              <a:buFont typeface="Arial" panose="020B0604020202020204" pitchFamily="34" charset="0"/>
              <a:buChar char="•"/>
            </a:pPr>
            <a:r>
              <a:rPr lang="en-US" dirty="0"/>
              <a:t>Intention-to-treat analysis</a:t>
            </a:r>
          </a:p>
          <a:p>
            <a:pPr>
              <a:buFont typeface="Arial" panose="020B0604020202020204" pitchFamily="34" charset="0"/>
              <a:buChar char="•"/>
            </a:pPr>
            <a:r>
              <a:rPr lang="en-US" dirty="0"/>
              <a:t>At screening participants reported drinking mean of 34.5 U.K. standard units per week and 8.2 quit attempts</a:t>
            </a:r>
          </a:p>
          <a:p>
            <a:pPr>
              <a:buFont typeface="Arial" panose="020B0604020202020204" pitchFamily="34" charset="0"/>
              <a:buChar char="•"/>
            </a:pPr>
            <a:r>
              <a:rPr lang="en-US" dirty="0"/>
              <a:t>At randomization, average alcohol use had dropped to 1.7 U.K. standard units per week</a:t>
            </a:r>
          </a:p>
          <a:p>
            <a:endParaRPr lang="en-US" dirty="0"/>
          </a:p>
          <a:p>
            <a:endParaRPr lang="en-US" dirty="0"/>
          </a:p>
        </p:txBody>
      </p:sp>
      <p:sp>
        <p:nvSpPr>
          <p:cNvPr id="4" name="TextBox 3">
            <a:extLst>
              <a:ext uri="{FF2B5EF4-FFF2-40B4-BE49-F238E27FC236}">
                <a16:creationId xmlns:a16="http://schemas.microsoft.com/office/drawing/2014/main" id="{308C9A48-0470-4F4F-6458-96C837F70FFF}"/>
              </a:ext>
            </a:extLst>
          </p:cNvPr>
          <p:cNvSpPr txBox="1"/>
          <p:nvPr/>
        </p:nvSpPr>
        <p:spPr>
          <a:xfrm>
            <a:off x="5063217" y="6141196"/>
            <a:ext cx="2065565" cy="369332"/>
          </a:xfrm>
          <a:prstGeom prst="rect">
            <a:avLst/>
          </a:prstGeom>
          <a:noFill/>
        </p:spPr>
        <p:txBody>
          <a:bodyPr wrap="square" rtlCol="0">
            <a:spAutoFit/>
          </a:bodyPr>
          <a:lstStyle/>
          <a:p>
            <a:r>
              <a:rPr lang="en-US" dirty="0" err="1"/>
              <a:t>Grabski</a:t>
            </a:r>
            <a:r>
              <a:rPr lang="en-US" dirty="0"/>
              <a:t> et al, 2022</a:t>
            </a:r>
          </a:p>
        </p:txBody>
      </p:sp>
    </p:spTree>
    <p:extLst>
      <p:ext uri="{BB962C8B-B14F-4D97-AF65-F5344CB8AC3E}">
        <p14:creationId xmlns:p14="http://schemas.microsoft.com/office/powerpoint/2010/main" val="37989806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87E039-EDBE-3FAD-7450-AA1A0AC09FF6}"/>
              </a:ext>
            </a:extLst>
          </p:cNvPr>
          <p:cNvSpPr>
            <a:spLocks noGrp="1"/>
          </p:cNvSpPr>
          <p:nvPr>
            <p:ph type="title"/>
          </p:nvPr>
        </p:nvSpPr>
        <p:spPr/>
        <p:txBody>
          <a:bodyPr>
            <a:noAutofit/>
          </a:bodyPr>
          <a:lstStyle/>
          <a:p>
            <a:pPr algn="ctr"/>
            <a:r>
              <a:rPr lang="en-US" sz="4300" dirty="0"/>
              <a:t>Adjunctive Ketamine With Relapse Prevention-Based Psychological Therapy in the Treatment of Alcohol Use Disorder</a:t>
            </a:r>
          </a:p>
        </p:txBody>
      </p:sp>
      <p:sp>
        <p:nvSpPr>
          <p:cNvPr id="3" name="Content Placeholder 2">
            <a:extLst>
              <a:ext uri="{FF2B5EF4-FFF2-40B4-BE49-F238E27FC236}">
                <a16:creationId xmlns:a16="http://schemas.microsoft.com/office/drawing/2014/main" id="{A62A6D68-F5F7-DCB1-71F5-6F9CDB90C8FC}"/>
              </a:ext>
            </a:extLst>
          </p:cNvPr>
          <p:cNvSpPr>
            <a:spLocks noGrp="1"/>
          </p:cNvSpPr>
          <p:nvPr>
            <p:ph idx="1"/>
          </p:nvPr>
        </p:nvSpPr>
        <p:spPr>
          <a:xfrm>
            <a:off x="1024129" y="2286000"/>
            <a:ext cx="6654628" cy="4023360"/>
          </a:xfrm>
        </p:spPr>
        <p:txBody>
          <a:bodyPr>
            <a:normAutofit lnSpcReduction="10000"/>
          </a:bodyPr>
          <a:lstStyle/>
          <a:p>
            <a:pPr>
              <a:buFont typeface="Arial" panose="020B0604020202020204" pitchFamily="34" charset="0"/>
              <a:buChar char="•"/>
            </a:pPr>
            <a:r>
              <a:rPr lang="en-US" sz="2400" dirty="0"/>
              <a:t>Well tolerated, no ketamine-associated serious adverse events</a:t>
            </a:r>
          </a:p>
          <a:p>
            <a:pPr>
              <a:buFont typeface="Arial" panose="020B0604020202020204" pitchFamily="34" charset="0"/>
              <a:buChar char="•"/>
            </a:pPr>
            <a:r>
              <a:rPr lang="en-US" sz="2400" dirty="0"/>
              <a:t>Significantly greater % of days abstinent in ketamine compared with placebo group at 6-month follow-up (mean difference=10.1%, 95% CI=1.1, 19.0)</a:t>
            </a:r>
          </a:p>
          <a:p>
            <a:pPr>
              <a:buFont typeface="Arial" panose="020B0604020202020204" pitchFamily="34" charset="0"/>
              <a:buChar char="•"/>
            </a:pPr>
            <a:r>
              <a:rPr lang="en-US" sz="2400" dirty="0"/>
              <a:t>Greatest reduction in the ketamine plus therapy group compared with the saline plus education group (15.9%, 95% CI=3.8, 28.1). </a:t>
            </a:r>
          </a:p>
          <a:p>
            <a:pPr>
              <a:buFont typeface="Arial" panose="020B0604020202020204" pitchFamily="34" charset="0"/>
              <a:buChar char="•"/>
            </a:pPr>
            <a:r>
              <a:rPr lang="en-US" sz="2400" dirty="0"/>
              <a:t>No significant difference in relapse rate between the ketamine and placebo groups</a:t>
            </a:r>
          </a:p>
          <a:p>
            <a:endParaRPr lang="en-US" dirty="0"/>
          </a:p>
          <a:p>
            <a:endParaRPr lang="en-US" dirty="0"/>
          </a:p>
        </p:txBody>
      </p:sp>
      <p:pic>
        <p:nvPicPr>
          <p:cNvPr id="4" name="Picture 3" descr="A graph of a number of different colored lines&#10;&#10;Description automatically generated with medium confidence">
            <a:extLst>
              <a:ext uri="{FF2B5EF4-FFF2-40B4-BE49-F238E27FC236}">
                <a16:creationId xmlns:a16="http://schemas.microsoft.com/office/drawing/2014/main" id="{18D658D2-B7A7-3AFB-5CCF-6CB9F5F0B4A3}"/>
              </a:ext>
            </a:extLst>
          </p:cNvPr>
          <p:cNvPicPr>
            <a:picLocks noChangeAspect="1"/>
          </p:cNvPicPr>
          <p:nvPr/>
        </p:nvPicPr>
        <p:blipFill>
          <a:blip r:embed="rId2"/>
          <a:stretch>
            <a:fillRect/>
          </a:stretch>
        </p:blipFill>
        <p:spPr>
          <a:xfrm>
            <a:off x="7799943" y="2286000"/>
            <a:ext cx="3685971" cy="4169884"/>
          </a:xfrm>
          <a:prstGeom prst="rect">
            <a:avLst/>
          </a:prstGeom>
        </p:spPr>
      </p:pic>
    </p:spTree>
    <p:extLst>
      <p:ext uri="{BB962C8B-B14F-4D97-AF65-F5344CB8AC3E}">
        <p14:creationId xmlns:p14="http://schemas.microsoft.com/office/powerpoint/2010/main" val="6644000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99DBC-ADC7-2F2C-F45C-7E9C95775FAC}"/>
              </a:ext>
            </a:extLst>
          </p:cNvPr>
          <p:cNvSpPr>
            <a:spLocks noGrp="1"/>
          </p:cNvSpPr>
          <p:nvPr>
            <p:ph type="title"/>
          </p:nvPr>
        </p:nvSpPr>
        <p:spPr/>
        <p:txBody>
          <a:bodyPr>
            <a:noAutofit/>
          </a:bodyPr>
          <a:lstStyle/>
          <a:p>
            <a:pPr algn="ctr"/>
            <a:r>
              <a:rPr lang="en-US" sz="4000" dirty="0"/>
              <a:t>A Single Ketamine Infusion Combined With Mindfulness-Based Behavioral Modification to Treat Cocaine Dependence</a:t>
            </a:r>
          </a:p>
        </p:txBody>
      </p:sp>
      <p:sp>
        <p:nvSpPr>
          <p:cNvPr id="3" name="Content Placeholder 2">
            <a:extLst>
              <a:ext uri="{FF2B5EF4-FFF2-40B4-BE49-F238E27FC236}">
                <a16:creationId xmlns:a16="http://schemas.microsoft.com/office/drawing/2014/main" id="{89CD55C4-EEF9-B58A-CD02-E4EB19977233}"/>
              </a:ext>
            </a:extLst>
          </p:cNvPr>
          <p:cNvSpPr>
            <a:spLocks noGrp="1"/>
          </p:cNvSpPr>
          <p:nvPr>
            <p:ph idx="1"/>
          </p:nvPr>
        </p:nvSpPr>
        <p:spPr>
          <a:xfrm>
            <a:off x="1024129" y="2286000"/>
            <a:ext cx="7183438" cy="4023360"/>
          </a:xfrm>
        </p:spPr>
        <p:txBody>
          <a:bodyPr>
            <a:normAutofit fontScale="85000" lnSpcReduction="20000"/>
          </a:bodyPr>
          <a:lstStyle/>
          <a:p>
            <a:r>
              <a:rPr lang="en-US" dirty="0"/>
              <a:t>During 5-day stay, 55 patients with CUD randomized to single ketamine (0.5 mg/kg) or midazolam infusion</a:t>
            </a:r>
          </a:p>
          <a:p>
            <a:pPr lvl="1"/>
            <a:r>
              <a:rPr lang="en-US" dirty="0"/>
              <a:t>Combined with 5-week course of mindfulness-based relapse prevention</a:t>
            </a:r>
          </a:p>
          <a:p>
            <a:r>
              <a:rPr lang="en-US" dirty="0"/>
              <a:t>47 </a:t>
            </a:r>
            <a:r>
              <a:rPr lang="en-US" dirty="0" err="1"/>
              <a:t>yo</a:t>
            </a:r>
            <a:r>
              <a:rPr lang="en-US" dirty="0"/>
              <a:t>, 26% female, 67% African American, 64% freebase users</a:t>
            </a:r>
          </a:p>
          <a:p>
            <a:r>
              <a:rPr lang="en-US" dirty="0"/>
              <a:t>Baseline cocaine use: </a:t>
            </a:r>
          </a:p>
          <a:p>
            <a:pPr lvl="1"/>
            <a:r>
              <a:rPr lang="en-US" dirty="0"/>
              <a:t>$32.86 in ketamine group and $36.43 in midazolam group</a:t>
            </a:r>
          </a:p>
          <a:p>
            <a:r>
              <a:rPr lang="en-US" dirty="0"/>
              <a:t>Primary outcomes were end-of-study abstinence (2weeks duration: self report and urine tox) measured at 5 weeks and time to relapse</a:t>
            </a:r>
          </a:p>
          <a:p>
            <a:pPr lvl="1"/>
            <a:r>
              <a:rPr lang="en-US" dirty="0"/>
              <a:t>48.2% in ketamine group with urine-test-confirmed abstinence vs 10.7% in midazolam group (OR=5.7, 95% CI=1.3, 25.1, p=0.02)</a:t>
            </a:r>
          </a:p>
          <a:p>
            <a:pPr lvl="1"/>
            <a:r>
              <a:rPr lang="en-US" dirty="0"/>
              <a:t>Ketamine group 53% less likely (hazard ratio=0.47, 95% CI=0.24, 0.92, p=0.03) to relapse compared with midazolam group when route of use controlled for</a:t>
            </a:r>
          </a:p>
          <a:p>
            <a:r>
              <a:rPr lang="en-US" dirty="0"/>
              <a:t>At 6-month telephone f/u, 44% of ketamine group reported abstinence, compared with none in midazolam group (p&lt;0.001)</a:t>
            </a:r>
          </a:p>
          <a:p>
            <a:endParaRPr lang="en-US" dirty="0"/>
          </a:p>
        </p:txBody>
      </p:sp>
      <p:pic>
        <p:nvPicPr>
          <p:cNvPr id="4" name="Picture 3" descr="A graph of a patient's growth&#10;&#10;Description automatically generated with medium confidence">
            <a:extLst>
              <a:ext uri="{FF2B5EF4-FFF2-40B4-BE49-F238E27FC236}">
                <a16:creationId xmlns:a16="http://schemas.microsoft.com/office/drawing/2014/main" id="{6D4768C8-A539-CE42-ECA2-41002ABA3936}"/>
              </a:ext>
            </a:extLst>
          </p:cNvPr>
          <p:cNvPicPr>
            <a:picLocks noChangeAspect="1"/>
          </p:cNvPicPr>
          <p:nvPr/>
        </p:nvPicPr>
        <p:blipFill>
          <a:blip r:embed="rId2"/>
          <a:stretch>
            <a:fillRect/>
          </a:stretch>
        </p:blipFill>
        <p:spPr>
          <a:xfrm>
            <a:off x="8207567" y="2867926"/>
            <a:ext cx="3759058" cy="2859508"/>
          </a:xfrm>
          <a:prstGeom prst="rect">
            <a:avLst/>
          </a:prstGeom>
        </p:spPr>
      </p:pic>
      <p:sp>
        <p:nvSpPr>
          <p:cNvPr id="5" name="TextBox 4">
            <a:extLst>
              <a:ext uri="{FF2B5EF4-FFF2-40B4-BE49-F238E27FC236}">
                <a16:creationId xmlns:a16="http://schemas.microsoft.com/office/drawing/2014/main" id="{5BB55A23-5E06-79B9-608D-417108FF7EF2}"/>
              </a:ext>
            </a:extLst>
          </p:cNvPr>
          <p:cNvSpPr txBox="1"/>
          <p:nvPr/>
        </p:nvSpPr>
        <p:spPr>
          <a:xfrm>
            <a:off x="5116830" y="6218140"/>
            <a:ext cx="1958340" cy="292388"/>
          </a:xfrm>
          <a:prstGeom prst="rect">
            <a:avLst/>
          </a:prstGeom>
          <a:noFill/>
        </p:spPr>
        <p:txBody>
          <a:bodyPr wrap="square" rtlCol="0">
            <a:spAutoFit/>
          </a:bodyPr>
          <a:lstStyle/>
          <a:p>
            <a:r>
              <a:rPr lang="en-US" sz="1300" dirty="0" err="1"/>
              <a:t>Dakwar</a:t>
            </a:r>
            <a:r>
              <a:rPr lang="en-US" sz="1300" dirty="0"/>
              <a:t> et al, 2019</a:t>
            </a:r>
          </a:p>
        </p:txBody>
      </p:sp>
    </p:spTree>
    <p:extLst>
      <p:ext uri="{BB962C8B-B14F-4D97-AF65-F5344CB8AC3E}">
        <p14:creationId xmlns:p14="http://schemas.microsoft.com/office/powerpoint/2010/main" val="22480713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5D88A-FFEC-63D6-E90C-6E2FF3B8888A}"/>
              </a:ext>
            </a:extLst>
          </p:cNvPr>
          <p:cNvSpPr>
            <a:spLocks noGrp="1"/>
          </p:cNvSpPr>
          <p:nvPr>
            <p:ph type="title"/>
          </p:nvPr>
        </p:nvSpPr>
        <p:spPr/>
        <p:txBody>
          <a:bodyPr/>
          <a:lstStyle/>
          <a:p>
            <a:pPr algn="ctr"/>
            <a:r>
              <a:rPr lang="en-US" dirty="0"/>
              <a:t>Ketamine-assisted therapy for opioid use disorder</a:t>
            </a:r>
          </a:p>
        </p:txBody>
      </p:sp>
      <p:sp>
        <p:nvSpPr>
          <p:cNvPr id="3" name="Content Placeholder 2">
            <a:extLst>
              <a:ext uri="{FF2B5EF4-FFF2-40B4-BE49-F238E27FC236}">
                <a16:creationId xmlns:a16="http://schemas.microsoft.com/office/drawing/2014/main" id="{ECB70463-FDAF-51A1-B3D0-066C5C0CEC6E}"/>
              </a:ext>
            </a:extLst>
          </p:cNvPr>
          <p:cNvSpPr>
            <a:spLocks noGrp="1"/>
          </p:cNvSpPr>
          <p:nvPr>
            <p:ph idx="1"/>
          </p:nvPr>
        </p:nvSpPr>
        <p:spPr>
          <a:xfrm>
            <a:off x="1024128" y="2286000"/>
            <a:ext cx="6632595" cy="4023360"/>
          </a:xfrm>
        </p:spPr>
        <p:txBody>
          <a:bodyPr>
            <a:normAutofit fontScale="85000" lnSpcReduction="20000"/>
          </a:bodyPr>
          <a:lstStyle/>
          <a:p>
            <a:r>
              <a:rPr lang="en-US" dirty="0"/>
              <a:t>70 detoxified patients with OUD (heroin) were randomly assigned in double blind manner to existentially oriented psychotherapy in combination with:</a:t>
            </a:r>
          </a:p>
          <a:p>
            <a:pPr lvl="1"/>
            <a:r>
              <a:rPr lang="en-US" dirty="0"/>
              <a:t>Psychedelic dose of ketamine (2.0 mg/kg intramuscular) [n=35]</a:t>
            </a:r>
          </a:p>
          <a:p>
            <a:pPr lvl="1"/>
            <a:r>
              <a:rPr lang="en-US" dirty="0"/>
              <a:t>Non-psychedelic dose of ketamine (0.2 mg/kg intramuscular) [n=35]</a:t>
            </a:r>
          </a:p>
          <a:p>
            <a:r>
              <a:rPr lang="en-US" dirty="0"/>
              <a:t>Participants completed detoxification before treatment.</a:t>
            </a:r>
          </a:p>
          <a:p>
            <a:r>
              <a:rPr lang="en-US" dirty="0"/>
              <a:t>They received:</a:t>
            </a:r>
          </a:p>
          <a:p>
            <a:pPr lvl="1"/>
            <a:r>
              <a:rPr lang="en-US" dirty="0"/>
              <a:t>10 hours of preparation sessions</a:t>
            </a:r>
          </a:p>
          <a:p>
            <a:pPr lvl="1"/>
            <a:r>
              <a:rPr lang="en-US" dirty="0"/>
              <a:t>1 ketamine assisted therapy session lasting 1.5-2.0 hours</a:t>
            </a:r>
          </a:p>
          <a:p>
            <a:pPr lvl="1"/>
            <a:r>
              <a:rPr lang="en-US" dirty="0"/>
              <a:t>5 hours of integration sessions </a:t>
            </a:r>
          </a:p>
          <a:p>
            <a:r>
              <a:rPr lang="en-US" dirty="0"/>
              <a:t>Participants discharged 3-5 days after their KAT session</a:t>
            </a:r>
          </a:p>
          <a:p>
            <a:r>
              <a:rPr lang="en-US" dirty="0"/>
              <a:t>Outcome: Rate of abstinence as measured by combo of self report, family report, and urine drug testing at 1, 3, 6, 12, 18, and 24 months after completion of therapy.</a:t>
            </a:r>
          </a:p>
          <a:p>
            <a:endParaRPr lang="en-US" dirty="0"/>
          </a:p>
          <a:p>
            <a:endParaRPr lang="en-US" dirty="0"/>
          </a:p>
        </p:txBody>
      </p:sp>
      <p:pic>
        <p:nvPicPr>
          <p:cNvPr id="4" name="Content Placeholder 4" descr="A graph of ketamine&#10;&#10;Description automatically generated">
            <a:extLst>
              <a:ext uri="{FF2B5EF4-FFF2-40B4-BE49-F238E27FC236}">
                <a16:creationId xmlns:a16="http://schemas.microsoft.com/office/drawing/2014/main" id="{4D8B00CF-C6EF-8B8C-A7EE-20E5B9CC951B}"/>
              </a:ext>
            </a:extLst>
          </p:cNvPr>
          <p:cNvPicPr>
            <a:picLocks noChangeAspect="1"/>
          </p:cNvPicPr>
          <p:nvPr/>
        </p:nvPicPr>
        <p:blipFill>
          <a:blip r:embed="rId2"/>
          <a:stretch>
            <a:fillRect/>
          </a:stretch>
        </p:blipFill>
        <p:spPr>
          <a:xfrm>
            <a:off x="7998246" y="2286000"/>
            <a:ext cx="3622684" cy="3806328"/>
          </a:xfrm>
          <a:prstGeom prst="rect">
            <a:avLst/>
          </a:prstGeom>
        </p:spPr>
      </p:pic>
      <p:sp>
        <p:nvSpPr>
          <p:cNvPr id="5" name="TextBox 4">
            <a:extLst>
              <a:ext uri="{FF2B5EF4-FFF2-40B4-BE49-F238E27FC236}">
                <a16:creationId xmlns:a16="http://schemas.microsoft.com/office/drawing/2014/main" id="{14BDDFE3-32EE-50E0-7250-5D0CDFC77CDE}"/>
              </a:ext>
            </a:extLst>
          </p:cNvPr>
          <p:cNvSpPr txBox="1"/>
          <p:nvPr/>
        </p:nvSpPr>
        <p:spPr>
          <a:xfrm>
            <a:off x="4969328" y="6272784"/>
            <a:ext cx="2253343" cy="338554"/>
          </a:xfrm>
          <a:prstGeom prst="rect">
            <a:avLst/>
          </a:prstGeom>
          <a:noFill/>
        </p:spPr>
        <p:txBody>
          <a:bodyPr wrap="square" rtlCol="0">
            <a:spAutoFit/>
          </a:bodyPr>
          <a:lstStyle/>
          <a:p>
            <a:r>
              <a:rPr lang="en-US" sz="1600" dirty="0" err="1"/>
              <a:t>Krupitsky</a:t>
            </a:r>
            <a:r>
              <a:rPr lang="en-US" sz="1600" dirty="0"/>
              <a:t> et al, 2002</a:t>
            </a:r>
          </a:p>
        </p:txBody>
      </p:sp>
    </p:spTree>
    <p:extLst>
      <p:ext uri="{BB962C8B-B14F-4D97-AF65-F5344CB8AC3E}">
        <p14:creationId xmlns:p14="http://schemas.microsoft.com/office/powerpoint/2010/main" val="32258323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D1BC-4ADC-4108-961F-91C7B03BC5E8}"/>
              </a:ext>
            </a:extLst>
          </p:cNvPr>
          <p:cNvSpPr>
            <a:spLocks noGrp="1"/>
          </p:cNvSpPr>
          <p:nvPr>
            <p:ph type="title"/>
          </p:nvPr>
        </p:nvSpPr>
        <p:spPr/>
        <p:txBody>
          <a:bodyPr/>
          <a:lstStyle/>
          <a:p>
            <a:pPr algn="ctr"/>
            <a:r>
              <a:rPr lang="en-US" dirty="0"/>
              <a:t>Access issues due to unusual history</a:t>
            </a:r>
          </a:p>
        </p:txBody>
      </p:sp>
      <p:sp>
        <p:nvSpPr>
          <p:cNvPr id="3" name="Content Placeholder 2">
            <a:extLst>
              <a:ext uri="{FF2B5EF4-FFF2-40B4-BE49-F238E27FC236}">
                <a16:creationId xmlns:a16="http://schemas.microsoft.com/office/drawing/2014/main" id="{07A9306E-6853-ECB9-60FE-5FFE063BB638}"/>
              </a:ext>
            </a:extLst>
          </p:cNvPr>
          <p:cNvSpPr>
            <a:spLocks noGrp="1"/>
          </p:cNvSpPr>
          <p:nvPr>
            <p:ph idx="1"/>
          </p:nvPr>
        </p:nvSpPr>
        <p:spPr>
          <a:xfrm>
            <a:off x="1024129" y="2286000"/>
            <a:ext cx="6138672" cy="4023360"/>
          </a:xfrm>
        </p:spPr>
        <p:txBody>
          <a:bodyPr>
            <a:normAutofit fontScale="92500" lnSpcReduction="10000"/>
          </a:bodyPr>
          <a:lstStyle/>
          <a:p>
            <a:pPr>
              <a:buFont typeface="Arial" panose="020B0604020202020204" pitchFamily="34" charset="0"/>
              <a:buChar char="•"/>
            </a:pPr>
            <a:r>
              <a:rPr lang="en-US" dirty="0"/>
              <a:t>Ketamine originally approved by FDA in 1970</a:t>
            </a:r>
          </a:p>
          <a:p>
            <a:pPr>
              <a:buFont typeface="Arial" panose="020B0604020202020204" pitchFamily="34" charset="0"/>
              <a:buChar char="•"/>
            </a:pPr>
            <a:r>
              <a:rPr lang="en-US" dirty="0"/>
              <a:t>Patent expired in 1983</a:t>
            </a:r>
          </a:p>
          <a:p>
            <a:pPr>
              <a:buFont typeface="Arial" panose="020B0604020202020204" pitchFamily="34" charset="0"/>
              <a:buChar char="•"/>
            </a:pPr>
            <a:r>
              <a:rPr lang="en-US" dirty="0"/>
              <a:t>First clinical trial demonstrating antidepressant potential published in 2000</a:t>
            </a:r>
          </a:p>
          <a:p>
            <a:pPr>
              <a:buFont typeface="Arial" panose="020B0604020202020204" pitchFamily="34" charset="0"/>
              <a:buChar char="•"/>
            </a:pPr>
            <a:r>
              <a:rPr lang="en-US" dirty="0"/>
              <a:t>No financial incentive for manufacturers to conduct clinical trials necessary for FDA approved psychiatric indications</a:t>
            </a:r>
          </a:p>
          <a:p>
            <a:pPr>
              <a:buFont typeface="Arial" panose="020B0604020202020204" pitchFamily="34" charset="0"/>
              <a:buChar char="•"/>
            </a:pPr>
            <a:r>
              <a:rPr lang="en-US" dirty="0"/>
              <a:t>Study of formularies of all 2023 Ohio Health Insurance Marketplace and Medicaid plans found IV ketamine was not covered by any plan for depression, while intranasal esketamine was on 72.7% and 100% of formularies, respectively.</a:t>
            </a:r>
          </a:p>
          <a:p>
            <a:pPr>
              <a:buFont typeface="Arial" panose="020B0604020202020204" pitchFamily="34" charset="0"/>
              <a:buChar char="•"/>
            </a:pPr>
            <a:r>
              <a:rPr lang="en-US" dirty="0"/>
              <a:t>Single infusions can range from $500 to $2000 around US</a:t>
            </a:r>
          </a:p>
        </p:txBody>
      </p:sp>
      <p:sp>
        <p:nvSpPr>
          <p:cNvPr id="4" name="TextBox 3">
            <a:extLst>
              <a:ext uri="{FF2B5EF4-FFF2-40B4-BE49-F238E27FC236}">
                <a16:creationId xmlns:a16="http://schemas.microsoft.com/office/drawing/2014/main" id="{267AA40F-E8C3-8FCC-7C93-FB45D6A2097E}"/>
              </a:ext>
            </a:extLst>
          </p:cNvPr>
          <p:cNvSpPr txBox="1"/>
          <p:nvPr/>
        </p:nvSpPr>
        <p:spPr>
          <a:xfrm>
            <a:off x="4212771" y="6379029"/>
            <a:ext cx="3820886" cy="369332"/>
          </a:xfrm>
          <a:prstGeom prst="rect">
            <a:avLst/>
          </a:prstGeom>
          <a:noFill/>
        </p:spPr>
        <p:txBody>
          <a:bodyPr wrap="square" rtlCol="0">
            <a:spAutoFit/>
          </a:bodyPr>
          <a:lstStyle/>
          <a:p>
            <a:r>
              <a:rPr lang="en-US" dirty="0"/>
              <a:t>Barnett, 2024; Aslam et al, 2025</a:t>
            </a:r>
          </a:p>
        </p:txBody>
      </p:sp>
      <p:pic>
        <p:nvPicPr>
          <p:cNvPr id="7" name="Picture 6" descr="A white background with black text&#10;&#10;AI-generated content may be incorrect.">
            <a:extLst>
              <a:ext uri="{FF2B5EF4-FFF2-40B4-BE49-F238E27FC236}">
                <a16:creationId xmlns:a16="http://schemas.microsoft.com/office/drawing/2014/main" id="{1647FE44-B735-7A26-A701-A43900F1C6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34688" y="2368627"/>
            <a:ext cx="3249977" cy="3106755"/>
          </a:xfrm>
          <a:prstGeom prst="rect">
            <a:avLst/>
          </a:prstGeom>
        </p:spPr>
      </p:pic>
    </p:spTree>
    <p:extLst>
      <p:ext uri="{BB962C8B-B14F-4D97-AF65-F5344CB8AC3E}">
        <p14:creationId xmlns:p14="http://schemas.microsoft.com/office/powerpoint/2010/main" val="21341468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ADE6E-027D-90A7-DCDC-EC1C26C1A7A2}"/>
              </a:ext>
            </a:extLst>
          </p:cNvPr>
          <p:cNvSpPr>
            <a:spLocks noGrp="1"/>
          </p:cNvSpPr>
          <p:nvPr>
            <p:ph type="title"/>
          </p:nvPr>
        </p:nvSpPr>
        <p:spPr/>
        <p:txBody>
          <a:bodyPr/>
          <a:lstStyle/>
          <a:p>
            <a:pPr algn="ctr"/>
            <a:r>
              <a:rPr lang="en-US" dirty="0"/>
              <a:t>Lack of treatment standardization</a:t>
            </a:r>
          </a:p>
        </p:txBody>
      </p:sp>
      <p:sp>
        <p:nvSpPr>
          <p:cNvPr id="3" name="Content Placeholder 2">
            <a:extLst>
              <a:ext uri="{FF2B5EF4-FFF2-40B4-BE49-F238E27FC236}">
                <a16:creationId xmlns:a16="http://schemas.microsoft.com/office/drawing/2014/main" id="{35197D94-88BF-7B2C-6E39-3C9701A2E59B}"/>
              </a:ext>
            </a:extLst>
          </p:cNvPr>
          <p:cNvSpPr>
            <a:spLocks noGrp="1"/>
          </p:cNvSpPr>
          <p:nvPr>
            <p:ph idx="1"/>
          </p:nvPr>
        </p:nvSpPr>
        <p:spPr/>
        <p:txBody>
          <a:bodyPr/>
          <a:lstStyle/>
          <a:p>
            <a:pPr>
              <a:buFont typeface="Arial" panose="020B0604020202020204" pitchFamily="34" charset="0"/>
              <a:buChar char="•"/>
            </a:pPr>
            <a:r>
              <a:rPr lang="en-US" dirty="0"/>
              <a:t>Significant variability in IV ketamine administration protocols, including differences in dosing, frequency, duration, and monitoring practices  </a:t>
            </a:r>
          </a:p>
          <a:p>
            <a:pPr>
              <a:buFont typeface="Arial" panose="020B0604020202020204" pitchFamily="34" charset="0"/>
              <a:buChar char="•"/>
            </a:pPr>
            <a:r>
              <a:rPr lang="en-US" dirty="0"/>
              <a:t>Proliferation of IV ketamine cash only clinics, many run by anesthesiologists who are likely more comfortable using higher doses than psychiatrists</a:t>
            </a:r>
          </a:p>
          <a:p>
            <a:pPr>
              <a:buFont typeface="Arial" panose="020B0604020202020204" pitchFamily="34" charset="0"/>
              <a:buChar char="•"/>
            </a:pPr>
            <a:r>
              <a:rPr lang="en-US" dirty="0"/>
              <a:t>Data suggest 1.0 mg/kg is safe and effective compared to placebo though no clear efficacy difference from 0.5 mg/kg, while lower doses (0.1 mg and 0.2 mg/kg) do not separate from placebo in TRD</a:t>
            </a:r>
          </a:p>
          <a:p>
            <a:pPr lvl="1">
              <a:buFont typeface="Arial" panose="020B0604020202020204" pitchFamily="34" charset="0"/>
              <a:buChar char="•"/>
            </a:pPr>
            <a:r>
              <a:rPr lang="en-US" dirty="0"/>
              <a:t>No RCTs of higher doses</a:t>
            </a:r>
          </a:p>
          <a:p>
            <a:pPr>
              <a:buFont typeface="Arial" panose="020B0604020202020204" pitchFamily="34" charset="0"/>
              <a:buChar char="•"/>
            </a:pPr>
            <a:r>
              <a:rPr lang="en-US" dirty="0"/>
              <a:t>Absence of long-term outcome data and standardized treatment regimens has limited insurance coverage.</a:t>
            </a:r>
          </a:p>
          <a:p>
            <a:pPr lvl="1">
              <a:buFont typeface="Arial" panose="020B0604020202020204" pitchFamily="34" charset="0"/>
              <a:buChar char="•"/>
            </a:pPr>
            <a:r>
              <a:rPr lang="en-US" dirty="0"/>
              <a:t>Concerns about legal liability for adverse outcomes</a:t>
            </a:r>
          </a:p>
        </p:txBody>
      </p:sp>
      <p:sp>
        <p:nvSpPr>
          <p:cNvPr id="4" name="TextBox 3">
            <a:extLst>
              <a:ext uri="{FF2B5EF4-FFF2-40B4-BE49-F238E27FC236}">
                <a16:creationId xmlns:a16="http://schemas.microsoft.com/office/drawing/2014/main" id="{5D4BEA93-707F-5CF6-74A1-0113A7012AEB}"/>
              </a:ext>
            </a:extLst>
          </p:cNvPr>
          <p:cNvSpPr txBox="1"/>
          <p:nvPr/>
        </p:nvSpPr>
        <p:spPr>
          <a:xfrm>
            <a:off x="5100809" y="6325862"/>
            <a:ext cx="1990381" cy="369332"/>
          </a:xfrm>
          <a:prstGeom prst="rect">
            <a:avLst/>
          </a:prstGeom>
          <a:noFill/>
        </p:spPr>
        <p:txBody>
          <a:bodyPr wrap="square" rtlCol="0">
            <a:spAutoFit/>
          </a:bodyPr>
          <a:lstStyle/>
          <a:p>
            <a:r>
              <a:rPr lang="en-US" dirty="0"/>
              <a:t>Fava et al, 2020</a:t>
            </a:r>
          </a:p>
        </p:txBody>
      </p:sp>
    </p:spTree>
    <p:extLst>
      <p:ext uri="{BB962C8B-B14F-4D97-AF65-F5344CB8AC3E}">
        <p14:creationId xmlns:p14="http://schemas.microsoft.com/office/powerpoint/2010/main" val="37708060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523B5-A959-0593-ADB7-BFA8996553DE}"/>
              </a:ext>
            </a:extLst>
          </p:cNvPr>
          <p:cNvSpPr>
            <a:spLocks noGrp="1"/>
          </p:cNvSpPr>
          <p:nvPr>
            <p:ph type="title"/>
          </p:nvPr>
        </p:nvSpPr>
        <p:spPr/>
        <p:txBody>
          <a:bodyPr/>
          <a:lstStyle/>
          <a:p>
            <a:pPr algn="ctr"/>
            <a:r>
              <a:rPr lang="en-US" dirty="0"/>
              <a:t>Recent societal focus on ketamine’s misuse potential</a:t>
            </a:r>
          </a:p>
        </p:txBody>
      </p:sp>
      <p:pic>
        <p:nvPicPr>
          <p:cNvPr id="7" name="Content Placeholder 6" descr="A person with glasses and a beard&#10;&#10;AI-generated content may be incorrect.">
            <a:extLst>
              <a:ext uri="{FF2B5EF4-FFF2-40B4-BE49-F238E27FC236}">
                <a16:creationId xmlns:a16="http://schemas.microsoft.com/office/drawing/2014/main" id="{93499F49-D42C-2C02-1BED-952ACEF6A38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97653" y="2286000"/>
            <a:ext cx="5172832" cy="4022725"/>
          </a:xfrm>
        </p:spPr>
      </p:pic>
    </p:spTree>
    <p:extLst>
      <p:ext uri="{BB962C8B-B14F-4D97-AF65-F5344CB8AC3E}">
        <p14:creationId xmlns:p14="http://schemas.microsoft.com/office/powerpoint/2010/main" val="19156948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D2F03B-1D94-142E-B959-080603911F6B}"/>
              </a:ext>
            </a:extLst>
          </p:cNvPr>
          <p:cNvSpPr>
            <a:spLocks noGrp="1"/>
          </p:cNvSpPr>
          <p:nvPr>
            <p:ph type="title"/>
          </p:nvPr>
        </p:nvSpPr>
        <p:spPr/>
        <p:txBody>
          <a:bodyPr/>
          <a:lstStyle/>
          <a:p>
            <a:pPr algn="ctr"/>
            <a:r>
              <a:rPr lang="en-US" dirty="0"/>
              <a:t>Financial Disclosures</a:t>
            </a:r>
          </a:p>
        </p:txBody>
      </p:sp>
      <p:sp>
        <p:nvSpPr>
          <p:cNvPr id="3" name="Content Placeholder 2">
            <a:extLst>
              <a:ext uri="{FF2B5EF4-FFF2-40B4-BE49-F238E27FC236}">
                <a16:creationId xmlns:a16="http://schemas.microsoft.com/office/drawing/2014/main" id="{FFD57116-99D0-40C3-AF3F-4F38C61A50F8}"/>
              </a:ext>
            </a:extLst>
          </p:cNvPr>
          <p:cNvSpPr>
            <a:spLocks noGrp="1"/>
          </p:cNvSpPr>
          <p:nvPr>
            <p:ph idx="1"/>
          </p:nvPr>
        </p:nvSpPr>
        <p:spPr/>
        <p:txBody>
          <a:bodyPr/>
          <a:lstStyle/>
          <a:p>
            <a:pPr>
              <a:buFont typeface="Arial" panose="020B0604020202020204" pitchFamily="34" charset="0"/>
              <a:buChar char="•"/>
            </a:pPr>
            <a:r>
              <a:rPr lang="en-US" dirty="0"/>
              <a:t>I hold stock options in CB Therapeutics </a:t>
            </a:r>
          </a:p>
          <a:p>
            <a:pPr>
              <a:buFont typeface="Arial" panose="020B0604020202020204" pitchFamily="34" charset="0"/>
              <a:buChar char="•"/>
            </a:pPr>
            <a:r>
              <a:rPr lang="en-US" dirty="0"/>
              <a:t>I have served as an advisor/consultant for </a:t>
            </a:r>
            <a:r>
              <a:rPr lang="en-US" dirty="0" err="1"/>
              <a:t>Abbvie</a:t>
            </a:r>
            <a:r>
              <a:rPr lang="en-US" dirty="0"/>
              <a:t>, CB Therapeutics, Compass Pathways, Janssen Pharmaceuticals, Livanova and MindMed</a:t>
            </a:r>
          </a:p>
          <a:p>
            <a:pPr>
              <a:buFont typeface="Arial" panose="020B0604020202020204" pitchFamily="34" charset="0"/>
              <a:buChar char="•"/>
            </a:pPr>
            <a:r>
              <a:rPr lang="en-US" dirty="0"/>
              <a:t>I have received research funding from Abbott, Compass Pathways, MindMed, and Reunion Neuroscience</a:t>
            </a:r>
          </a:p>
          <a:p>
            <a:pPr>
              <a:buFont typeface="Arial" panose="020B0604020202020204" pitchFamily="34" charset="0"/>
              <a:buChar char="•"/>
            </a:pPr>
            <a:r>
              <a:rPr lang="en-US" dirty="0"/>
              <a:t>I receive payments for work as a section editor for Dynamed (EBSCO Industries)</a:t>
            </a:r>
          </a:p>
        </p:txBody>
      </p:sp>
    </p:spTree>
    <p:extLst>
      <p:ext uri="{BB962C8B-B14F-4D97-AF65-F5344CB8AC3E}">
        <p14:creationId xmlns:p14="http://schemas.microsoft.com/office/powerpoint/2010/main" val="36014392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9E60A1-22ED-EBF6-E849-63A92808B724}"/>
              </a:ext>
            </a:extLst>
          </p:cNvPr>
          <p:cNvSpPr>
            <a:spLocks noGrp="1"/>
          </p:cNvSpPr>
          <p:nvPr>
            <p:ph type="title"/>
          </p:nvPr>
        </p:nvSpPr>
        <p:spPr/>
        <p:txBody>
          <a:bodyPr/>
          <a:lstStyle/>
          <a:p>
            <a:pPr algn="ctr"/>
            <a:r>
              <a:rPr lang="en-US" dirty="0"/>
              <a:t>Non-medical use of ketamine in us is rare but growing</a:t>
            </a:r>
          </a:p>
        </p:txBody>
      </p:sp>
      <p:pic>
        <p:nvPicPr>
          <p:cNvPr id="4" name="Content Placeholder 4">
            <a:extLst>
              <a:ext uri="{FF2B5EF4-FFF2-40B4-BE49-F238E27FC236}">
                <a16:creationId xmlns:a16="http://schemas.microsoft.com/office/drawing/2014/main" id="{D3E6FCCC-B576-1708-2592-34FD309C5CB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91494" y="2366962"/>
            <a:ext cx="4892335" cy="3860800"/>
          </a:xfrm>
        </p:spPr>
      </p:pic>
      <p:sp>
        <p:nvSpPr>
          <p:cNvPr id="5" name="TextBox 4">
            <a:extLst>
              <a:ext uri="{FF2B5EF4-FFF2-40B4-BE49-F238E27FC236}">
                <a16:creationId xmlns:a16="http://schemas.microsoft.com/office/drawing/2014/main" id="{AD3B35C4-93D7-3FB6-AC0B-AD7CF506A1D6}"/>
              </a:ext>
            </a:extLst>
          </p:cNvPr>
          <p:cNvSpPr txBox="1"/>
          <p:nvPr/>
        </p:nvSpPr>
        <p:spPr>
          <a:xfrm>
            <a:off x="7075714" y="2362200"/>
            <a:ext cx="4234543" cy="2862322"/>
          </a:xfrm>
          <a:prstGeom prst="rect">
            <a:avLst/>
          </a:prstGeom>
          <a:noFill/>
        </p:spPr>
        <p:txBody>
          <a:bodyPr wrap="square" rtlCol="0">
            <a:spAutoFit/>
          </a:bodyPr>
          <a:lstStyle/>
          <a:p>
            <a:pPr marL="285750" indent="-285750">
              <a:buFont typeface="Arial" panose="020B0604020202020204" pitchFamily="34" charset="0"/>
              <a:buChar char="•"/>
            </a:pPr>
            <a:r>
              <a:rPr lang="en-US" dirty="0"/>
              <a:t>Ketamine is </a:t>
            </a:r>
            <a:r>
              <a:rPr lang="en-US" dirty="0" err="1"/>
              <a:t>Schedue</a:t>
            </a:r>
            <a:r>
              <a:rPr lang="en-US" dirty="0"/>
              <a:t> III drug</a:t>
            </a:r>
          </a:p>
          <a:p>
            <a:pPr marL="285750" indent="-285750">
              <a:buFont typeface="Arial" panose="020B0604020202020204" pitchFamily="34" charset="0"/>
              <a:buChar char="•"/>
            </a:pPr>
            <a:r>
              <a:rPr lang="en-US" dirty="0"/>
              <a:t>In 2022, among people 12 years and older, 0.3% reported past-year nonmedical ketamine use compared to:</a:t>
            </a:r>
          </a:p>
          <a:p>
            <a:pPr marL="742950" lvl="1" indent="-285750">
              <a:buFont typeface="Arial" panose="020B0604020202020204" pitchFamily="34" charset="0"/>
              <a:buChar char="•"/>
            </a:pPr>
            <a:r>
              <a:rPr lang="en-US" dirty="0"/>
              <a:t>62.8% for alcohol</a:t>
            </a:r>
          </a:p>
          <a:p>
            <a:pPr marL="742950" lvl="1" indent="-285750">
              <a:buFont typeface="Arial" panose="020B0604020202020204" pitchFamily="34" charset="0"/>
              <a:buChar char="•"/>
            </a:pPr>
            <a:r>
              <a:rPr lang="en-US" dirty="0"/>
              <a:t>22.7% for tobacco or nicotine</a:t>
            </a:r>
          </a:p>
          <a:p>
            <a:pPr marL="742950" lvl="1" indent="-285750">
              <a:buFont typeface="Arial" panose="020B0604020202020204" pitchFamily="34" charset="0"/>
              <a:buChar char="•"/>
            </a:pPr>
            <a:r>
              <a:rPr lang="en-US" dirty="0"/>
              <a:t>22.0% for marijuana</a:t>
            </a:r>
          </a:p>
          <a:p>
            <a:pPr marL="742950" lvl="1" indent="-285750">
              <a:buFont typeface="Arial" panose="020B0604020202020204" pitchFamily="34" charset="0"/>
              <a:buChar char="•"/>
            </a:pPr>
            <a:r>
              <a:rPr lang="en-US" dirty="0"/>
              <a:t>3.2% for opioids</a:t>
            </a:r>
          </a:p>
          <a:p>
            <a:pPr marL="742950" lvl="1" indent="-285750">
              <a:buFont typeface="Arial" panose="020B0604020202020204" pitchFamily="34" charset="0"/>
              <a:buChar char="•"/>
            </a:pPr>
            <a:r>
              <a:rPr lang="en-US" dirty="0"/>
              <a:t>1.5% for prescription stimulants</a:t>
            </a:r>
          </a:p>
          <a:p>
            <a:pPr marL="742950" lvl="1" indent="-285750">
              <a:buFont typeface="Arial" panose="020B0604020202020204" pitchFamily="34" charset="0"/>
              <a:buChar char="•"/>
            </a:pPr>
            <a:r>
              <a:rPr lang="en-US" dirty="0"/>
              <a:t>1.3% for benzodiazepines</a:t>
            </a:r>
          </a:p>
        </p:txBody>
      </p:sp>
      <p:sp>
        <p:nvSpPr>
          <p:cNvPr id="6" name="TextBox 5">
            <a:extLst>
              <a:ext uri="{FF2B5EF4-FFF2-40B4-BE49-F238E27FC236}">
                <a16:creationId xmlns:a16="http://schemas.microsoft.com/office/drawing/2014/main" id="{CFA75492-EFC4-9BDE-0B9B-7DA0D0A266BF}"/>
              </a:ext>
            </a:extLst>
          </p:cNvPr>
          <p:cNvSpPr txBox="1"/>
          <p:nvPr/>
        </p:nvSpPr>
        <p:spPr>
          <a:xfrm>
            <a:off x="4237661" y="6272784"/>
            <a:ext cx="4234543" cy="369332"/>
          </a:xfrm>
          <a:prstGeom prst="rect">
            <a:avLst/>
          </a:prstGeom>
          <a:noFill/>
        </p:spPr>
        <p:txBody>
          <a:bodyPr wrap="square" rtlCol="0">
            <a:spAutoFit/>
          </a:bodyPr>
          <a:lstStyle/>
          <a:p>
            <a:r>
              <a:rPr lang="en-US" dirty="0"/>
              <a:t>Palamar et al, 2019; SAMHSA, 2023</a:t>
            </a:r>
          </a:p>
        </p:txBody>
      </p:sp>
    </p:spTree>
    <p:extLst>
      <p:ext uri="{BB962C8B-B14F-4D97-AF65-F5344CB8AC3E}">
        <p14:creationId xmlns:p14="http://schemas.microsoft.com/office/powerpoint/2010/main" val="10360477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0EDFC9-E8D9-F9B6-2F9A-290ED0DD0907}"/>
              </a:ext>
            </a:extLst>
          </p:cNvPr>
          <p:cNvSpPr>
            <a:spLocks noGrp="1"/>
          </p:cNvSpPr>
          <p:nvPr>
            <p:ph type="title"/>
          </p:nvPr>
        </p:nvSpPr>
        <p:spPr/>
        <p:txBody>
          <a:bodyPr/>
          <a:lstStyle/>
          <a:p>
            <a:pPr algn="ctr"/>
            <a:r>
              <a:rPr lang="en-US" dirty="0"/>
              <a:t>Overdoses involving ketamine</a:t>
            </a:r>
          </a:p>
        </p:txBody>
      </p:sp>
      <p:pic>
        <p:nvPicPr>
          <p:cNvPr id="5" name="Content Placeholder 4" descr="A graph of orange rectangular bars&#10;&#10;AI-generated content may be incorrect.">
            <a:extLst>
              <a:ext uri="{FF2B5EF4-FFF2-40B4-BE49-F238E27FC236}">
                <a16:creationId xmlns:a16="http://schemas.microsoft.com/office/drawing/2014/main" id="{84195EC0-33FA-94BE-037F-F767AFF3DF9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81743" y="2286000"/>
            <a:ext cx="10221685" cy="4022725"/>
          </a:xfrm>
        </p:spPr>
      </p:pic>
      <p:sp>
        <p:nvSpPr>
          <p:cNvPr id="6" name="TextBox 5">
            <a:extLst>
              <a:ext uri="{FF2B5EF4-FFF2-40B4-BE49-F238E27FC236}">
                <a16:creationId xmlns:a16="http://schemas.microsoft.com/office/drawing/2014/main" id="{4008D81D-051F-8EDE-F853-608888AA3A29}"/>
              </a:ext>
            </a:extLst>
          </p:cNvPr>
          <p:cNvSpPr txBox="1"/>
          <p:nvPr/>
        </p:nvSpPr>
        <p:spPr>
          <a:xfrm>
            <a:off x="4980214" y="6308725"/>
            <a:ext cx="2231571" cy="369332"/>
          </a:xfrm>
          <a:prstGeom prst="rect">
            <a:avLst/>
          </a:prstGeom>
          <a:noFill/>
        </p:spPr>
        <p:txBody>
          <a:bodyPr wrap="square" rtlCol="0">
            <a:spAutoFit/>
          </a:bodyPr>
          <a:lstStyle/>
          <a:p>
            <a:r>
              <a:rPr lang="en-US" dirty="0"/>
              <a:t>Epic Research, 2023</a:t>
            </a:r>
          </a:p>
        </p:txBody>
      </p:sp>
    </p:spTree>
    <p:extLst>
      <p:ext uri="{BB962C8B-B14F-4D97-AF65-F5344CB8AC3E}">
        <p14:creationId xmlns:p14="http://schemas.microsoft.com/office/powerpoint/2010/main" val="23512841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4BCA63-2EC0-2EAF-B8CA-93574E566839}"/>
              </a:ext>
            </a:extLst>
          </p:cNvPr>
          <p:cNvSpPr>
            <a:spLocks noGrp="1"/>
          </p:cNvSpPr>
          <p:nvPr>
            <p:ph type="title"/>
          </p:nvPr>
        </p:nvSpPr>
        <p:spPr/>
        <p:txBody>
          <a:bodyPr/>
          <a:lstStyle/>
          <a:p>
            <a:pPr algn="ctr"/>
            <a:r>
              <a:rPr lang="en-US" dirty="0"/>
              <a:t>Adverse of chronic non-medical ketamine use</a:t>
            </a:r>
          </a:p>
        </p:txBody>
      </p:sp>
      <p:sp>
        <p:nvSpPr>
          <p:cNvPr id="3" name="Content Placeholder 2">
            <a:extLst>
              <a:ext uri="{FF2B5EF4-FFF2-40B4-BE49-F238E27FC236}">
                <a16:creationId xmlns:a16="http://schemas.microsoft.com/office/drawing/2014/main" id="{F4A25207-FD4F-2844-6412-77630E1F9299}"/>
              </a:ext>
            </a:extLst>
          </p:cNvPr>
          <p:cNvSpPr>
            <a:spLocks noGrp="1"/>
          </p:cNvSpPr>
          <p:nvPr>
            <p:ph idx="1"/>
          </p:nvPr>
        </p:nvSpPr>
        <p:spPr>
          <a:xfrm>
            <a:off x="1024129" y="2286000"/>
            <a:ext cx="5300472" cy="4023360"/>
          </a:xfrm>
        </p:spPr>
        <p:txBody>
          <a:bodyPr/>
          <a:lstStyle/>
          <a:p>
            <a:pPr>
              <a:buFont typeface="Arial" panose="020B0604020202020204" pitchFamily="34" charset="0"/>
              <a:buChar char="•"/>
            </a:pPr>
            <a:r>
              <a:rPr lang="en-US" sz="1800" dirty="0"/>
              <a:t>Gastro-intestinal toxicity</a:t>
            </a:r>
          </a:p>
          <a:p>
            <a:pPr lvl="1">
              <a:buFont typeface="Arial" panose="020B0604020202020204" pitchFamily="34" charset="0"/>
              <a:buChar char="•"/>
            </a:pPr>
            <a:r>
              <a:rPr lang="en-US" sz="1500" dirty="0"/>
              <a:t>Abdominal pain </a:t>
            </a:r>
          </a:p>
          <a:p>
            <a:pPr lvl="1">
              <a:buFont typeface="Arial" panose="020B0604020202020204" pitchFamily="34" charset="0"/>
              <a:buChar char="•"/>
            </a:pPr>
            <a:r>
              <a:rPr lang="en-US" sz="1500" dirty="0"/>
              <a:t>Liver and/or bile duct injury</a:t>
            </a:r>
          </a:p>
          <a:p>
            <a:pPr lvl="1">
              <a:buFont typeface="Arial" panose="020B0604020202020204" pitchFamily="34" charset="0"/>
              <a:buChar char="•"/>
            </a:pPr>
            <a:r>
              <a:rPr lang="en-US" sz="1500" dirty="0"/>
              <a:t>Upper GI symptoms usually precede urological problems</a:t>
            </a:r>
          </a:p>
          <a:p>
            <a:pPr>
              <a:buFont typeface="Arial" panose="020B0604020202020204" pitchFamily="34" charset="0"/>
              <a:buChar char="•"/>
            </a:pPr>
            <a:r>
              <a:rPr lang="en-US" sz="1800" dirty="0"/>
              <a:t>Ulcerative cystitis  </a:t>
            </a:r>
          </a:p>
          <a:p>
            <a:pPr lvl="1">
              <a:buFont typeface="Arial" panose="020B0604020202020204" pitchFamily="34" charset="0"/>
              <a:buChar char="•"/>
            </a:pPr>
            <a:r>
              <a:rPr lang="en-US" sz="1500" dirty="0"/>
              <a:t>Lower urinary tract symptoms (severe pain, frequency, hematuria and dysuria)</a:t>
            </a:r>
          </a:p>
          <a:p>
            <a:pPr lvl="1">
              <a:buFont typeface="Arial" panose="020B0604020202020204" pitchFamily="34" charset="0"/>
              <a:buChar char="•"/>
            </a:pPr>
            <a:r>
              <a:rPr lang="en-US" sz="1500" dirty="0"/>
              <a:t>Strongly correlated with frequency and level of use</a:t>
            </a:r>
          </a:p>
          <a:p>
            <a:pPr lvl="1">
              <a:buFont typeface="Arial" panose="020B0604020202020204" pitchFamily="34" charset="0"/>
              <a:buChar char="•"/>
            </a:pPr>
            <a:r>
              <a:rPr lang="en-US" sz="1500" dirty="0"/>
              <a:t>Abstinence does not necessarily lead to immediate and full recovery of symptoms </a:t>
            </a:r>
          </a:p>
          <a:p>
            <a:pPr lvl="1">
              <a:buFont typeface="Arial" panose="020B0604020202020204" pitchFamily="34" charset="0"/>
              <a:buChar char="•"/>
            </a:pPr>
            <a:r>
              <a:rPr lang="en-US" sz="1500" dirty="0"/>
              <a:t>Can lead to hydronephrosis</a:t>
            </a:r>
          </a:p>
          <a:p>
            <a:endParaRPr lang="en-US" dirty="0"/>
          </a:p>
          <a:p>
            <a:endParaRPr lang="en-US" dirty="0"/>
          </a:p>
        </p:txBody>
      </p:sp>
      <p:pic>
        <p:nvPicPr>
          <p:cNvPr id="4" name="Picture 3">
            <a:extLst>
              <a:ext uri="{FF2B5EF4-FFF2-40B4-BE49-F238E27FC236}">
                <a16:creationId xmlns:a16="http://schemas.microsoft.com/office/drawing/2014/main" id="{E34C4B80-B728-1BC1-E95D-BCB26609AD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56664" y="1936677"/>
            <a:ext cx="4405993" cy="4181094"/>
          </a:xfrm>
          <a:prstGeom prst="rect">
            <a:avLst/>
          </a:prstGeom>
        </p:spPr>
      </p:pic>
      <p:sp>
        <p:nvSpPr>
          <p:cNvPr id="5" name="TextBox 4">
            <a:extLst>
              <a:ext uri="{FF2B5EF4-FFF2-40B4-BE49-F238E27FC236}">
                <a16:creationId xmlns:a16="http://schemas.microsoft.com/office/drawing/2014/main" id="{FB9ECD23-085A-9360-0277-DA402A3642A3}"/>
              </a:ext>
            </a:extLst>
          </p:cNvPr>
          <p:cNvSpPr txBox="1"/>
          <p:nvPr/>
        </p:nvSpPr>
        <p:spPr>
          <a:xfrm>
            <a:off x="3928382" y="6168898"/>
            <a:ext cx="4335236" cy="300082"/>
          </a:xfrm>
          <a:prstGeom prst="rect">
            <a:avLst/>
          </a:prstGeom>
          <a:noFill/>
        </p:spPr>
        <p:txBody>
          <a:bodyPr wrap="square" rtlCol="0">
            <a:spAutoFit/>
          </a:bodyPr>
          <a:lstStyle/>
          <a:p>
            <a:r>
              <a:rPr lang="en-US" sz="1350" dirty="0"/>
              <a:t>Shahani et al, 2007; Ho et al, 2009; Hong et al 2018</a:t>
            </a:r>
          </a:p>
        </p:txBody>
      </p:sp>
    </p:spTree>
    <p:extLst>
      <p:ext uri="{BB962C8B-B14F-4D97-AF65-F5344CB8AC3E}">
        <p14:creationId xmlns:p14="http://schemas.microsoft.com/office/powerpoint/2010/main" val="6367611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9293B-FE01-731F-7816-B8197ABE2832}"/>
              </a:ext>
            </a:extLst>
          </p:cNvPr>
          <p:cNvSpPr>
            <a:spLocks noGrp="1"/>
          </p:cNvSpPr>
          <p:nvPr>
            <p:ph type="title"/>
          </p:nvPr>
        </p:nvSpPr>
        <p:spPr/>
        <p:txBody>
          <a:bodyPr/>
          <a:lstStyle/>
          <a:p>
            <a:pPr algn="ctr"/>
            <a:r>
              <a:rPr lang="en-US" dirty="0"/>
              <a:t>Adverse of chronic non-medical ketamine use</a:t>
            </a:r>
          </a:p>
        </p:txBody>
      </p:sp>
      <p:sp>
        <p:nvSpPr>
          <p:cNvPr id="3" name="Content Placeholder 2">
            <a:extLst>
              <a:ext uri="{FF2B5EF4-FFF2-40B4-BE49-F238E27FC236}">
                <a16:creationId xmlns:a16="http://schemas.microsoft.com/office/drawing/2014/main" id="{623A41B0-835B-458D-C156-940BE888C1F9}"/>
              </a:ext>
            </a:extLst>
          </p:cNvPr>
          <p:cNvSpPr>
            <a:spLocks noGrp="1"/>
          </p:cNvSpPr>
          <p:nvPr>
            <p:ph idx="1"/>
          </p:nvPr>
        </p:nvSpPr>
        <p:spPr>
          <a:xfrm>
            <a:off x="1024129" y="2286000"/>
            <a:ext cx="4756186" cy="4023360"/>
          </a:xfrm>
        </p:spPr>
        <p:txBody>
          <a:bodyPr/>
          <a:lstStyle/>
          <a:p>
            <a:pPr marL="214313" indent="-214313">
              <a:buFont typeface="Arial" panose="020B0604020202020204" pitchFamily="34" charset="0"/>
              <a:buChar char="•"/>
            </a:pPr>
            <a:r>
              <a:rPr lang="en-US" sz="2250" dirty="0"/>
              <a:t>Cognitive impairment in working memory and short/long-term memory</a:t>
            </a:r>
          </a:p>
          <a:p>
            <a:pPr marL="214313" indent="-214313">
              <a:buFont typeface="Arial" panose="020B0604020202020204" pitchFamily="34" charset="0"/>
              <a:buChar char="•"/>
            </a:pPr>
            <a:r>
              <a:rPr lang="en-US" sz="2250" dirty="0"/>
              <a:t>3-year follow-up of users:</a:t>
            </a:r>
          </a:p>
          <a:p>
            <a:pPr marL="557213" lvl="1" indent="-214313">
              <a:buFont typeface="Arial" panose="020B0604020202020204" pitchFamily="34" charset="0"/>
              <a:buChar char="•"/>
            </a:pPr>
            <a:r>
              <a:rPr lang="en-US" sz="1650" dirty="0"/>
              <a:t>semantic memory impairments reversible</a:t>
            </a:r>
          </a:p>
          <a:p>
            <a:pPr marL="557213" lvl="1" indent="-214313">
              <a:buFont typeface="Arial" panose="020B0604020202020204" pitchFamily="34" charset="0"/>
              <a:buChar char="•"/>
            </a:pPr>
            <a:r>
              <a:rPr lang="en-US" sz="1650" dirty="0"/>
              <a:t>impairments to episodic memory and attentional functioning not reversible</a:t>
            </a:r>
          </a:p>
          <a:p>
            <a:pPr marL="214313" indent="-214313">
              <a:buFont typeface="Arial" panose="020B0604020202020204" pitchFamily="34" charset="0"/>
              <a:buChar char="•"/>
            </a:pPr>
            <a:r>
              <a:rPr lang="en-US" sz="2250" dirty="0"/>
              <a:t>Persistent dissociative, depressive, and delusional symptoms</a:t>
            </a:r>
          </a:p>
          <a:p>
            <a:endParaRPr lang="en-US" dirty="0"/>
          </a:p>
          <a:p>
            <a:endParaRPr lang="en-US" dirty="0"/>
          </a:p>
        </p:txBody>
      </p:sp>
      <p:pic>
        <p:nvPicPr>
          <p:cNvPr id="4" name="Content Placeholder 6">
            <a:extLst>
              <a:ext uri="{FF2B5EF4-FFF2-40B4-BE49-F238E27FC236}">
                <a16:creationId xmlns:a16="http://schemas.microsoft.com/office/drawing/2014/main" id="{30D274A9-BD5C-13CA-FE86-9E9677859A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2541266"/>
            <a:ext cx="4866425" cy="2702927"/>
          </a:xfrm>
          <a:prstGeom prst="rect">
            <a:avLst/>
          </a:prstGeom>
        </p:spPr>
      </p:pic>
      <p:sp>
        <p:nvSpPr>
          <p:cNvPr id="5" name="TextBox 4">
            <a:extLst>
              <a:ext uri="{FF2B5EF4-FFF2-40B4-BE49-F238E27FC236}">
                <a16:creationId xmlns:a16="http://schemas.microsoft.com/office/drawing/2014/main" id="{565EDD57-AEC8-4356-1607-0EAB759264F0}"/>
              </a:ext>
            </a:extLst>
          </p:cNvPr>
          <p:cNvSpPr txBox="1"/>
          <p:nvPr/>
        </p:nvSpPr>
        <p:spPr>
          <a:xfrm>
            <a:off x="5542029" y="6159319"/>
            <a:ext cx="1107941" cy="300082"/>
          </a:xfrm>
          <a:prstGeom prst="rect">
            <a:avLst/>
          </a:prstGeom>
          <a:noFill/>
        </p:spPr>
        <p:txBody>
          <a:bodyPr wrap="square" rtlCol="0">
            <a:spAutoFit/>
          </a:bodyPr>
          <a:lstStyle/>
          <a:p>
            <a:r>
              <a:rPr lang="en-US" sz="1350" dirty="0"/>
              <a:t>Li et al 2011</a:t>
            </a:r>
          </a:p>
        </p:txBody>
      </p:sp>
    </p:spTree>
    <p:extLst>
      <p:ext uri="{BB962C8B-B14F-4D97-AF65-F5344CB8AC3E}">
        <p14:creationId xmlns:p14="http://schemas.microsoft.com/office/powerpoint/2010/main" val="24173879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4CAB14-2C34-CE3E-038B-01DDCC322866}"/>
              </a:ext>
            </a:extLst>
          </p:cNvPr>
          <p:cNvSpPr>
            <a:spLocks noGrp="1"/>
          </p:cNvSpPr>
          <p:nvPr>
            <p:ph type="title"/>
          </p:nvPr>
        </p:nvSpPr>
        <p:spPr>
          <a:xfrm>
            <a:off x="1024128" y="585216"/>
            <a:ext cx="10394986" cy="1499616"/>
          </a:xfrm>
        </p:spPr>
        <p:txBody>
          <a:bodyPr>
            <a:normAutofit/>
          </a:bodyPr>
          <a:lstStyle/>
          <a:p>
            <a:pPr algn="ctr"/>
            <a:r>
              <a:rPr lang="en-US" sz="3900" dirty="0"/>
              <a:t>Misuse potential in clinical and research settings</a:t>
            </a:r>
          </a:p>
        </p:txBody>
      </p:sp>
      <p:sp>
        <p:nvSpPr>
          <p:cNvPr id="3" name="Content Placeholder 2">
            <a:extLst>
              <a:ext uri="{FF2B5EF4-FFF2-40B4-BE49-F238E27FC236}">
                <a16:creationId xmlns:a16="http://schemas.microsoft.com/office/drawing/2014/main" id="{A70D5932-F708-AD92-03AD-B8F05D690090}"/>
              </a:ext>
            </a:extLst>
          </p:cNvPr>
          <p:cNvSpPr>
            <a:spLocks noGrp="1"/>
          </p:cNvSpPr>
          <p:nvPr>
            <p:ph idx="1"/>
          </p:nvPr>
        </p:nvSpPr>
        <p:spPr>
          <a:xfrm>
            <a:off x="1024128" y="2286000"/>
            <a:ext cx="6066818" cy="4023360"/>
          </a:xfrm>
        </p:spPr>
        <p:txBody>
          <a:bodyPr>
            <a:normAutofit/>
          </a:bodyPr>
          <a:lstStyle/>
          <a:p>
            <a:pPr>
              <a:buFont typeface="Arial" panose="020B0604020202020204" pitchFamily="34" charset="0"/>
              <a:buChar char="•"/>
            </a:pPr>
            <a:r>
              <a:rPr lang="en-US" dirty="0"/>
              <a:t>Clinical trials for psychiatric applications have done a poor job of systematically assessing misuse potential</a:t>
            </a:r>
          </a:p>
          <a:p>
            <a:pPr>
              <a:buFont typeface="Arial" panose="020B0604020202020204" pitchFamily="34" charset="0"/>
              <a:buChar char="•"/>
            </a:pPr>
            <a:r>
              <a:rPr lang="en-US" dirty="0"/>
              <a:t>(R,S)-ketamine and (S)-ketamine have greater risk for abuse compared to (R)-ketamine</a:t>
            </a:r>
          </a:p>
          <a:p>
            <a:pPr>
              <a:buFont typeface="Arial" panose="020B0604020202020204" pitchFamily="34" charset="0"/>
              <a:buChar char="•"/>
            </a:pPr>
            <a:r>
              <a:rPr lang="en-US" dirty="0"/>
              <a:t>Misuse among patients with depression appears low but cases have been reported, primarily when ketamine is not administered in a medical setting</a:t>
            </a:r>
          </a:p>
          <a:p>
            <a:pPr>
              <a:buFont typeface="Arial" panose="020B0604020202020204" pitchFamily="34" charset="0"/>
              <a:buChar char="•"/>
            </a:pPr>
            <a:r>
              <a:rPr lang="en-US" dirty="0"/>
              <a:t>May increase risk for relapse of SUDs in some patients, while reducing substance use in others</a:t>
            </a:r>
          </a:p>
          <a:p>
            <a:endParaRPr lang="en-US" dirty="0"/>
          </a:p>
        </p:txBody>
      </p:sp>
      <p:pic>
        <p:nvPicPr>
          <p:cNvPr id="6" name="Picture 5" descr="A screenshot of a computer&#10;&#10;AI-generated content may be incorrect.">
            <a:extLst>
              <a:ext uri="{FF2B5EF4-FFF2-40B4-BE49-F238E27FC236}">
                <a16:creationId xmlns:a16="http://schemas.microsoft.com/office/drawing/2014/main" id="{D5731E15-4368-75D5-AE46-946058B6CE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2265" y="2084832"/>
            <a:ext cx="3999654" cy="819929"/>
          </a:xfrm>
          <a:prstGeom prst="rect">
            <a:avLst/>
          </a:prstGeom>
        </p:spPr>
      </p:pic>
      <p:pic>
        <p:nvPicPr>
          <p:cNvPr id="4" name="Picture 3" descr="A close-up of a white background&#10;&#10;Description automatically generated">
            <a:extLst>
              <a:ext uri="{FF2B5EF4-FFF2-40B4-BE49-F238E27FC236}">
                <a16:creationId xmlns:a16="http://schemas.microsoft.com/office/drawing/2014/main" id="{6862B918-ABFE-BFFA-8E3C-E49EEAA6EF32}"/>
              </a:ext>
            </a:extLst>
          </p:cNvPr>
          <p:cNvPicPr>
            <a:picLocks noChangeAspect="1"/>
          </p:cNvPicPr>
          <p:nvPr/>
        </p:nvPicPr>
        <p:blipFill>
          <a:blip r:embed="rId3"/>
          <a:stretch>
            <a:fillRect/>
          </a:stretch>
        </p:blipFill>
        <p:spPr>
          <a:xfrm>
            <a:off x="7552265" y="3040806"/>
            <a:ext cx="3999654" cy="749934"/>
          </a:xfrm>
          <a:prstGeom prst="rect">
            <a:avLst/>
          </a:prstGeom>
        </p:spPr>
      </p:pic>
      <p:pic>
        <p:nvPicPr>
          <p:cNvPr id="7" name="Picture 6" descr="A screenshot of a social media post&#10;&#10;AI-generated content may be incorrect.">
            <a:extLst>
              <a:ext uri="{FF2B5EF4-FFF2-40B4-BE49-F238E27FC236}">
                <a16:creationId xmlns:a16="http://schemas.microsoft.com/office/drawing/2014/main" id="{5E23BCD1-7B92-6A50-14CB-73E0710EC3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2265" y="3926785"/>
            <a:ext cx="3999653" cy="882650"/>
          </a:xfrm>
          <a:prstGeom prst="rect">
            <a:avLst/>
          </a:prstGeom>
        </p:spPr>
      </p:pic>
      <p:pic>
        <p:nvPicPr>
          <p:cNvPr id="9" name="Picture 8" descr="A screenshot of a computer&#10;&#10;AI-generated content may be incorrect.">
            <a:extLst>
              <a:ext uri="{FF2B5EF4-FFF2-40B4-BE49-F238E27FC236}">
                <a16:creationId xmlns:a16="http://schemas.microsoft.com/office/drawing/2014/main" id="{4BB13B20-FA88-0AB3-3499-6A9C220B1D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52264" y="4945480"/>
            <a:ext cx="3999653" cy="1206500"/>
          </a:xfrm>
          <a:prstGeom prst="rect">
            <a:avLst/>
          </a:prstGeom>
        </p:spPr>
      </p:pic>
    </p:spTree>
    <p:extLst>
      <p:ext uri="{BB962C8B-B14F-4D97-AF65-F5344CB8AC3E}">
        <p14:creationId xmlns:p14="http://schemas.microsoft.com/office/powerpoint/2010/main" val="15483657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D6EFED-6218-FD94-4A72-1B9D8031F9E8}"/>
              </a:ext>
            </a:extLst>
          </p:cNvPr>
          <p:cNvSpPr>
            <a:spLocks noGrp="1"/>
          </p:cNvSpPr>
          <p:nvPr>
            <p:ph type="title"/>
          </p:nvPr>
        </p:nvSpPr>
        <p:spPr/>
        <p:txBody>
          <a:bodyPr/>
          <a:lstStyle/>
          <a:p>
            <a:pPr algn="ctr"/>
            <a:r>
              <a:rPr lang="en-US" dirty="0"/>
              <a:t>The rise of At home ketamine</a:t>
            </a:r>
          </a:p>
        </p:txBody>
      </p:sp>
      <p:pic>
        <p:nvPicPr>
          <p:cNvPr id="5" name="Content Placeholder 4" descr="A person holding a bottle of ketamine therapy&#10;&#10;AI-generated content may be incorrect.">
            <a:extLst>
              <a:ext uri="{FF2B5EF4-FFF2-40B4-BE49-F238E27FC236}">
                <a16:creationId xmlns:a16="http://schemas.microsoft.com/office/drawing/2014/main" id="{88160856-651D-1F17-3423-04D75FCB2A6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24128" y="2250060"/>
            <a:ext cx="4952129" cy="3889938"/>
          </a:xfrm>
        </p:spPr>
      </p:pic>
      <p:sp>
        <p:nvSpPr>
          <p:cNvPr id="6" name="TextBox 5">
            <a:extLst>
              <a:ext uri="{FF2B5EF4-FFF2-40B4-BE49-F238E27FC236}">
                <a16:creationId xmlns:a16="http://schemas.microsoft.com/office/drawing/2014/main" id="{D319AD5D-5F98-83C7-5B53-445384B523B0}"/>
              </a:ext>
            </a:extLst>
          </p:cNvPr>
          <p:cNvSpPr txBox="1"/>
          <p:nvPr/>
        </p:nvSpPr>
        <p:spPr>
          <a:xfrm>
            <a:off x="1442359" y="6318950"/>
            <a:ext cx="4103914" cy="646331"/>
          </a:xfrm>
          <a:prstGeom prst="rect">
            <a:avLst/>
          </a:prstGeom>
          <a:noFill/>
        </p:spPr>
        <p:txBody>
          <a:bodyPr wrap="square" rtlCol="0">
            <a:spAutoFit/>
          </a:bodyPr>
          <a:lstStyle/>
          <a:p>
            <a:pPr algn="ctr"/>
            <a:r>
              <a:rPr lang="en-US" dirty="0">
                <a:hlinkClick r:id="rId3"/>
              </a:rPr>
              <a:t>Introducing At-Home Injectable Ketamine Therapy | </a:t>
            </a:r>
            <a:r>
              <a:rPr lang="en-US" dirty="0" err="1">
                <a:hlinkClick r:id="rId3"/>
              </a:rPr>
              <a:t>Mindbloom</a:t>
            </a:r>
            <a:endParaRPr lang="en-US" dirty="0"/>
          </a:p>
        </p:txBody>
      </p:sp>
      <p:pic>
        <p:nvPicPr>
          <p:cNvPr id="8" name="Picture 7" descr="A hand holding a small bottle of liquid&#10;&#10;AI-generated content may be incorrect.">
            <a:extLst>
              <a:ext uri="{FF2B5EF4-FFF2-40B4-BE49-F238E27FC236}">
                <a16:creationId xmlns:a16="http://schemas.microsoft.com/office/drawing/2014/main" id="{AD816BD8-D1F6-68B2-FC2D-02F017F4E98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02363" y="2084832"/>
            <a:ext cx="4952130" cy="4055165"/>
          </a:xfrm>
          <a:prstGeom prst="rect">
            <a:avLst/>
          </a:prstGeom>
        </p:spPr>
      </p:pic>
      <p:sp>
        <p:nvSpPr>
          <p:cNvPr id="9" name="TextBox 8">
            <a:extLst>
              <a:ext uri="{FF2B5EF4-FFF2-40B4-BE49-F238E27FC236}">
                <a16:creationId xmlns:a16="http://schemas.microsoft.com/office/drawing/2014/main" id="{F1D81057-10CB-3641-3A79-35E4FCE3F37E}"/>
              </a:ext>
            </a:extLst>
          </p:cNvPr>
          <p:cNvSpPr txBox="1"/>
          <p:nvPr/>
        </p:nvSpPr>
        <p:spPr>
          <a:xfrm>
            <a:off x="8697685" y="6272784"/>
            <a:ext cx="1502229" cy="369332"/>
          </a:xfrm>
          <a:prstGeom prst="rect">
            <a:avLst/>
          </a:prstGeom>
          <a:noFill/>
        </p:spPr>
        <p:txBody>
          <a:bodyPr wrap="square" rtlCol="0">
            <a:spAutoFit/>
          </a:bodyPr>
          <a:lstStyle/>
          <a:p>
            <a:r>
              <a:rPr lang="en-US" dirty="0" err="1">
                <a:hlinkClick r:id="rId5"/>
              </a:rPr>
              <a:t>Mindbloom</a:t>
            </a:r>
            <a:endParaRPr lang="en-US" dirty="0"/>
          </a:p>
        </p:txBody>
      </p:sp>
    </p:spTree>
    <p:extLst>
      <p:ext uri="{BB962C8B-B14F-4D97-AF65-F5344CB8AC3E}">
        <p14:creationId xmlns:p14="http://schemas.microsoft.com/office/powerpoint/2010/main" val="5928753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22B80-64B0-956F-0413-EB9E521B3DA9}"/>
              </a:ext>
            </a:extLst>
          </p:cNvPr>
          <p:cNvSpPr>
            <a:spLocks noGrp="1"/>
          </p:cNvSpPr>
          <p:nvPr>
            <p:ph type="title"/>
          </p:nvPr>
        </p:nvSpPr>
        <p:spPr/>
        <p:txBody>
          <a:bodyPr/>
          <a:lstStyle/>
          <a:p>
            <a:pPr algn="ctr"/>
            <a:r>
              <a:rPr lang="en-US" dirty="0"/>
              <a:t>Proposals for improving safety</a:t>
            </a:r>
          </a:p>
        </p:txBody>
      </p:sp>
      <p:pic>
        <p:nvPicPr>
          <p:cNvPr id="5" name="Content Placeholder 4">
            <a:extLst>
              <a:ext uri="{FF2B5EF4-FFF2-40B4-BE49-F238E27FC236}">
                <a16:creationId xmlns:a16="http://schemas.microsoft.com/office/drawing/2014/main" id="{5AA403FB-7196-7475-D47D-D3DF26BA7D0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604525" y="2286000"/>
            <a:ext cx="4559088" cy="4022725"/>
          </a:xfrm>
        </p:spPr>
      </p:pic>
    </p:spTree>
    <p:extLst>
      <p:ext uri="{BB962C8B-B14F-4D97-AF65-F5344CB8AC3E}">
        <p14:creationId xmlns:p14="http://schemas.microsoft.com/office/powerpoint/2010/main" val="42925756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55E64-6330-F039-8603-21E62E470517}"/>
              </a:ext>
            </a:extLst>
          </p:cNvPr>
          <p:cNvSpPr>
            <a:spLocks noGrp="1"/>
          </p:cNvSpPr>
          <p:nvPr>
            <p:ph type="title"/>
          </p:nvPr>
        </p:nvSpPr>
        <p:spPr/>
        <p:txBody>
          <a:bodyPr/>
          <a:lstStyle/>
          <a:p>
            <a:pPr algn="ctr"/>
            <a:r>
              <a:rPr lang="en-US" dirty="0"/>
              <a:t>Ketamine decision making in </a:t>
            </a:r>
            <a:r>
              <a:rPr lang="en-US"/>
              <a:t>patients with MDD and Suds</a:t>
            </a:r>
            <a:endParaRPr lang="en-US" dirty="0"/>
          </a:p>
        </p:txBody>
      </p:sp>
      <p:sp>
        <p:nvSpPr>
          <p:cNvPr id="3" name="Content Placeholder 2">
            <a:extLst>
              <a:ext uri="{FF2B5EF4-FFF2-40B4-BE49-F238E27FC236}">
                <a16:creationId xmlns:a16="http://schemas.microsoft.com/office/drawing/2014/main" id="{8475A803-A724-2BA2-FD55-8D44ECD28D40}"/>
              </a:ext>
            </a:extLst>
          </p:cNvPr>
          <p:cNvSpPr>
            <a:spLocks noGrp="1"/>
          </p:cNvSpPr>
          <p:nvPr>
            <p:ph idx="1"/>
          </p:nvPr>
        </p:nvSpPr>
        <p:spPr/>
        <p:txBody>
          <a:bodyPr>
            <a:normAutofit fontScale="85000" lnSpcReduction="20000"/>
          </a:bodyPr>
          <a:lstStyle/>
          <a:p>
            <a:pPr>
              <a:buFont typeface="Arial" panose="020B0604020202020204" pitchFamily="34" charset="0"/>
              <a:buChar char="•"/>
            </a:pPr>
            <a:r>
              <a:rPr lang="en-US" dirty="0"/>
              <a:t>Decision-making around ketamine is especially challenging in treatment of patients with co-occurring depression and SUDs</a:t>
            </a:r>
          </a:p>
          <a:p>
            <a:pPr>
              <a:buFont typeface="Arial" panose="020B0604020202020204" pitchFamily="34" charset="0"/>
              <a:buChar char="•"/>
            </a:pPr>
            <a:r>
              <a:rPr lang="en-US" dirty="0"/>
              <a:t>Roughly 25%of patients with MDD and TRD also have a non-nicotine SUD</a:t>
            </a:r>
          </a:p>
          <a:p>
            <a:pPr lvl="1">
              <a:buFont typeface="Arial" panose="020B0604020202020204" pitchFamily="34" charset="0"/>
              <a:buChar char="•"/>
            </a:pPr>
            <a:r>
              <a:rPr lang="en-US" dirty="0"/>
              <a:t>Alcohol use disorder most common.</a:t>
            </a:r>
          </a:p>
          <a:p>
            <a:pPr>
              <a:buFont typeface="Arial" panose="020B0604020202020204" pitchFamily="34" charset="0"/>
              <a:buChar char="•"/>
            </a:pPr>
            <a:r>
              <a:rPr lang="en-US" dirty="0"/>
              <a:t>Patients with TRD are also less likely to remit from preexisting SUDs compared to other patients with MDD</a:t>
            </a:r>
          </a:p>
          <a:p>
            <a:pPr>
              <a:buFont typeface="Arial" panose="020B0604020202020204" pitchFamily="34" charset="0"/>
              <a:buChar char="•"/>
            </a:pPr>
            <a:r>
              <a:rPr lang="en-US" dirty="0"/>
              <a:t>Suicide rates are high among patients with TRD and MDD with suicidal ideation.</a:t>
            </a:r>
          </a:p>
          <a:p>
            <a:pPr>
              <a:buFont typeface="Arial" panose="020B0604020202020204" pitchFamily="34" charset="0"/>
              <a:buChar char="•"/>
            </a:pPr>
            <a:r>
              <a:rPr lang="en-US" dirty="0"/>
              <a:t>While ketamine reduces suicidal thoughts, it is unclear whether this translates into long-term protection against suicidal behavior and completed suicide.</a:t>
            </a:r>
          </a:p>
          <a:p>
            <a:pPr>
              <a:buFont typeface="Arial" panose="020B0604020202020204" pitchFamily="34" charset="0"/>
              <a:buChar char="•"/>
            </a:pPr>
            <a:r>
              <a:rPr lang="en-US" dirty="0"/>
              <a:t>When suicidality is present, delaying ketamine treatment until SUD remission occurs may be unreasonable</a:t>
            </a:r>
          </a:p>
          <a:p>
            <a:pPr>
              <a:buFont typeface="Arial" panose="020B0604020202020204" pitchFamily="34" charset="0"/>
              <a:buChar char="•"/>
            </a:pPr>
            <a:r>
              <a:rPr lang="en-US" dirty="0"/>
              <a:t>Other TRD treatment options, like ECT, esketamine, and TMS, exist but sometimes fail or have intolerable adverse effects and have limited availability in many communities</a:t>
            </a:r>
          </a:p>
        </p:txBody>
      </p:sp>
      <p:sp>
        <p:nvSpPr>
          <p:cNvPr id="4" name="TextBox 3">
            <a:extLst>
              <a:ext uri="{FF2B5EF4-FFF2-40B4-BE49-F238E27FC236}">
                <a16:creationId xmlns:a16="http://schemas.microsoft.com/office/drawing/2014/main" id="{129136A0-82E9-EF4A-6461-84F12B62FE10}"/>
              </a:ext>
            </a:extLst>
          </p:cNvPr>
          <p:cNvSpPr txBox="1"/>
          <p:nvPr/>
        </p:nvSpPr>
        <p:spPr>
          <a:xfrm>
            <a:off x="2770414" y="6272784"/>
            <a:ext cx="6651172" cy="369332"/>
          </a:xfrm>
          <a:prstGeom prst="rect">
            <a:avLst/>
          </a:prstGeom>
          <a:noFill/>
        </p:spPr>
        <p:txBody>
          <a:bodyPr wrap="square" rtlCol="0">
            <a:spAutoFit/>
          </a:bodyPr>
          <a:lstStyle/>
          <a:p>
            <a:r>
              <a:rPr lang="en-US" dirty="0" err="1"/>
              <a:t>Zhdanava</a:t>
            </a:r>
            <a:r>
              <a:rPr lang="en-US" dirty="0"/>
              <a:t> et al, 2021; Hunt et al, 2020; Brenner et al, 2019</a:t>
            </a:r>
          </a:p>
        </p:txBody>
      </p:sp>
    </p:spTree>
    <p:extLst>
      <p:ext uri="{BB962C8B-B14F-4D97-AF65-F5344CB8AC3E}">
        <p14:creationId xmlns:p14="http://schemas.microsoft.com/office/powerpoint/2010/main" val="2665158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479C9A-E785-C82F-BDF9-B95519145D9D}"/>
              </a:ext>
            </a:extLst>
          </p:cNvPr>
          <p:cNvSpPr>
            <a:spLocks noGrp="1"/>
          </p:cNvSpPr>
          <p:nvPr>
            <p:ph type="title"/>
          </p:nvPr>
        </p:nvSpPr>
        <p:spPr/>
        <p:txBody>
          <a:bodyPr/>
          <a:lstStyle/>
          <a:p>
            <a:pPr algn="ctr"/>
            <a:r>
              <a:rPr lang="en-US" dirty="0"/>
              <a:t>Need </a:t>
            </a:r>
            <a:r>
              <a:rPr lang="en-US" dirty="0" err="1"/>
              <a:t>FOr</a:t>
            </a:r>
            <a:r>
              <a:rPr lang="en-US" dirty="0"/>
              <a:t> more real-world patients in ketamine trials</a:t>
            </a:r>
          </a:p>
        </p:txBody>
      </p:sp>
      <p:sp>
        <p:nvSpPr>
          <p:cNvPr id="3" name="Content Placeholder 2">
            <a:extLst>
              <a:ext uri="{FF2B5EF4-FFF2-40B4-BE49-F238E27FC236}">
                <a16:creationId xmlns:a16="http://schemas.microsoft.com/office/drawing/2014/main" id="{A288D5E7-733E-B0B6-BD3C-FABB04A734AC}"/>
              </a:ext>
            </a:extLst>
          </p:cNvPr>
          <p:cNvSpPr>
            <a:spLocks noGrp="1"/>
          </p:cNvSpPr>
          <p:nvPr>
            <p:ph idx="1"/>
          </p:nvPr>
        </p:nvSpPr>
        <p:spPr/>
        <p:txBody>
          <a:bodyPr/>
          <a:lstStyle/>
          <a:p>
            <a:pPr>
              <a:buFont typeface="Arial" panose="020B0604020202020204" pitchFamily="34" charset="0"/>
              <a:buChar char="•"/>
            </a:pPr>
            <a:r>
              <a:rPr lang="en-US" dirty="0"/>
              <a:t>Few data exist to guide clinicians in these situations as many ketamine clinical trials have either excluded patients with active SUDS or in some cases even any SUD history </a:t>
            </a:r>
          </a:p>
          <a:p>
            <a:pPr>
              <a:buFont typeface="Arial" panose="020B0604020202020204" pitchFamily="34" charset="0"/>
              <a:buChar char="•"/>
            </a:pPr>
            <a:r>
              <a:rPr lang="en-US" dirty="0"/>
              <a:t>We don’t know which SUDs pose greatest risk of ketamine misuse or which patients in remission might be most vulnerable to SUD relapse during ketamine treatment</a:t>
            </a:r>
          </a:p>
          <a:p>
            <a:pPr>
              <a:buFont typeface="Arial" panose="020B0604020202020204" pitchFamily="34" charset="0"/>
              <a:buChar char="•"/>
            </a:pPr>
            <a:r>
              <a:rPr lang="en-US" dirty="0"/>
              <a:t>Clinical trials of psychiatric applications of ketamine should be enrolling more real world patients, including those with SUDs</a:t>
            </a:r>
          </a:p>
          <a:p>
            <a:pPr>
              <a:buFont typeface="Arial" panose="020B0604020202020204" pitchFamily="34" charset="0"/>
              <a:buChar char="•"/>
            </a:pPr>
            <a:r>
              <a:rPr lang="en-US" dirty="0"/>
              <a:t>Given lack of data, seems prudent to enact esketamine REMS-like risk-reduction procedures in patients with co-occurring SUDs.</a:t>
            </a:r>
          </a:p>
        </p:txBody>
      </p:sp>
      <p:sp>
        <p:nvSpPr>
          <p:cNvPr id="4" name="TextBox 3">
            <a:extLst>
              <a:ext uri="{FF2B5EF4-FFF2-40B4-BE49-F238E27FC236}">
                <a16:creationId xmlns:a16="http://schemas.microsoft.com/office/drawing/2014/main" id="{024B78A2-38F9-589A-DCD6-EC3C2C9EE99B}"/>
              </a:ext>
            </a:extLst>
          </p:cNvPr>
          <p:cNvSpPr txBox="1"/>
          <p:nvPr/>
        </p:nvSpPr>
        <p:spPr>
          <a:xfrm>
            <a:off x="5067300" y="6088118"/>
            <a:ext cx="2057400" cy="369332"/>
          </a:xfrm>
          <a:prstGeom prst="rect">
            <a:avLst/>
          </a:prstGeom>
          <a:noFill/>
        </p:spPr>
        <p:txBody>
          <a:bodyPr wrap="square" rtlCol="0">
            <a:spAutoFit/>
          </a:bodyPr>
          <a:lstStyle/>
          <a:p>
            <a:r>
              <a:rPr lang="en-US" dirty="0"/>
              <a:t>Barnett et al, 2025</a:t>
            </a:r>
          </a:p>
        </p:txBody>
      </p:sp>
    </p:spTree>
    <p:extLst>
      <p:ext uri="{BB962C8B-B14F-4D97-AF65-F5344CB8AC3E}">
        <p14:creationId xmlns:p14="http://schemas.microsoft.com/office/powerpoint/2010/main" val="5143427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87067-F9EB-856C-2A24-8DC199860F2F}"/>
              </a:ext>
            </a:extLst>
          </p:cNvPr>
          <p:cNvSpPr>
            <a:spLocks noGrp="1"/>
          </p:cNvSpPr>
          <p:nvPr>
            <p:ph type="title"/>
          </p:nvPr>
        </p:nvSpPr>
        <p:spPr/>
        <p:txBody>
          <a:bodyPr/>
          <a:lstStyle/>
          <a:p>
            <a:pPr algn="ctr"/>
            <a:r>
              <a:rPr lang="en-US" dirty="0"/>
              <a:t>What is a rems? </a:t>
            </a:r>
          </a:p>
        </p:txBody>
      </p:sp>
      <p:sp>
        <p:nvSpPr>
          <p:cNvPr id="3" name="Content Placeholder 2">
            <a:extLst>
              <a:ext uri="{FF2B5EF4-FFF2-40B4-BE49-F238E27FC236}">
                <a16:creationId xmlns:a16="http://schemas.microsoft.com/office/drawing/2014/main" id="{C00B4797-5AAC-2BB6-21A1-CE403EC62DE2}"/>
              </a:ext>
            </a:extLst>
          </p:cNvPr>
          <p:cNvSpPr>
            <a:spLocks noGrp="1"/>
          </p:cNvSpPr>
          <p:nvPr>
            <p:ph idx="1"/>
          </p:nvPr>
        </p:nvSpPr>
        <p:spPr>
          <a:xfrm>
            <a:off x="1024129" y="2286000"/>
            <a:ext cx="5707178" cy="4023360"/>
          </a:xfrm>
        </p:spPr>
        <p:txBody>
          <a:bodyPr>
            <a:normAutofit fontScale="92500"/>
          </a:bodyPr>
          <a:lstStyle/>
          <a:p>
            <a:pPr>
              <a:buFont typeface="Arial" panose="020B0604020202020204" pitchFamily="34" charset="0"/>
              <a:buChar char="•"/>
            </a:pPr>
            <a:r>
              <a:rPr lang="en-US" dirty="0"/>
              <a:t>A REMS is a structured plan developed by a drug manufacturer and approved by the FDA to help mitigate specific risks associated with a drug. </a:t>
            </a:r>
          </a:p>
          <a:p>
            <a:pPr lvl="1">
              <a:buFont typeface="Arial" panose="020B0604020202020204" pitchFamily="34" charset="0"/>
              <a:buChar char="•"/>
            </a:pPr>
            <a:r>
              <a:rPr lang="en-US" dirty="0"/>
              <a:t>Required when standard labeling and routine risk communication (like a package insert or boxed warning) are insufficient to ensure safe use</a:t>
            </a:r>
          </a:p>
          <a:p>
            <a:pPr>
              <a:buFont typeface="Arial" panose="020B0604020202020204" pitchFamily="34" charset="0"/>
              <a:buChar char="•"/>
            </a:pPr>
            <a:r>
              <a:rPr lang="en-US" dirty="0"/>
              <a:t>September 2007: FDA Amendments Act (FDAAA) was signed into law, which gave FDA explicit legal authority to require REMS for drugs with serious safety risks.</a:t>
            </a:r>
          </a:p>
          <a:p>
            <a:pPr>
              <a:buFont typeface="Arial" panose="020B0604020202020204" pitchFamily="34" charset="0"/>
              <a:buChar char="•"/>
            </a:pPr>
            <a:r>
              <a:rPr lang="en-US" dirty="0"/>
              <a:t>If approved as a new psychiatric drug today, ketamine would likely have a REMS system like esketamine</a:t>
            </a:r>
          </a:p>
          <a:p>
            <a:endParaRPr lang="en-US" dirty="0"/>
          </a:p>
        </p:txBody>
      </p:sp>
      <p:pic>
        <p:nvPicPr>
          <p:cNvPr id="5" name="Picture 4" descr="A graph showing the number of years&#10;&#10;AI-generated content may be incorrect.">
            <a:extLst>
              <a:ext uri="{FF2B5EF4-FFF2-40B4-BE49-F238E27FC236}">
                <a16:creationId xmlns:a16="http://schemas.microsoft.com/office/drawing/2014/main" id="{BC388E53-A98B-E393-D993-B9E3A9E1CE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63508" y="2286000"/>
            <a:ext cx="4778988" cy="3986784"/>
          </a:xfrm>
          <a:prstGeom prst="rect">
            <a:avLst/>
          </a:prstGeom>
        </p:spPr>
      </p:pic>
      <p:sp>
        <p:nvSpPr>
          <p:cNvPr id="6" name="TextBox 5">
            <a:extLst>
              <a:ext uri="{FF2B5EF4-FFF2-40B4-BE49-F238E27FC236}">
                <a16:creationId xmlns:a16="http://schemas.microsoft.com/office/drawing/2014/main" id="{5784EB02-FD33-2AE3-32D3-B171636F9089}"/>
              </a:ext>
            </a:extLst>
          </p:cNvPr>
          <p:cNvSpPr txBox="1"/>
          <p:nvPr/>
        </p:nvSpPr>
        <p:spPr>
          <a:xfrm>
            <a:off x="6863507" y="1828800"/>
            <a:ext cx="4778987" cy="369332"/>
          </a:xfrm>
          <a:prstGeom prst="rect">
            <a:avLst/>
          </a:prstGeom>
          <a:noFill/>
        </p:spPr>
        <p:txBody>
          <a:bodyPr wrap="square" rtlCol="0">
            <a:spAutoFit/>
          </a:bodyPr>
          <a:lstStyle/>
          <a:p>
            <a:pPr algn="ctr"/>
            <a:r>
              <a:rPr lang="en-US" dirty="0"/>
              <a:t>REMS requirements by year of drug approval</a:t>
            </a:r>
          </a:p>
        </p:txBody>
      </p:sp>
      <p:sp>
        <p:nvSpPr>
          <p:cNvPr id="7" name="TextBox 6">
            <a:extLst>
              <a:ext uri="{FF2B5EF4-FFF2-40B4-BE49-F238E27FC236}">
                <a16:creationId xmlns:a16="http://schemas.microsoft.com/office/drawing/2014/main" id="{121503F3-5321-E81F-25A8-8CB37687E714}"/>
              </a:ext>
            </a:extLst>
          </p:cNvPr>
          <p:cNvSpPr txBox="1"/>
          <p:nvPr/>
        </p:nvSpPr>
        <p:spPr>
          <a:xfrm>
            <a:off x="3975252" y="6346597"/>
            <a:ext cx="4241495" cy="369332"/>
          </a:xfrm>
          <a:prstGeom prst="rect">
            <a:avLst/>
          </a:prstGeom>
          <a:noFill/>
        </p:spPr>
        <p:txBody>
          <a:bodyPr wrap="square" rtlCol="0">
            <a:spAutoFit/>
          </a:bodyPr>
          <a:lstStyle/>
          <a:p>
            <a:r>
              <a:rPr lang="en-US" dirty="0"/>
              <a:t>Darrow et al, 2020; Gassman et al, 2017</a:t>
            </a:r>
          </a:p>
        </p:txBody>
      </p:sp>
    </p:spTree>
    <p:extLst>
      <p:ext uri="{BB962C8B-B14F-4D97-AF65-F5344CB8AC3E}">
        <p14:creationId xmlns:p14="http://schemas.microsoft.com/office/powerpoint/2010/main" val="23266245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D1B61-3ADE-6AF8-A95B-6FD6251E2572}"/>
              </a:ext>
            </a:extLst>
          </p:cNvPr>
          <p:cNvSpPr>
            <a:spLocks noGrp="1"/>
          </p:cNvSpPr>
          <p:nvPr>
            <p:ph type="title"/>
          </p:nvPr>
        </p:nvSpPr>
        <p:spPr/>
        <p:txBody>
          <a:bodyPr/>
          <a:lstStyle/>
          <a:p>
            <a:pPr algn="ctr"/>
            <a:r>
              <a:rPr lang="en-US" dirty="0"/>
              <a:t>Off-label use disclosure</a:t>
            </a:r>
          </a:p>
        </p:txBody>
      </p:sp>
      <p:sp>
        <p:nvSpPr>
          <p:cNvPr id="3" name="Content Placeholder 2">
            <a:extLst>
              <a:ext uri="{FF2B5EF4-FFF2-40B4-BE49-F238E27FC236}">
                <a16:creationId xmlns:a16="http://schemas.microsoft.com/office/drawing/2014/main" id="{6CD0C4D9-930F-4987-BD95-C08A77B047D2}"/>
              </a:ext>
            </a:extLst>
          </p:cNvPr>
          <p:cNvSpPr>
            <a:spLocks noGrp="1"/>
          </p:cNvSpPr>
          <p:nvPr>
            <p:ph idx="1"/>
          </p:nvPr>
        </p:nvSpPr>
        <p:spPr/>
        <p:txBody>
          <a:bodyPr/>
          <a:lstStyle/>
          <a:p>
            <a:pPr marL="0" indent="0" algn="ctr">
              <a:buNone/>
            </a:pPr>
            <a:endParaRPr lang="en-US" dirty="0"/>
          </a:p>
          <a:p>
            <a:pPr marL="0" indent="0" algn="ctr">
              <a:buNone/>
            </a:pPr>
            <a:endParaRPr lang="en-US" dirty="0"/>
          </a:p>
          <a:p>
            <a:pPr marL="0" indent="0" algn="ctr">
              <a:buNone/>
            </a:pPr>
            <a:endParaRPr lang="en-US" dirty="0"/>
          </a:p>
          <a:p>
            <a:pPr marL="0" indent="0" algn="ctr">
              <a:buNone/>
            </a:pPr>
            <a:r>
              <a:rPr lang="en-US" dirty="0"/>
              <a:t>I will be discussing off-label use as ketamine is not FDA approved for treatment of any psychiatric or substance use disorder</a:t>
            </a:r>
          </a:p>
        </p:txBody>
      </p:sp>
    </p:spTree>
    <p:extLst>
      <p:ext uri="{BB962C8B-B14F-4D97-AF65-F5344CB8AC3E}">
        <p14:creationId xmlns:p14="http://schemas.microsoft.com/office/powerpoint/2010/main" val="18019528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003E1-2DC5-5BDD-8157-FB72B31AAB8B}"/>
              </a:ext>
            </a:extLst>
          </p:cNvPr>
          <p:cNvSpPr>
            <a:spLocks noGrp="1"/>
          </p:cNvSpPr>
          <p:nvPr>
            <p:ph type="title"/>
          </p:nvPr>
        </p:nvSpPr>
        <p:spPr/>
        <p:txBody>
          <a:bodyPr/>
          <a:lstStyle/>
          <a:p>
            <a:pPr algn="ctr"/>
            <a:r>
              <a:rPr lang="en-US" dirty="0"/>
              <a:t>REMS components</a:t>
            </a:r>
          </a:p>
        </p:txBody>
      </p:sp>
      <p:graphicFrame>
        <p:nvGraphicFramePr>
          <p:cNvPr id="4" name="Content Placeholder 3">
            <a:extLst>
              <a:ext uri="{FF2B5EF4-FFF2-40B4-BE49-F238E27FC236}">
                <a16:creationId xmlns:a16="http://schemas.microsoft.com/office/drawing/2014/main" id="{9BA5294E-D9DE-ED92-E600-EFA39B8CBBA3}"/>
              </a:ext>
            </a:extLst>
          </p:cNvPr>
          <p:cNvGraphicFramePr>
            <a:graphicFrameLocks noGrp="1"/>
          </p:cNvGraphicFramePr>
          <p:nvPr>
            <p:ph idx="1"/>
            <p:extLst>
              <p:ext uri="{D42A27DB-BD31-4B8C-83A1-F6EECF244321}">
                <p14:modId xmlns:p14="http://schemas.microsoft.com/office/powerpoint/2010/main" val="969767316"/>
              </p:ext>
            </p:extLst>
          </p:nvPr>
        </p:nvGraphicFramePr>
        <p:xfrm>
          <a:off x="1366091" y="1999561"/>
          <a:ext cx="9620481" cy="4321756"/>
        </p:xfrm>
        <a:graphic>
          <a:graphicData uri="http://schemas.openxmlformats.org/drawingml/2006/table">
            <a:tbl>
              <a:tblPr/>
              <a:tblGrid>
                <a:gridCol w="3206827">
                  <a:extLst>
                    <a:ext uri="{9D8B030D-6E8A-4147-A177-3AD203B41FA5}">
                      <a16:colId xmlns:a16="http://schemas.microsoft.com/office/drawing/2014/main" val="4122152595"/>
                    </a:ext>
                  </a:extLst>
                </a:gridCol>
                <a:gridCol w="3206827">
                  <a:extLst>
                    <a:ext uri="{9D8B030D-6E8A-4147-A177-3AD203B41FA5}">
                      <a16:colId xmlns:a16="http://schemas.microsoft.com/office/drawing/2014/main" val="2047777484"/>
                    </a:ext>
                  </a:extLst>
                </a:gridCol>
                <a:gridCol w="3206827">
                  <a:extLst>
                    <a:ext uri="{9D8B030D-6E8A-4147-A177-3AD203B41FA5}">
                      <a16:colId xmlns:a16="http://schemas.microsoft.com/office/drawing/2014/main" val="4056995526"/>
                    </a:ext>
                  </a:extLst>
                </a:gridCol>
              </a:tblGrid>
              <a:tr h="226632">
                <a:tc>
                  <a:txBody>
                    <a:bodyPr/>
                    <a:lstStyle/>
                    <a:p>
                      <a:pPr algn="ctr"/>
                      <a:r>
                        <a:rPr lang="en-US" sz="1500" b="1" dirty="0"/>
                        <a:t>REMS Component</a:t>
                      </a:r>
                    </a:p>
                  </a:txBody>
                  <a:tcPr marL="56658" marR="56658" marT="28329" marB="28329" anchor="ctr">
                    <a:lnL>
                      <a:noFill/>
                    </a:lnL>
                    <a:lnR>
                      <a:noFill/>
                    </a:lnR>
                    <a:lnT>
                      <a:noFill/>
                    </a:lnT>
                    <a:lnB>
                      <a:noFill/>
                    </a:lnB>
                    <a:noFill/>
                  </a:tcPr>
                </a:tc>
                <a:tc>
                  <a:txBody>
                    <a:bodyPr/>
                    <a:lstStyle/>
                    <a:p>
                      <a:pPr algn="ctr"/>
                      <a:r>
                        <a:rPr lang="en-US" sz="1500" b="1" dirty="0"/>
                        <a:t>Description</a:t>
                      </a:r>
                    </a:p>
                  </a:txBody>
                  <a:tcPr marL="56658" marR="56658" marT="28329" marB="28329" anchor="ctr">
                    <a:lnL>
                      <a:noFill/>
                    </a:lnL>
                    <a:lnR>
                      <a:noFill/>
                    </a:lnR>
                    <a:lnT>
                      <a:noFill/>
                    </a:lnT>
                    <a:lnB>
                      <a:noFill/>
                    </a:lnB>
                    <a:noFill/>
                  </a:tcPr>
                </a:tc>
                <a:tc>
                  <a:txBody>
                    <a:bodyPr/>
                    <a:lstStyle/>
                    <a:p>
                      <a:pPr algn="ctr"/>
                      <a:r>
                        <a:rPr lang="en-US" sz="1500" b="1" dirty="0"/>
                        <a:t>Example Drugs</a:t>
                      </a:r>
                    </a:p>
                  </a:txBody>
                  <a:tcPr marL="56658" marR="56658" marT="28329" marB="28329" anchor="ctr">
                    <a:lnL>
                      <a:noFill/>
                    </a:lnL>
                    <a:lnR>
                      <a:noFill/>
                    </a:lnR>
                    <a:lnT>
                      <a:noFill/>
                    </a:lnT>
                    <a:lnB>
                      <a:noFill/>
                    </a:lnB>
                    <a:noFill/>
                  </a:tcPr>
                </a:tc>
                <a:extLst>
                  <a:ext uri="{0D108BD9-81ED-4DB2-BD59-A6C34878D82A}">
                    <a16:rowId xmlns:a16="http://schemas.microsoft.com/office/drawing/2014/main" val="3170955273"/>
                  </a:ext>
                </a:extLst>
              </a:tr>
              <a:tr h="396607">
                <a:tc>
                  <a:txBody>
                    <a:bodyPr/>
                    <a:lstStyle/>
                    <a:p>
                      <a:r>
                        <a:rPr lang="en-US" sz="1500" b="1"/>
                        <a:t>Medication Guide</a:t>
                      </a:r>
                      <a:endParaRPr lang="en-US" sz="1500"/>
                    </a:p>
                  </a:txBody>
                  <a:tcPr marL="56658" marR="56658" marT="28329" marB="28329" anchor="ctr">
                    <a:lnL>
                      <a:noFill/>
                    </a:lnL>
                    <a:lnR>
                      <a:noFill/>
                    </a:lnR>
                    <a:lnT>
                      <a:noFill/>
                    </a:lnT>
                    <a:lnB>
                      <a:noFill/>
                    </a:lnB>
                    <a:noFill/>
                  </a:tcPr>
                </a:tc>
                <a:tc>
                  <a:txBody>
                    <a:bodyPr/>
                    <a:lstStyle/>
                    <a:p>
                      <a:r>
                        <a:rPr lang="en-US" sz="1500" dirty="0"/>
                        <a:t>Paper patient handout explaining serious risks</a:t>
                      </a:r>
                    </a:p>
                  </a:txBody>
                  <a:tcPr marL="56658" marR="56658" marT="28329" marB="28329" anchor="ctr">
                    <a:lnL>
                      <a:noFill/>
                    </a:lnL>
                    <a:lnR>
                      <a:noFill/>
                    </a:lnR>
                    <a:lnT>
                      <a:noFill/>
                    </a:lnT>
                    <a:lnB>
                      <a:noFill/>
                    </a:lnB>
                    <a:noFill/>
                  </a:tcPr>
                </a:tc>
                <a:tc>
                  <a:txBody>
                    <a:bodyPr/>
                    <a:lstStyle/>
                    <a:p>
                      <a:r>
                        <a:rPr lang="en-US" sz="1500" dirty="0"/>
                        <a:t>SSRIs, ADHD stimulants </a:t>
                      </a:r>
                    </a:p>
                  </a:txBody>
                  <a:tcPr marL="56658" marR="56658" marT="28329" marB="28329" anchor="ctr">
                    <a:lnL>
                      <a:noFill/>
                    </a:lnL>
                    <a:lnR>
                      <a:noFill/>
                    </a:lnR>
                    <a:lnT>
                      <a:noFill/>
                    </a:lnT>
                    <a:lnB>
                      <a:noFill/>
                    </a:lnB>
                    <a:noFill/>
                  </a:tcPr>
                </a:tc>
                <a:extLst>
                  <a:ext uri="{0D108BD9-81ED-4DB2-BD59-A6C34878D82A}">
                    <a16:rowId xmlns:a16="http://schemas.microsoft.com/office/drawing/2014/main" val="1364490449"/>
                  </a:ext>
                </a:extLst>
              </a:tr>
              <a:tr h="566581">
                <a:tc>
                  <a:txBody>
                    <a:bodyPr/>
                    <a:lstStyle/>
                    <a:p>
                      <a:r>
                        <a:rPr lang="en-US" sz="1500" b="1" dirty="0"/>
                        <a:t>Communication Plan</a:t>
                      </a:r>
                      <a:endParaRPr lang="en-US" sz="1500" dirty="0"/>
                    </a:p>
                  </a:txBody>
                  <a:tcPr marL="56658" marR="56658" marT="28329" marB="28329" anchor="ctr">
                    <a:lnL>
                      <a:noFill/>
                    </a:lnL>
                    <a:lnR>
                      <a:noFill/>
                    </a:lnR>
                    <a:lnT>
                      <a:noFill/>
                    </a:lnT>
                    <a:lnB>
                      <a:noFill/>
                    </a:lnB>
                    <a:noFill/>
                  </a:tcPr>
                </a:tc>
                <a:tc>
                  <a:txBody>
                    <a:bodyPr/>
                    <a:lstStyle/>
                    <a:p>
                      <a:r>
                        <a:rPr lang="en-US" sz="1500"/>
                        <a:t>Educational materials for prescribers on drug risks and safe use</a:t>
                      </a:r>
                    </a:p>
                  </a:txBody>
                  <a:tcPr marL="56658" marR="56658" marT="28329" marB="28329" anchor="ctr">
                    <a:lnL>
                      <a:noFill/>
                    </a:lnL>
                    <a:lnR>
                      <a:noFill/>
                    </a:lnR>
                    <a:lnT>
                      <a:noFill/>
                    </a:lnT>
                    <a:lnB>
                      <a:noFill/>
                    </a:lnB>
                    <a:noFill/>
                  </a:tcPr>
                </a:tc>
                <a:tc>
                  <a:txBody>
                    <a:bodyPr/>
                    <a:lstStyle/>
                    <a:p>
                      <a:r>
                        <a:rPr lang="en-US" sz="1500" dirty="0"/>
                        <a:t>Extended‑release opioids </a:t>
                      </a:r>
                    </a:p>
                  </a:txBody>
                  <a:tcPr marL="56658" marR="56658" marT="28329" marB="28329" anchor="ctr">
                    <a:lnL>
                      <a:noFill/>
                    </a:lnL>
                    <a:lnR>
                      <a:noFill/>
                    </a:lnR>
                    <a:lnT>
                      <a:noFill/>
                    </a:lnT>
                    <a:lnB>
                      <a:noFill/>
                    </a:lnB>
                    <a:noFill/>
                  </a:tcPr>
                </a:tc>
                <a:extLst>
                  <a:ext uri="{0D108BD9-81ED-4DB2-BD59-A6C34878D82A}">
                    <a16:rowId xmlns:a16="http://schemas.microsoft.com/office/drawing/2014/main" val="2334910915"/>
                  </a:ext>
                </a:extLst>
              </a:tr>
              <a:tr h="1756401">
                <a:tc>
                  <a:txBody>
                    <a:bodyPr/>
                    <a:lstStyle/>
                    <a:p>
                      <a:r>
                        <a:rPr lang="en-US" sz="1500" b="1" dirty="0"/>
                        <a:t>ETASU</a:t>
                      </a:r>
                      <a:r>
                        <a:rPr lang="en-US" sz="1500" dirty="0"/>
                        <a:t> </a:t>
                      </a:r>
                      <a:r>
                        <a:rPr lang="en-US" sz="1500" i="0" dirty="0"/>
                        <a:t>(Elements to Assure Safe Use)</a:t>
                      </a:r>
                    </a:p>
                  </a:txBody>
                  <a:tcPr marL="56658" marR="56658" marT="28329" marB="28329" anchor="ctr">
                    <a:lnL>
                      <a:noFill/>
                    </a:lnL>
                    <a:lnR>
                      <a:noFill/>
                    </a:lnR>
                    <a:lnT>
                      <a:noFill/>
                    </a:lnT>
                    <a:lnB>
                      <a:noFill/>
                    </a:lnB>
                    <a:noFill/>
                  </a:tcPr>
                </a:tc>
                <a:tc>
                  <a:txBody>
                    <a:bodyPr/>
                    <a:lstStyle/>
                    <a:p>
                      <a:r>
                        <a:rPr lang="en-US" sz="1500" dirty="0"/>
                        <a:t>Strongest measures: prescriber/site certification, restricted dispensing, monitoring</a:t>
                      </a:r>
                    </a:p>
                  </a:txBody>
                  <a:tcPr marL="56658" marR="56658" marT="28329" marB="28329" anchor="ctr">
                    <a:lnL>
                      <a:noFill/>
                    </a:lnL>
                    <a:lnR>
                      <a:noFill/>
                    </a:lnR>
                    <a:lnT>
                      <a:noFill/>
                    </a:lnT>
                    <a:lnB>
                      <a:noFill/>
                    </a:lnB>
                    <a:noFill/>
                  </a:tcPr>
                </a:tc>
                <a:tc>
                  <a:txBody>
                    <a:bodyPr/>
                    <a:lstStyle/>
                    <a:p>
                      <a:r>
                        <a:rPr lang="en-US" sz="1500" b="1" dirty="0" err="1"/>
                        <a:t>Sublocade</a:t>
                      </a:r>
                      <a:r>
                        <a:rPr lang="en-US" sz="1500" b="1" dirty="0"/>
                        <a:t> (buprenorphine extended-release injection)</a:t>
                      </a:r>
                      <a:r>
                        <a:rPr lang="en-US" sz="1500" dirty="0"/>
                        <a:t>: Only certified settings/pharmacies/providers for administration, no patient self-dispensing </a:t>
                      </a:r>
                    </a:p>
                  </a:txBody>
                  <a:tcPr marL="56658" marR="56658" marT="28329" marB="28329" anchor="ctr">
                    <a:lnL>
                      <a:noFill/>
                    </a:lnL>
                    <a:lnR>
                      <a:noFill/>
                    </a:lnR>
                    <a:lnT>
                      <a:noFill/>
                    </a:lnT>
                    <a:lnB>
                      <a:noFill/>
                    </a:lnB>
                    <a:noFill/>
                  </a:tcPr>
                </a:tc>
                <a:extLst>
                  <a:ext uri="{0D108BD9-81ED-4DB2-BD59-A6C34878D82A}">
                    <a16:rowId xmlns:a16="http://schemas.microsoft.com/office/drawing/2014/main" val="1516499292"/>
                  </a:ext>
                </a:extLst>
              </a:tr>
              <a:tr h="1076504">
                <a:tc>
                  <a:txBody>
                    <a:bodyPr/>
                    <a:lstStyle/>
                    <a:p>
                      <a:r>
                        <a:rPr lang="en-US" sz="1500" b="1" dirty="0"/>
                        <a:t>Implementation System</a:t>
                      </a:r>
                      <a:endParaRPr lang="en-US" sz="1500" dirty="0"/>
                    </a:p>
                  </a:txBody>
                  <a:tcPr marL="56658" marR="56658" marT="28329" marB="28329" anchor="ctr">
                    <a:lnL>
                      <a:noFill/>
                    </a:lnL>
                    <a:lnR>
                      <a:noFill/>
                    </a:lnR>
                    <a:lnT>
                      <a:noFill/>
                    </a:lnT>
                    <a:lnB>
                      <a:noFill/>
                    </a:lnB>
                    <a:noFill/>
                  </a:tcPr>
                </a:tc>
                <a:tc>
                  <a:txBody>
                    <a:bodyPr/>
                    <a:lstStyle/>
                    <a:p>
                      <a:r>
                        <a:rPr lang="en-US" sz="1500"/>
                        <a:t>Systems to enforce ETASU compliance (e.g., training portals, audits, registry systems)</a:t>
                      </a:r>
                    </a:p>
                  </a:txBody>
                  <a:tcPr marL="56658" marR="56658" marT="28329" marB="28329" anchor="ctr">
                    <a:lnL>
                      <a:noFill/>
                    </a:lnL>
                    <a:lnR>
                      <a:noFill/>
                    </a:lnR>
                    <a:lnT>
                      <a:noFill/>
                    </a:lnT>
                    <a:lnB>
                      <a:noFill/>
                    </a:lnB>
                    <a:noFill/>
                  </a:tcPr>
                </a:tc>
                <a:tc>
                  <a:txBody>
                    <a:bodyPr/>
                    <a:lstStyle/>
                    <a:p>
                      <a:pPr marL="171450" indent="-171450">
                        <a:buFontTx/>
                        <a:buChar char="-"/>
                      </a:pPr>
                      <a:r>
                        <a:rPr lang="en-US" sz="1500" b="1" dirty="0" err="1"/>
                        <a:t>Probuphine</a:t>
                      </a:r>
                      <a:r>
                        <a:rPr lang="en-US" sz="1500" dirty="0"/>
                        <a:t>: certification + recertification, enrollment portal, procedure logs </a:t>
                      </a:r>
                    </a:p>
                    <a:p>
                      <a:pPr marL="171450" indent="-171450">
                        <a:buFontTx/>
                        <a:buChar char="-"/>
                      </a:pPr>
                      <a:r>
                        <a:rPr lang="en-US" sz="1500" b="1" dirty="0" err="1"/>
                        <a:t>Sublocade</a:t>
                      </a:r>
                      <a:r>
                        <a:rPr lang="en-US" sz="1500" dirty="0"/>
                        <a:t>: authorized representative portal, audits, certification steps </a:t>
                      </a:r>
                    </a:p>
                  </a:txBody>
                  <a:tcPr marL="56658" marR="56658" marT="28329" marB="28329" anchor="ctr">
                    <a:lnL>
                      <a:noFill/>
                    </a:lnL>
                    <a:lnR>
                      <a:noFill/>
                    </a:lnR>
                    <a:lnT>
                      <a:noFill/>
                    </a:lnT>
                    <a:lnB>
                      <a:noFill/>
                    </a:lnB>
                    <a:noFill/>
                  </a:tcPr>
                </a:tc>
                <a:extLst>
                  <a:ext uri="{0D108BD9-81ED-4DB2-BD59-A6C34878D82A}">
                    <a16:rowId xmlns:a16="http://schemas.microsoft.com/office/drawing/2014/main" val="3847904302"/>
                  </a:ext>
                </a:extLst>
              </a:tr>
            </a:tbl>
          </a:graphicData>
        </a:graphic>
      </p:graphicFrame>
    </p:spTree>
    <p:extLst>
      <p:ext uri="{BB962C8B-B14F-4D97-AF65-F5344CB8AC3E}">
        <p14:creationId xmlns:p14="http://schemas.microsoft.com/office/powerpoint/2010/main" val="38169316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F666B-CEC4-B8E5-E830-BB325377CB19}"/>
              </a:ext>
            </a:extLst>
          </p:cNvPr>
          <p:cNvSpPr>
            <a:spLocks noGrp="1"/>
          </p:cNvSpPr>
          <p:nvPr>
            <p:ph type="title"/>
          </p:nvPr>
        </p:nvSpPr>
        <p:spPr/>
        <p:txBody>
          <a:bodyPr/>
          <a:lstStyle/>
          <a:p>
            <a:pPr algn="ctr"/>
            <a:r>
              <a:rPr lang="en-US" dirty="0"/>
              <a:t>Esketamine rems</a:t>
            </a:r>
          </a:p>
        </p:txBody>
      </p:sp>
      <p:graphicFrame>
        <p:nvGraphicFramePr>
          <p:cNvPr id="4" name="Content Placeholder 3">
            <a:extLst>
              <a:ext uri="{FF2B5EF4-FFF2-40B4-BE49-F238E27FC236}">
                <a16:creationId xmlns:a16="http://schemas.microsoft.com/office/drawing/2014/main" id="{F7433AA0-959B-67BE-1063-862C5885760C}"/>
              </a:ext>
            </a:extLst>
          </p:cNvPr>
          <p:cNvGraphicFramePr>
            <a:graphicFrameLocks noGrp="1"/>
          </p:cNvGraphicFramePr>
          <p:nvPr>
            <p:ph idx="1"/>
            <p:extLst>
              <p:ext uri="{D42A27DB-BD31-4B8C-83A1-F6EECF244321}">
                <p14:modId xmlns:p14="http://schemas.microsoft.com/office/powerpoint/2010/main" val="915008704"/>
              </p:ext>
            </p:extLst>
          </p:nvPr>
        </p:nvGraphicFramePr>
        <p:xfrm>
          <a:off x="1266939" y="2084832"/>
          <a:ext cx="9816030" cy="4439151"/>
        </p:xfrm>
        <a:graphic>
          <a:graphicData uri="http://schemas.openxmlformats.org/drawingml/2006/table">
            <a:tbl>
              <a:tblPr/>
              <a:tblGrid>
                <a:gridCol w="4908015">
                  <a:extLst>
                    <a:ext uri="{9D8B030D-6E8A-4147-A177-3AD203B41FA5}">
                      <a16:colId xmlns:a16="http://schemas.microsoft.com/office/drawing/2014/main" val="2258756185"/>
                    </a:ext>
                  </a:extLst>
                </a:gridCol>
                <a:gridCol w="4908015">
                  <a:extLst>
                    <a:ext uri="{9D8B030D-6E8A-4147-A177-3AD203B41FA5}">
                      <a16:colId xmlns:a16="http://schemas.microsoft.com/office/drawing/2014/main" val="3746678667"/>
                    </a:ext>
                  </a:extLst>
                </a:gridCol>
              </a:tblGrid>
              <a:tr h="338915">
                <a:tc>
                  <a:txBody>
                    <a:bodyPr/>
                    <a:lstStyle/>
                    <a:p>
                      <a:pPr algn="ctr"/>
                      <a:r>
                        <a:rPr lang="en-US" sz="1600" b="1" dirty="0"/>
                        <a:t>REMS Component</a:t>
                      </a:r>
                    </a:p>
                  </a:txBody>
                  <a:tcPr marL="80454" marR="80454" marT="40227" marB="40227" anchor="ctr">
                    <a:lnL>
                      <a:noFill/>
                    </a:lnL>
                    <a:lnR>
                      <a:noFill/>
                    </a:lnR>
                    <a:lnT>
                      <a:noFill/>
                    </a:lnT>
                    <a:lnB>
                      <a:noFill/>
                    </a:lnB>
                    <a:noFill/>
                  </a:tcPr>
                </a:tc>
                <a:tc>
                  <a:txBody>
                    <a:bodyPr/>
                    <a:lstStyle/>
                    <a:p>
                      <a:pPr algn="ctr"/>
                      <a:r>
                        <a:rPr lang="en-US" sz="1600" b="1" dirty="0"/>
                        <a:t>Description</a:t>
                      </a:r>
                    </a:p>
                  </a:txBody>
                  <a:tcPr marL="80454" marR="80454" marT="40227" marB="40227" anchor="ctr">
                    <a:lnL>
                      <a:noFill/>
                    </a:lnL>
                    <a:lnR>
                      <a:noFill/>
                    </a:lnR>
                    <a:lnT>
                      <a:noFill/>
                    </a:lnT>
                    <a:lnB>
                      <a:noFill/>
                    </a:lnB>
                    <a:noFill/>
                  </a:tcPr>
                </a:tc>
                <a:extLst>
                  <a:ext uri="{0D108BD9-81ED-4DB2-BD59-A6C34878D82A}">
                    <a16:rowId xmlns:a16="http://schemas.microsoft.com/office/drawing/2014/main" val="1192347921"/>
                  </a:ext>
                </a:extLst>
              </a:tr>
              <a:tr h="848583">
                <a:tc>
                  <a:txBody>
                    <a:bodyPr/>
                    <a:lstStyle/>
                    <a:p>
                      <a:r>
                        <a:rPr lang="en-US" sz="1600" b="1"/>
                        <a:t>Medication Guide</a:t>
                      </a:r>
                      <a:endParaRPr lang="en-US" sz="1600"/>
                    </a:p>
                  </a:txBody>
                  <a:tcPr marL="80454" marR="80454" marT="40227" marB="40227" anchor="ctr">
                    <a:lnL>
                      <a:noFill/>
                    </a:lnL>
                    <a:lnR>
                      <a:noFill/>
                    </a:lnR>
                    <a:lnT>
                      <a:noFill/>
                    </a:lnT>
                    <a:lnB>
                      <a:noFill/>
                    </a:lnB>
                    <a:noFill/>
                  </a:tcPr>
                </a:tc>
                <a:tc>
                  <a:txBody>
                    <a:bodyPr/>
                    <a:lstStyle/>
                    <a:p>
                      <a:r>
                        <a:rPr lang="en-US" sz="1600"/>
                        <a:t>Patients must receive an FDA-approved guide at each dose, detailing risks such as sedation, dissociation, and abuse potential.</a:t>
                      </a:r>
                    </a:p>
                  </a:txBody>
                  <a:tcPr marL="80454" marR="80454" marT="40227" marB="40227" anchor="ctr">
                    <a:lnL>
                      <a:noFill/>
                    </a:lnL>
                    <a:lnR>
                      <a:noFill/>
                    </a:lnR>
                    <a:lnT>
                      <a:noFill/>
                    </a:lnT>
                    <a:lnB>
                      <a:noFill/>
                    </a:lnB>
                    <a:noFill/>
                  </a:tcPr>
                </a:tc>
                <a:extLst>
                  <a:ext uri="{0D108BD9-81ED-4DB2-BD59-A6C34878D82A}">
                    <a16:rowId xmlns:a16="http://schemas.microsoft.com/office/drawing/2014/main" val="1955340765"/>
                  </a:ext>
                </a:extLst>
              </a:tr>
              <a:tr h="848583">
                <a:tc>
                  <a:txBody>
                    <a:bodyPr/>
                    <a:lstStyle/>
                    <a:p>
                      <a:r>
                        <a:rPr lang="en-US" sz="1600" b="1"/>
                        <a:t>Communication Plan</a:t>
                      </a:r>
                      <a:endParaRPr lang="en-US" sz="1600"/>
                    </a:p>
                  </a:txBody>
                  <a:tcPr marL="80454" marR="80454" marT="40227" marB="40227" anchor="ctr">
                    <a:lnL>
                      <a:noFill/>
                    </a:lnL>
                    <a:lnR>
                      <a:noFill/>
                    </a:lnR>
                    <a:lnT>
                      <a:noFill/>
                    </a:lnT>
                    <a:lnB>
                      <a:noFill/>
                    </a:lnB>
                    <a:noFill/>
                  </a:tcPr>
                </a:tc>
                <a:tc>
                  <a:txBody>
                    <a:bodyPr/>
                    <a:lstStyle/>
                    <a:p>
                      <a:r>
                        <a:rPr lang="en-US" sz="1600"/>
                        <a:t>Healthcare providers and facilities are given training materials, safety communications, and instructions for certification and administration.</a:t>
                      </a:r>
                    </a:p>
                  </a:txBody>
                  <a:tcPr marL="80454" marR="80454" marT="40227" marB="40227" anchor="ctr">
                    <a:lnL>
                      <a:noFill/>
                    </a:lnL>
                    <a:lnR>
                      <a:noFill/>
                    </a:lnR>
                    <a:lnT>
                      <a:noFill/>
                    </a:lnT>
                    <a:lnB>
                      <a:noFill/>
                    </a:lnB>
                    <a:noFill/>
                  </a:tcPr>
                </a:tc>
                <a:extLst>
                  <a:ext uri="{0D108BD9-81ED-4DB2-BD59-A6C34878D82A}">
                    <a16:rowId xmlns:a16="http://schemas.microsoft.com/office/drawing/2014/main" val="3006016927"/>
                  </a:ext>
                </a:extLst>
              </a:tr>
              <a:tr h="1093064">
                <a:tc>
                  <a:txBody>
                    <a:bodyPr/>
                    <a:lstStyle/>
                    <a:p>
                      <a:r>
                        <a:rPr lang="en-US" sz="1600" b="1" dirty="0"/>
                        <a:t>ETASU (Elements to Assure Safe Use)</a:t>
                      </a:r>
                      <a:endParaRPr lang="en-US" sz="1600" dirty="0"/>
                    </a:p>
                  </a:txBody>
                  <a:tcPr marL="80454" marR="80454" marT="40227" marB="40227" anchor="ctr">
                    <a:lnL>
                      <a:noFill/>
                    </a:lnL>
                    <a:lnR>
                      <a:noFill/>
                    </a:lnR>
                    <a:lnT>
                      <a:noFill/>
                    </a:lnT>
                    <a:lnB>
                      <a:noFill/>
                    </a:lnB>
                    <a:noFill/>
                  </a:tcPr>
                </a:tc>
                <a:tc>
                  <a:txBody>
                    <a:bodyPr/>
                    <a:lstStyle/>
                    <a:p>
                      <a:endParaRPr lang="en-US" sz="1600" dirty="0"/>
                    </a:p>
                    <a:p>
                      <a:r>
                        <a:rPr lang="en-US" sz="1600" dirty="0"/>
                        <a:t>• Pharmacy certification</a:t>
                      </a:r>
                    </a:p>
                    <a:p>
                      <a:r>
                        <a:rPr lang="en-US" sz="1600" dirty="0"/>
                        <a:t>• Healthcare setting certification</a:t>
                      </a:r>
                    </a:p>
                    <a:p>
                      <a:r>
                        <a:rPr lang="en-US" sz="1600" dirty="0"/>
                        <a:t>• Mandatory on-site monitoring for ≥2 hours post-dose</a:t>
                      </a:r>
                    </a:p>
                    <a:p>
                      <a:r>
                        <a:rPr lang="en-US" sz="1600" dirty="0"/>
                        <a:t>• Patient enrollment in REMS registry</a:t>
                      </a:r>
                    </a:p>
                  </a:txBody>
                  <a:tcPr marL="80454" marR="80454" marT="40227" marB="40227" anchor="ctr">
                    <a:lnL>
                      <a:noFill/>
                    </a:lnL>
                    <a:lnR>
                      <a:noFill/>
                    </a:lnR>
                    <a:lnT>
                      <a:noFill/>
                    </a:lnT>
                    <a:lnB>
                      <a:noFill/>
                    </a:lnB>
                    <a:noFill/>
                  </a:tcPr>
                </a:tc>
                <a:extLst>
                  <a:ext uri="{0D108BD9-81ED-4DB2-BD59-A6C34878D82A}">
                    <a16:rowId xmlns:a16="http://schemas.microsoft.com/office/drawing/2014/main" val="533872332"/>
                  </a:ext>
                </a:extLst>
              </a:tr>
              <a:tr h="1103416">
                <a:tc>
                  <a:txBody>
                    <a:bodyPr/>
                    <a:lstStyle/>
                    <a:p>
                      <a:r>
                        <a:rPr lang="en-US" sz="1600" b="1"/>
                        <a:t>Implementation System</a:t>
                      </a:r>
                      <a:endParaRPr lang="en-US" sz="1600"/>
                    </a:p>
                  </a:txBody>
                  <a:tcPr marL="80454" marR="80454" marT="40227" marB="40227" anchor="ctr">
                    <a:lnL>
                      <a:noFill/>
                    </a:lnL>
                    <a:lnR>
                      <a:noFill/>
                    </a:lnR>
                    <a:lnT>
                      <a:noFill/>
                    </a:lnT>
                    <a:lnB>
                      <a:noFill/>
                    </a:lnB>
                    <a:noFill/>
                  </a:tcPr>
                </a:tc>
                <a:tc>
                  <a:txBody>
                    <a:bodyPr/>
                    <a:lstStyle/>
                    <a:p>
                      <a:r>
                        <a:rPr lang="en-US" sz="1600" dirty="0"/>
                        <a:t>Online system for certifying providers and facilities, enrolling patients, maintaining documentation, and submitting periodic REMS assessments to FDA.</a:t>
                      </a:r>
                    </a:p>
                  </a:txBody>
                  <a:tcPr marL="80454" marR="80454" marT="40227" marB="40227" anchor="ctr">
                    <a:lnL>
                      <a:noFill/>
                    </a:lnL>
                    <a:lnR>
                      <a:noFill/>
                    </a:lnR>
                    <a:lnT>
                      <a:noFill/>
                    </a:lnT>
                    <a:lnB>
                      <a:noFill/>
                    </a:lnB>
                    <a:noFill/>
                  </a:tcPr>
                </a:tc>
                <a:extLst>
                  <a:ext uri="{0D108BD9-81ED-4DB2-BD59-A6C34878D82A}">
                    <a16:rowId xmlns:a16="http://schemas.microsoft.com/office/drawing/2014/main" val="1703137570"/>
                  </a:ext>
                </a:extLst>
              </a:tr>
            </a:tbl>
          </a:graphicData>
        </a:graphic>
      </p:graphicFrame>
      <p:sp>
        <p:nvSpPr>
          <p:cNvPr id="5" name="TextBox 4">
            <a:extLst>
              <a:ext uri="{FF2B5EF4-FFF2-40B4-BE49-F238E27FC236}">
                <a16:creationId xmlns:a16="http://schemas.microsoft.com/office/drawing/2014/main" id="{6CFB2B57-F626-9D69-626D-BB9EFC884775}"/>
              </a:ext>
            </a:extLst>
          </p:cNvPr>
          <p:cNvSpPr txBox="1"/>
          <p:nvPr/>
        </p:nvSpPr>
        <p:spPr>
          <a:xfrm>
            <a:off x="4649119" y="6339317"/>
            <a:ext cx="3789802" cy="369332"/>
          </a:xfrm>
          <a:prstGeom prst="rect">
            <a:avLst/>
          </a:prstGeom>
          <a:noFill/>
        </p:spPr>
        <p:txBody>
          <a:bodyPr wrap="square" rtlCol="0">
            <a:spAutoFit/>
          </a:bodyPr>
          <a:lstStyle/>
          <a:p>
            <a:r>
              <a:rPr lang="en-US" dirty="0">
                <a:hlinkClick r:id="rId2"/>
              </a:rPr>
              <a:t>https://www.spravatorems.com/</a:t>
            </a:r>
            <a:endParaRPr lang="en-US" dirty="0"/>
          </a:p>
        </p:txBody>
      </p:sp>
    </p:spTree>
    <p:extLst>
      <p:ext uri="{BB962C8B-B14F-4D97-AF65-F5344CB8AC3E}">
        <p14:creationId xmlns:p14="http://schemas.microsoft.com/office/powerpoint/2010/main" val="39018036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3A029A-2A7A-9D47-F473-0CAD69D8461A}"/>
              </a:ext>
            </a:extLst>
          </p:cNvPr>
          <p:cNvSpPr>
            <a:spLocks noGrp="1"/>
          </p:cNvSpPr>
          <p:nvPr>
            <p:ph type="title"/>
          </p:nvPr>
        </p:nvSpPr>
        <p:spPr/>
        <p:txBody>
          <a:bodyPr/>
          <a:lstStyle/>
          <a:p>
            <a:pPr algn="ctr"/>
            <a:r>
              <a:rPr lang="en-US" dirty="0"/>
              <a:t>Esketamine rems elements that deter diversion and protect against misuse</a:t>
            </a:r>
          </a:p>
        </p:txBody>
      </p:sp>
      <p:graphicFrame>
        <p:nvGraphicFramePr>
          <p:cNvPr id="4" name="Content Placeholder 3">
            <a:extLst>
              <a:ext uri="{FF2B5EF4-FFF2-40B4-BE49-F238E27FC236}">
                <a16:creationId xmlns:a16="http://schemas.microsoft.com/office/drawing/2014/main" id="{3C957976-7BCD-FA22-314B-E0412C889710}"/>
              </a:ext>
            </a:extLst>
          </p:cNvPr>
          <p:cNvGraphicFramePr>
            <a:graphicFrameLocks noGrp="1"/>
          </p:cNvGraphicFramePr>
          <p:nvPr>
            <p:ph idx="1"/>
            <p:extLst>
              <p:ext uri="{D42A27DB-BD31-4B8C-83A1-F6EECF244321}">
                <p14:modId xmlns:p14="http://schemas.microsoft.com/office/powerpoint/2010/main" val="2100496462"/>
              </p:ext>
            </p:extLst>
          </p:nvPr>
        </p:nvGraphicFramePr>
        <p:xfrm>
          <a:off x="1023938" y="2247441"/>
          <a:ext cx="9720262" cy="4205382"/>
        </p:xfrm>
        <a:graphic>
          <a:graphicData uri="http://schemas.openxmlformats.org/drawingml/2006/table">
            <a:tbl>
              <a:tblPr/>
              <a:tblGrid>
                <a:gridCol w="4860131">
                  <a:extLst>
                    <a:ext uri="{9D8B030D-6E8A-4147-A177-3AD203B41FA5}">
                      <a16:colId xmlns:a16="http://schemas.microsoft.com/office/drawing/2014/main" val="2318544556"/>
                    </a:ext>
                  </a:extLst>
                </a:gridCol>
                <a:gridCol w="4860131">
                  <a:extLst>
                    <a:ext uri="{9D8B030D-6E8A-4147-A177-3AD203B41FA5}">
                      <a16:colId xmlns:a16="http://schemas.microsoft.com/office/drawing/2014/main" val="519704020"/>
                    </a:ext>
                  </a:extLst>
                </a:gridCol>
              </a:tblGrid>
              <a:tr h="460039">
                <a:tc>
                  <a:txBody>
                    <a:bodyPr/>
                    <a:lstStyle/>
                    <a:p>
                      <a:pPr algn="ctr"/>
                      <a:r>
                        <a:rPr lang="en-US" b="1"/>
                        <a:t>Feature</a:t>
                      </a:r>
                    </a:p>
                  </a:txBody>
                  <a:tcPr anchor="ctr">
                    <a:lnL>
                      <a:noFill/>
                    </a:lnL>
                    <a:lnR>
                      <a:noFill/>
                    </a:lnR>
                    <a:lnT>
                      <a:noFill/>
                    </a:lnT>
                    <a:lnB>
                      <a:noFill/>
                    </a:lnB>
                    <a:noFill/>
                  </a:tcPr>
                </a:tc>
                <a:tc>
                  <a:txBody>
                    <a:bodyPr/>
                    <a:lstStyle/>
                    <a:p>
                      <a:pPr algn="ctr"/>
                      <a:r>
                        <a:rPr lang="en-US" b="1" dirty="0"/>
                        <a:t>How It Deters Diversion</a:t>
                      </a:r>
                    </a:p>
                  </a:txBody>
                  <a:tcPr anchor="ctr">
                    <a:lnL>
                      <a:noFill/>
                    </a:lnL>
                    <a:lnR>
                      <a:noFill/>
                    </a:lnR>
                    <a:lnT>
                      <a:noFill/>
                    </a:lnT>
                    <a:lnB>
                      <a:noFill/>
                    </a:lnB>
                    <a:noFill/>
                  </a:tcPr>
                </a:tc>
                <a:extLst>
                  <a:ext uri="{0D108BD9-81ED-4DB2-BD59-A6C34878D82A}">
                    <a16:rowId xmlns:a16="http://schemas.microsoft.com/office/drawing/2014/main" val="2414282321"/>
                  </a:ext>
                </a:extLst>
              </a:tr>
              <a:tr h="460039">
                <a:tc>
                  <a:txBody>
                    <a:bodyPr/>
                    <a:lstStyle/>
                    <a:p>
                      <a:r>
                        <a:rPr lang="en-US" b="1"/>
                        <a:t>No at-home dosing</a:t>
                      </a:r>
                      <a:endParaRPr lang="en-US"/>
                    </a:p>
                  </a:txBody>
                  <a:tcPr anchor="ctr">
                    <a:lnL>
                      <a:noFill/>
                    </a:lnL>
                    <a:lnR>
                      <a:noFill/>
                    </a:lnR>
                    <a:lnT>
                      <a:noFill/>
                    </a:lnT>
                    <a:lnB>
                      <a:noFill/>
                    </a:lnB>
                    <a:noFill/>
                  </a:tcPr>
                </a:tc>
                <a:tc>
                  <a:txBody>
                    <a:bodyPr/>
                    <a:lstStyle/>
                    <a:p>
                      <a:r>
                        <a:rPr lang="en-US" dirty="0"/>
                        <a:t>Removes opportunity for unsupervised access</a:t>
                      </a:r>
                    </a:p>
                  </a:txBody>
                  <a:tcPr anchor="ctr">
                    <a:lnL>
                      <a:noFill/>
                    </a:lnL>
                    <a:lnR>
                      <a:noFill/>
                    </a:lnR>
                    <a:lnT>
                      <a:noFill/>
                    </a:lnT>
                    <a:lnB>
                      <a:noFill/>
                    </a:lnB>
                    <a:noFill/>
                  </a:tcPr>
                </a:tc>
                <a:extLst>
                  <a:ext uri="{0D108BD9-81ED-4DB2-BD59-A6C34878D82A}">
                    <a16:rowId xmlns:a16="http://schemas.microsoft.com/office/drawing/2014/main" val="220550663"/>
                  </a:ext>
                </a:extLst>
              </a:tr>
              <a:tr h="460039">
                <a:tc>
                  <a:txBody>
                    <a:bodyPr/>
                    <a:lstStyle/>
                    <a:p>
                      <a:r>
                        <a:rPr lang="en-US" b="1" dirty="0"/>
                        <a:t>In-clinic supervised administration</a:t>
                      </a:r>
                      <a:endParaRPr lang="en-US" dirty="0"/>
                    </a:p>
                  </a:txBody>
                  <a:tcPr anchor="ctr">
                    <a:lnL>
                      <a:noFill/>
                    </a:lnL>
                    <a:lnR>
                      <a:noFill/>
                    </a:lnR>
                    <a:lnT>
                      <a:noFill/>
                    </a:lnT>
                    <a:lnB>
                      <a:noFill/>
                    </a:lnB>
                    <a:noFill/>
                  </a:tcPr>
                </a:tc>
                <a:tc>
                  <a:txBody>
                    <a:bodyPr/>
                    <a:lstStyle/>
                    <a:p>
                      <a:r>
                        <a:rPr lang="en-US" dirty="0"/>
                        <a:t>Ensures patient receives drug only under medical supervision </a:t>
                      </a:r>
                    </a:p>
                  </a:txBody>
                  <a:tcPr anchor="ctr">
                    <a:lnL>
                      <a:noFill/>
                    </a:lnL>
                    <a:lnR>
                      <a:noFill/>
                    </a:lnR>
                    <a:lnT>
                      <a:noFill/>
                    </a:lnT>
                    <a:lnB>
                      <a:noFill/>
                    </a:lnB>
                    <a:noFill/>
                  </a:tcPr>
                </a:tc>
                <a:extLst>
                  <a:ext uri="{0D108BD9-81ED-4DB2-BD59-A6C34878D82A}">
                    <a16:rowId xmlns:a16="http://schemas.microsoft.com/office/drawing/2014/main" val="1628831220"/>
                  </a:ext>
                </a:extLst>
              </a:tr>
              <a:tr h="805068">
                <a:tc>
                  <a:txBody>
                    <a:bodyPr/>
                    <a:lstStyle/>
                    <a:p>
                      <a:r>
                        <a:rPr lang="en-US" b="1"/>
                        <a:t>Certified site/pharmacy only</a:t>
                      </a:r>
                      <a:endParaRPr lang="en-US"/>
                    </a:p>
                  </a:txBody>
                  <a:tcPr anchor="ctr">
                    <a:lnL>
                      <a:noFill/>
                    </a:lnL>
                    <a:lnR>
                      <a:noFill/>
                    </a:lnR>
                    <a:lnT>
                      <a:noFill/>
                    </a:lnT>
                    <a:lnB>
                      <a:noFill/>
                    </a:lnB>
                    <a:noFill/>
                  </a:tcPr>
                </a:tc>
                <a:tc>
                  <a:txBody>
                    <a:bodyPr/>
                    <a:lstStyle/>
                    <a:p>
                      <a:r>
                        <a:rPr lang="en-US"/>
                        <a:t>Blocks unauthorized facilities from accessing medication</a:t>
                      </a:r>
                    </a:p>
                  </a:txBody>
                  <a:tcPr anchor="ctr">
                    <a:lnL>
                      <a:noFill/>
                    </a:lnL>
                    <a:lnR>
                      <a:noFill/>
                    </a:lnR>
                    <a:lnT>
                      <a:noFill/>
                    </a:lnT>
                    <a:lnB>
                      <a:noFill/>
                    </a:lnB>
                    <a:noFill/>
                  </a:tcPr>
                </a:tc>
                <a:extLst>
                  <a:ext uri="{0D108BD9-81ED-4DB2-BD59-A6C34878D82A}">
                    <a16:rowId xmlns:a16="http://schemas.microsoft.com/office/drawing/2014/main" val="2536538566"/>
                  </a:ext>
                </a:extLst>
              </a:tr>
              <a:tr h="460039">
                <a:tc>
                  <a:txBody>
                    <a:bodyPr/>
                    <a:lstStyle/>
                    <a:p>
                      <a:r>
                        <a:rPr lang="en-US" b="1" dirty="0"/>
                        <a:t>Secure storage requirement</a:t>
                      </a:r>
                      <a:endParaRPr lang="en-US" dirty="0"/>
                    </a:p>
                  </a:txBody>
                  <a:tcPr anchor="ctr">
                    <a:lnL>
                      <a:noFill/>
                    </a:lnL>
                    <a:lnR>
                      <a:noFill/>
                    </a:lnR>
                    <a:lnT>
                      <a:noFill/>
                    </a:lnT>
                    <a:lnB>
                      <a:noFill/>
                    </a:lnB>
                    <a:noFill/>
                  </a:tcPr>
                </a:tc>
                <a:tc>
                  <a:txBody>
                    <a:bodyPr/>
                    <a:lstStyle/>
                    <a:p>
                      <a:r>
                        <a:rPr lang="en-US"/>
                        <a:t>Prevents theft or unauthorized access</a:t>
                      </a:r>
                    </a:p>
                  </a:txBody>
                  <a:tcPr anchor="ctr">
                    <a:lnL>
                      <a:noFill/>
                    </a:lnL>
                    <a:lnR>
                      <a:noFill/>
                    </a:lnR>
                    <a:lnT>
                      <a:noFill/>
                    </a:lnT>
                    <a:lnB>
                      <a:noFill/>
                    </a:lnB>
                    <a:noFill/>
                  </a:tcPr>
                </a:tc>
                <a:extLst>
                  <a:ext uri="{0D108BD9-81ED-4DB2-BD59-A6C34878D82A}">
                    <a16:rowId xmlns:a16="http://schemas.microsoft.com/office/drawing/2014/main" val="2740064181"/>
                  </a:ext>
                </a:extLst>
              </a:tr>
              <a:tr h="460039">
                <a:tc>
                  <a:txBody>
                    <a:bodyPr/>
                    <a:lstStyle/>
                    <a:p>
                      <a:r>
                        <a:rPr lang="en-US" b="1"/>
                        <a:t>14-day use/disposal rule</a:t>
                      </a:r>
                      <a:endParaRPr lang="en-US"/>
                    </a:p>
                  </a:txBody>
                  <a:tcPr anchor="ctr">
                    <a:lnL>
                      <a:noFill/>
                    </a:lnL>
                    <a:lnR>
                      <a:noFill/>
                    </a:lnR>
                    <a:lnT>
                      <a:noFill/>
                    </a:lnT>
                    <a:lnB>
                      <a:noFill/>
                    </a:lnB>
                    <a:noFill/>
                  </a:tcPr>
                </a:tc>
                <a:tc>
                  <a:txBody>
                    <a:bodyPr/>
                    <a:lstStyle/>
                    <a:p>
                      <a:r>
                        <a:rPr lang="en-US" dirty="0"/>
                        <a:t>Limits stockpiling or re-use at sites</a:t>
                      </a:r>
                    </a:p>
                  </a:txBody>
                  <a:tcPr anchor="ctr">
                    <a:lnL>
                      <a:noFill/>
                    </a:lnL>
                    <a:lnR>
                      <a:noFill/>
                    </a:lnR>
                    <a:lnT>
                      <a:noFill/>
                    </a:lnT>
                    <a:lnB>
                      <a:noFill/>
                    </a:lnB>
                    <a:noFill/>
                  </a:tcPr>
                </a:tc>
                <a:extLst>
                  <a:ext uri="{0D108BD9-81ED-4DB2-BD59-A6C34878D82A}">
                    <a16:rowId xmlns:a16="http://schemas.microsoft.com/office/drawing/2014/main" val="3229807143"/>
                  </a:ext>
                </a:extLst>
              </a:tr>
              <a:tr h="460039">
                <a:tc>
                  <a:txBody>
                    <a:bodyPr/>
                    <a:lstStyle/>
                    <a:p>
                      <a:r>
                        <a:rPr lang="en-US" b="1"/>
                        <a:t>Patient-specific tracking</a:t>
                      </a:r>
                      <a:endParaRPr lang="en-US"/>
                    </a:p>
                  </a:txBody>
                  <a:tcPr anchor="ctr">
                    <a:lnL>
                      <a:noFill/>
                    </a:lnL>
                    <a:lnR>
                      <a:noFill/>
                    </a:lnR>
                    <a:lnT>
                      <a:noFill/>
                    </a:lnT>
                    <a:lnB>
                      <a:noFill/>
                    </a:lnB>
                    <a:noFill/>
                  </a:tcPr>
                </a:tc>
                <a:tc>
                  <a:txBody>
                    <a:bodyPr/>
                    <a:lstStyle/>
                    <a:p>
                      <a:r>
                        <a:rPr lang="en-US" dirty="0"/>
                        <a:t>Ensures each dose is traceable</a:t>
                      </a:r>
                    </a:p>
                  </a:txBody>
                  <a:tcPr anchor="ctr">
                    <a:lnL>
                      <a:noFill/>
                    </a:lnL>
                    <a:lnR>
                      <a:noFill/>
                    </a:lnR>
                    <a:lnT>
                      <a:noFill/>
                    </a:lnT>
                    <a:lnB>
                      <a:noFill/>
                    </a:lnB>
                    <a:noFill/>
                  </a:tcPr>
                </a:tc>
                <a:extLst>
                  <a:ext uri="{0D108BD9-81ED-4DB2-BD59-A6C34878D82A}">
                    <a16:rowId xmlns:a16="http://schemas.microsoft.com/office/drawing/2014/main" val="3898924637"/>
                  </a:ext>
                </a:extLst>
              </a:tr>
              <a:tr h="460039">
                <a:tc>
                  <a:txBody>
                    <a:bodyPr/>
                    <a:lstStyle/>
                    <a:p>
                      <a:r>
                        <a:rPr lang="en-US" b="1" dirty="0"/>
                        <a:t>Monitoring for misuse among patients</a:t>
                      </a:r>
                      <a:endParaRPr lang="en-US" dirty="0"/>
                    </a:p>
                  </a:txBody>
                  <a:tcPr anchor="ctr">
                    <a:lnL>
                      <a:noFill/>
                    </a:lnL>
                    <a:lnR>
                      <a:noFill/>
                    </a:lnR>
                    <a:lnT>
                      <a:noFill/>
                    </a:lnT>
                    <a:lnB>
                      <a:noFill/>
                    </a:lnB>
                    <a:noFill/>
                  </a:tcPr>
                </a:tc>
                <a:tc>
                  <a:txBody>
                    <a:bodyPr/>
                    <a:lstStyle/>
                    <a:p>
                      <a:r>
                        <a:rPr lang="en-US" dirty="0"/>
                        <a:t>Detects and responds to problematic use early</a:t>
                      </a:r>
                    </a:p>
                  </a:txBody>
                  <a:tcPr anchor="ctr">
                    <a:lnL>
                      <a:noFill/>
                    </a:lnL>
                    <a:lnR>
                      <a:noFill/>
                    </a:lnR>
                    <a:lnT>
                      <a:noFill/>
                    </a:lnT>
                    <a:lnB>
                      <a:noFill/>
                    </a:lnB>
                    <a:noFill/>
                  </a:tcPr>
                </a:tc>
                <a:extLst>
                  <a:ext uri="{0D108BD9-81ED-4DB2-BD59-A6C34878D82A}">
                    <a16:rowId xmlns:a16="http://schemas.microsoft.com/office/drawing/2014/main" val="1924738250"/>
                  </a:ext>
                </a:extLst>
              </a:tr>
            </a:tbl>
          </a:graphicData>
        </a:graphic>
      </p:graphicFrame>
    </p:spTree>
    <p:extLst>
      <p:ext uri="{BB962C8B-B14F-4D97-AF65-F5344CB8AC3E}">
        <p14:creationId xmlns:p14="http://schemas.microsoft.com/office/powerpoint/2010/main" val="30331077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70AA2A-4BB3-78E0-AD97-42DD91E34671}"/>
              </a:ext>
            </a:extLst>
          </p:cNvPr>
          <p:cNvSpPr>
            <a:spLocks noGrp="1"/>
          </p:cNvSpPr>
          <p:nvPr>
            <p:ph type="title"/>
          </p:nvPr>
        </p:nvSpPr>
        <p:spPr/>
        <p:txBody>
          <a:bodyPr/>
          <a:lstStyle/>
          <a:p>
            <a:pPr algn="ctr"/>
            <a:r>
              <a:rPr lang="en-US" dirty="0"/>
              <a:t>Success of esketamine rems</a:t>
            </a:r>
          </a:p>
        </p:txBody>
      </p:sp>
      <p:pic>
        <p:nvPicPr>
          <p:cNvPr id="7" name="Content Placeholder 6" descr="A graph showing the amount of vitamins and e-vitamins&#10;&#10;AI-generated content may be incorrect.">
            <a:extLst>
              <a:ext uri="{FF2B5EF4-FFF2-40B4-BE49-F238E27FC236}">
                <a16:creationId xmlns:a16="http://schemas.microsoft.com/office/drawing/2014/main" id="{E9DFA0A0-499A-437C-9605-3C4F1458723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24128" y="2503487"/>
            <a:ext cx="9720072" cy="3587750"/>
          </a:xfrm>
        </p:spPr>
      </p:pic>
      <p:sp>
        <p:nvSpPr>
          <p:cNvPr id="4" name="TextBox 3">
            <a:extLst>
              <a:ext uri="{FF2B5EF4-FFF2-40B4-BE49-F238E27FC236}">
                <a16:creationId xmlns:a16="http://schemas.microsoft.com/office/drawing/2014/main" id="{EA3AF2EE-6420-017A-3DC2-C3F2DD66F2E9}"/>
              </a:ext>
            </a:extLst>
          </p:cNvPr>
          <p:cNvSpPr txBox="1"/>
          <p:nvPr/>
        </p:nvSpPr>
        <p:spPr>
          <a:xfrm>
            <a:off x="4076241" y="6389783"/>
            <a:ext cx="3822853" cy="369332"/>
          </a:xfrm>
          <a:prstGeom prst="rect">
            <a:avLst/>
          </a:prstGeom>
          <a:noFill/>
        </p:spPr>
        <p:txBody>
          <a:bodyPr wrap="square" rtlCol="0">
            <a:spAutoFit/>
          </a:bodyPr>
          <a:lstStyle/>
          <a:p>
            <a:endParaRPr lang="en-US" dirty="0"/>
          </a:p>
        </p:txBody>
      </p:sp>
      <p:sp>
        <p:nvSpPr>
          <p:cNvPr id="5" name="TextBox 4">
            <a:extLst>
              <a:ext uri="{FF2B5EF4-FFF2-40B4-BE49-F238E27FC236}">
                <a16:creationId xmlns:a16="http://schemas.microsoft.com/office/drawing/2014/main" id="{A5844829-ED3B-08B0-E688-6FFD1C1DA3FE}"/>
              </a:ext>
            </a:extLst>
          </p:cNvPr>
          <p:cNvSpPr txBox="1"/>
          <p:nvPr/>
        </p:nvSpPr>
        <p:spPr>
          <a:xfrm>
            <a:off x="5629619" y="6325226"/>
            <a:ext cx="1479933" cy="369332"/>
          </a:xfrm>
          <a:prstGeom prst="rect">
            <a:avLst/>
          </a:prstGeom>
          <a:noFill/>
        </p:spPr>
        <p:txBody>
          <a:bodyPr wrap="square" rtlCol="0">
            <a:spAutoFit/>
          </a:bodyPr>
          <a:lstStyle/>
          <a:p>
            <a:r>
              <a:rPr lang="en-US" dirty="0"/>
              <a:t>Dart 2024</a:t>
            </a:r>
          </a:p>
        </p:txBody>
      </p:sp>
    </p:spTree>
    <p:extLst>
      <p:ext uri="{BB962C8B-B14F-4D97-AF65-F5344CB8AC3E}">
        <p14:creationId xmlns:p14="http://schemas.microsoft.com/office/powerpoint/2010/main" val="276287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3AD80-D445-9CC5-0A76-3ED2A8A7A955}"/>
              </a:ext>
            </a:extLst>
          </p:cNvPr>
          <p:cNvSpPr>
            <a:spLocks noGrp="1"/>
          </p:cNvSpPr>
          <p:nvPr>
            <p:ph type="title"/>
          </p:nvPr>
        </p:nvSpPr>
        <p:spPr/>
        <p:txBody>
          <a:bodyPr/>
          <a:lstStyle/>
          <a:p>
            <a:pPr algn="ctr"/>
            <a:r>
              <a:rPr lang="en-US" dirty="0"/>
              <a:t>Why we may never have a ketamine rems</a:t>
            </a:r>
          </a:p>
        </p:txBody>
      </p:sp>
      <p:sp>
        <p:nvSpPr>
          <p:cNvPr id="3" name="Content Placeholder 2">
            <a:extLst>
              <a:ext uri="{FF2B5EF4-FFF2-40B4-BE49-F238E27FC236}">
                <a16:creationId xmlns:a16="http://schemas.microsoft.com/office/drawing/2014/main" id="{A153746C-1D78-A407-B785-ACF2CC0E064F}"/>
              </a:ext>
            </a:extLst>
          </p:cNvPr>
          <p:cNvSpPr>
            <a:spLocks noGrp="1"/>
          </p:cNvSpPr>
          <p:nvPr>
            <p:ph idx="1"/>
          </p:nvPr>
        </p:nvSpPr>
        <p:spPr/>
        <p:txBody>
          <a:bodyPr>
            <a:normAutofit/>
          </a:bodyPr>
          <a:lstStyle/>
          <a:p>
            <a:pPr>
              <a:buFont typeface="Arial" panose="020B0604020202020204" pitchFamily="34" charset="0"/>
              <a:buChar char="•"/>
            </a:pPr>
            <a:r>
              <a:rPr lang="en-US" dirty="0"/>
              <a:t>Favorable safety profile of esketamine REMS suggests off-label ketamine use could benefit from a similar regulatory approach. </a:t>
            </a:r>
          </a:p>
          <a:p>
            <a:pPr>
              <a:buFont typeface="Arial" panose="020B0604020202020204" pitchFamily="34" charset="0"/>
              <a:buChar char="•"/>
            </a:pPr>
            <a:r>
              <a:rPr lang="en-US" dirty="0"/>
              <a:t>However, the path forward is not simple. While FDA- or manufacturer-led regulation efforts would help, they face considerable barriers. </a:t>
            </a:r>
          </a:p>
          <a:p>
            <a:pPr>
              <a:buFont typeface="Arial" panose="020B0604020202020204" pitchFamily="34" charset="0"/>
              <a:buChar char="•"/>
            </a:pPr>
            <a:r>
              <a:rPr lang="en-US" dirty="0"/>
              <a:t>Most ketamine is used for nonpsychiatric conditions in settings such as operating rooms. Therefore, a REMS program like that of esketamine could place undue administrative burdens on patient care in such settings.</a:t>
            </a:r>
          </a:p>
          <a:p>
            <a:pPr>
              <a:buFont typeface="Arial" panose="020B0604020202020204" pitchFamily="34" charset="0"/>
              <a:buChar char="•"/>
            </a:pPr>
            <a:r>
              <a:rPr lang="en-US" dirty="0"/>
              <a:t>Additionally, since ketamine is a low-cost generic drug, the financial burden of operating a REMS program could push some manufacturers to exit the market, exacerbating an ongoing ketamine shortage since 2018. </a:t>
            </a:r>
          </a:p>
        </p:txBody>
      </p:sp>
      <p:sp>
        <p:nvSpPr>
          <p:cNvPr id="4" name="TextBox 3">
            <a:extLst>
              <a:ext uri="{FF2B5EF4-FFF2-40B4-BE49-F238E27FC236}">
                <a16:creationId xmlns:a16="http://schemas.microsoft.com/office/drawing/2014/main" id="{177ECA8F-62BE-4D3D-CB14-F5950C09C7E4}"/>
              </a:ext>
            </a:extLst>
          </p:cNvPr>
          <p:cNvSpPr txBox="1"/>
          <p:nvPr/>
        </p:nvSpPr>
        <p:spPr>
          <a:xfrm>
            <a:off x="4987667" y="6141196"/>
            <a:ext cx="2057400" cy="369332"/>
          </a:xfrm>
          <a:prstGeom prst="rect">
            <a:avLst/>
          </a:prstGeom>
          <a:noFill/>
        </p:spPr>
        <p:txBody>
          <a:bodyPr wrap="square" rtlCol="0">
            <a:spAutoFit/>
          </a:bodyPr>
          <a:lstStyle/>
          <a:p>
            <a:r>
              <a:rPr lang="en-US" dirty="0"/>
              <a:t>Barnett et al, 2025</a:t>
            </a:r>
          </a:p>
        </p:txBody>
      </p:sp>
    </p:spTree>
    <p:extLst>
      <p:ext uri="{BB962C8B-B14F-4D97-AF65-F5344CB8AC3E}">
        <p14:creationId xmlns:p14="http://schemas.microsoft.com/office/powerpoint/2010/main" val="17657619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84E8B-4E0C-A87B-7223-73D2D0859021}"/>
              </a:ext>
            </a:extLst>
          </p:cNvPr>
          <p:cNvSpPr>
            <a:spLocks noGrp="1"/>
          </p:cNvSpPr>
          <p:nvPr>
            <p:ph type="title"/>
          </p:nvPr>
        </p:nvSpPr>
        <p:spPr/>
        <p:txBody>
          <a:bodyPr/>
          <a:lstStyle/>
          <a:p>
            <a:pPr algn="ctr"/>
            <a:r>
              <a:rPr lang="en-US" dirty="0"/>
              <a:t>Alternatives to a ketamine rems</a:t>
            </a:r>
          </a:p>
        </p:txBody>
      </p:sp>
      <p:sp>
        <p:nvSpPr>
          <p:cNvPr id="3" name="Content Placeholder 2">
            <a:extLst>
              <a:ext uri="{FF2B5EF4-FFF2-40B4-BE49-F238E27FC236}">
                <a16:creationId xmlns:a16="http://schemas.microsoft.com/office/drawing/2014/main" id="{8439ADB1-6ECB-8906-1237-AA13E2455DB1}"/>
              </a:ext>
            </a:extLst>
          </p:cNvPr>
          <p:cNvSpPr>
            <a:spLocks noGrp="1"/>
          </p:cNvSpPr>
          <p:nvPr>
            <p:ph idx="1"/>
          </p:nvPr>
        </p:nvSpPr>
        <p:spPr/>
        <p:txBody>
          <a:bodyPr>
            <a:normAutofit lnSpcReduction="10000"/>
          </a:bodyPr>
          <a:lstStyle/>
          <a:p>
            <a:pPr>
              <a:buFont typeface="Arial" panose="020B0604020202020204" pitchFamily="34" charset="0"/>
              <a:buChar char="•"/>
            </a:pPr>
            <a:r>
              <a:rPr lang="en-US" dirty="0"/>
              <a:t>Ketamine manufacturers could voluntarily establish risk-management programs that restrict distribution to certified health care facilities and professionals. </a:t>
            </a:r>
          </a:p>
          <a:p>
            <a:pPr lvl="1">
              <a:buFont typeface="Arial" panose="020B0604020202020204" pitchFamily="34" charset="0"/>
              <a:buChar char="•"/>
            </a:pPr>
            <a:r>
              <a:rPr lang="en-US" dirty="0"/>
              <a:t>This approach has precedent, but it typically applies to branded drugs with a single manufacturer.</a:t>
            </a:r>
          </a:p>
          <a:p>
            <a:pPr lvl="1">
              <a:buFont typeface="Arial" panose="020B0604020202020204" pitchFamily="34" charset="0"/>
              <a:buChar char="•"/>
            </a:pPr>
            <a:r>
              <a:rPr lang="en-US" dirty="0"/>
              <a:t>With multiple generic ketamine manufacturers, those imposing stricter safety measures could lose market share. </a:t>
            </a:r>
          </a:p>
          <a:p>
            <a:pPr>
              <a:buFont typeface="Arial" panose="020B0604020202020204" pitchFamily="34" charset="0"/>
              <a:buChar char="•"/>
            </a:pPr>
            <a:r>
              <a:rPr lang="en-US" dirty="0"/>
              <a:t>Manufacturers adopting such programs might attract business of treatment facilities seeking to reassure patients about safety, and payers might prefer to reimburse treatments only at participating facilities. </a:t>
            </a:r>
          </a:p>
          <a:p>
            <a:pPr lvl="1">
              <a:buFont typeface="Arial" panose="020B0604020202020204" pitchFamily="34" charset="0"/>
              <a:buChar char="•"/>
            </a:pPr>
            <a:r>
              <a:rPr lang="en-US" dirty="0"/>
              <a:t>Payers may be able to improve access and drive safety improvements in off-label ketamine use by requiring health care professional certification and REMS like patient monitoring as reimbursement condition. </a:t>
            </a:r>
          </a:p>
          <a:p>
            <a:pPr>
              <a:buFont typeface="Arial" panose="020B0604020202020204" pitchFamily="34" charset="0"/>
              <a:buChar char="•"/>
            </a:pPr>
            <a:r>
              <a:rPr lang="en-US" dirty="0"/>
              <a:t>State health departments may also have authority to establish similar requirements for health care professionals administering ketamine.</a:t>
            </a:r>
          </a:p>
          <a:p>
            <a:endParaRPr lang="en-US" dirty="0"/>
          </a:p>
        </p:txBody>
      </p:sp>
      <p:sp>
        <p:nvSpPr>
          <p:cNvPr id="4" name="TextBox 3">
            <a:extLst>
              <a:ext uri="{FF2B5EF4-FFF2-40B4-BE49-F238E27FC236}">
                <a16:creationId xmlns:a16="http://schemas.microsoft.com/office/drawing/2014/main" id="{9A4A6943-810C-C2A9-D24D-476F1703A9AF}"/>
              </a:ext>
            </a:extLst>
          </p:cNvPr>
          <p:cNvSpPr txBox="1"/>
          <p:nvPr/>
        </p:nvSpPr>
        <p:spPr>
          <a:xfrm>
            <a:off x="5067300" y="6124694"/>
            <a:ext cx="2057400" cy="369332"/>
          </a:xfrm>
          <a:prstGeom prst="rect">
            <a:avLst/>
          </a:prstGeom>
          <a:noFill/>
        </p:spPr>
        <p:txBody>
          <a:bodyPr wrap="square" rtlCol="0">
            <a:spAutoFit/>
          </a:bodyPr>
          <a:lstStyle/>
          <a:p>
            <a:r>
              <a:rPr lang="en-US" dirty="0"/>
              <a:t>Barnett et al, 2025</a:t>
            </a:r>
          </a:p>
        </p:txBody>
      </p:sp>
    </p:spTree>
    <p:extLst>
      <p:ext uri="{BB962C8B-B14F-4D97-AF65-F5344CB8AC3E}">
        <p14:creationId xmlns:p14="http://schemas.microsoft.com/office/powerpoint/2010/main" val="31014059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E1A55-F108-B7BE-3EC7-3D73729A2427}"/>
              </a:ext>
            </a:extLst>
          </p:cNvPr>
          <p:cNvSpPr>
            <a:spLocks noGrp="1"/>
          </p:cNvSpPr>
          <p:nvPr>
            <p:ph type="title"/>
          </p:nvPr>
        </p:nvSpPr>
        <p:spPr/>
        <p:txBody>
          <a:bodyPr/>
          <a:lstStyle/>
          <a:p>
            <a:pPr algn="ctr"/>
            <a:r>
              <a:rPr lang="en-US" dirty="0"/>
              <a:t>Other safety considerations</a:t>
            </a:r>
          </a:p>
        </p:txBody>
      </p:sp>
      <p:sp>
        <p:nvSpPr>
          <p:cNvPr id="3" name="Content Placeholder 2">
            <a:extLst>
              <a:ext uri="{FF2B5EF4-FFF2-40B4-BE49-F238E27FC236}">
                <a16:creationId xmlns:a16="http://schemas.microsoft.com/office/drawing/2014/main" id="{BB017308-55D9-B393-816E-76FFB21A100F}"/>
              </a:ext>
            </a:extLst>
          </p:cNvPr>
          <p:cNvSpPr>
            <a:spLocks noGrp="1"/>
          </p:cNvSpPr>
          <p:nvPr>
            <p:ph idx="1"/>
          </p:nvPr>
        </p:nvSpPr>
        <p:spPr/>
        <p:txBody>
          <a:bodyPr/>
          <a:lstStyle/>
          <a:p>
            <a:pPr>
              <a:buFont typeface="Arial" panose="020B0604020202020204" pitchFamily="34" charset="0"/>
              <a:buChar char="•"/>
            </a:pPr>
            <a:r>
              <a:rPr lang="en-US" dirty="0"/>
              <a:t>Recommend that health care professionals systematically collect data related to misuse potential of ketamine at screening and during treatment visits</a:t>
            </a:r>
          </a:p>
          <a:p>
            <a:pPr lvl="1">
              <a:buFont typeface="Arial" panose="020B0604020202020204" pitchFamily="34" charset="0"/>
              <a:buChar char="•"/>
            </a:pPr>
            <a:r>
              <a:rPr lang="en-US" dirty="0"/>
              <a:t>Tools such as the Ketamine Side Effect Tool (KSET)10 can be helpful. </a:t>
            </a:r>
          </a:p>
          <a:p>
            <a:pPr lvl="2">
              <a:buFont typeface="Arial" panose="020B0604020202020204" pitchFamily="34" charset="0"/>
              <a:buChar char="•"/>
            </a:pPr>
            <a:r>
              <a:rPr lang="en-US" dirty="0"/>
              <a:t>Validated instrument that includes screening questions about past substance use, including ketamine, and questions about ketamine craving during acute treatments and follow-up. </a:t>
            </a:r>
          </a:p>
          <a:p>
            <a:pPr>
              <a:buFont typeface="Arial" panose="020B0604020202020204" pitchFamily="34" charset="0"/>
              <a:buChar char="•"/>
            </a:pPr>
            <a:r>
              <a:rPr lang="en-US" dirty="0"/>
              <a:t>Toxicology testing: No set guidance on testing during treatments, though its use in some manner is advisable. Some clinics do at every treatment, some for cause, and others conduct randomly.</a:t>
            </a:r>
          </a:p>
          <a:p>
            <a:pPr>
              <a:buFont typeface="Arial" panose="020B0604020202020204" pitchFamily="34" charset="0"/>
              <a:buChar char="•"/>
            </a:pPr>
            <a:r>
              <a:rPr lang="en-US" dirty="0"/>
              <a:t>Future ketamine trials should gather data on markers of addiction risk while extending follow-up periods to better track pursuit of illicit ketamine after ketamine administration during the trial ends.</a:t>
            </a:r>
          </a:p>
        </p:txBody>
      </p:sp>
    </p:spTree>
    <p:extLst>
      <p:ext uri="{BB962C8B-B14F-4D97-AF65-F5344CB8AC3E}">
        <p14:creationId xmlns:p14="http://schemas.microsoft.com/office/powerpoint/2010/main" val="14782036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686B4A-F762-FBA6-5C40-279D41DED6E0}"/>
              </a:ext>
            </a:extLst>
          </p:cNvPr>
          <p:cNvSpPr>
            <a:spLocks noGrp="1"/>
          </p:cNvSpPr>
          <p:nvPr>
            <p:ph type="title"/>
          </p:nvPr>
        </p:nvSpPr>
        <p:spPr/>
        <p:txBody>
          <a:bodyPr/>
          <a:lstStyle/>
          <a:p>
            <a:pPr algn="ctr"/>
            <a:r>
              <a:rPr lang="en-US" dirty="0"/>
              <a:t>References</a:t>
            </a:r>
          </a:p>
        </p:txBody>
      </p:sp>
      <p:sp>
        <p:nvSpPr>
          <p:cNvPr id="3" name="Content Placeholder 2">
            <a:extLst>
              <a:ext uri="{FF2B5EF4-FFF2-40B4-BE49-F238E27FC236}">
                <a16:creationId xmlns:a16="http://schemas.microsoft.com/office/drawing/2014/main" id="{44920CF6-E410-0940-EF74-A5D31E45E010}"/>
              </a:ext>
            </a:extLst>
          </p:cNvPr>
          <p:cNvSpPr>
            <a:spLocks noGrp="1"/>
          </p:cNvSpPr>
          <p:nvPr>
            <p:ph idx="1"/>
          </p:nvPr>
        </p:nvSpPr>
        <p:spPr/>
        <p:txBody>
          <a:bodyPr>
            <a:normAutofit fontScale="40000" lnSpcReduction="20000"/>
          </a:bodyPr>
          <a:lstStyle/>
          <a:p>
            <a:pPr>
              <a:buFont typeface="Arial" panose="020B0604020202020204" pitchFamily="34" charset="0"/>
              <a:buChar char="•"/>
            </a:pPr>
            <a:r>
              <a:rPr lang="en-US" dirty="0" err="1"/>
              <a:t>Alnefeesi</a:t>
            </a:r>
            <a:r>
              <a:rPr lang="en-US" dirty="0"/>
              <a:t> Y, Chen-Li D, Krane E, Jawad MY, Rodrigues NB, Ceban F, Di Vincenzo JD, Meshkat S, Ho RCM, Gill H, </a:t>
            </a:r>
            <a:r>
              <a:rPr lang="en-US" dirty="0" err="1"/>
              <a:t>Teopiz</a:t>
            </a:r>
            <a:r>
              <a:rPr lang="en-US" dirty="0"/>
              <a:t> KM, Cao B, Lee Y, McIntyre RS, Rosenblat JD. Real-world effectiveness of ketamine in treatment-resistant depression: A systematic review &amp; meta-analysis. J </a:t>
            </a:r>
            <a:r>
              <a:rPr lang="en-US" dirty="0" err="1"/>
              <a:t>Psychiatr</a:t>
            </a:r>
            <a:r>
              <a:rPr lang="en-US" dirty="0"/>
              <a:t> Res. 2022 Jul;151:693-709. doi: 10.1016/j.jpsychires.2022.04.037. </a:t>
            </a:r>
            <a:r>
              <a:rPr lang="en-US" dirty="0" err="1"/>
              <a:t>Epub</a:t>
            </a:r>
            <a:r>
              <a:rPr lang="en-US" dirty="0"/>
              <a:t> 2022 May 25. PMID: 35688035.</a:t>
            </a:r>
          </a:p>
          <a:p>
            <a:pPr>
              <a:buFont typeface="Arial" panose="020B0604020202020204" pitchFamily="34" charset="0"/>
              <a:buChar char="•"/>
            </a:pPr>
            <a:r>
              <a:rPr lang="en-US" dirty="0" err="1"/>
              <a:t>Amidfar</a:t>
            </a:r>
            <a:r>
              <a:rPr lang="en-US" dirty="0"/>
              <a:t> M, Woelfer M, </a:t>
            </a:r>
            <a:r>
              <a:rPr lang="en-US" dirty="0" err="1"/>
              <a:t>Réus</a:t>
            </a:r>
            <a:r>
              <a:rPr lang="en-US" dirty="0"/>
              <a:t> GZ, Quevedo J, Walter M, Kim YK. The role of NMDA receptor in neurobiology and treatment of major depressive disorder: Evidence from translational research. Prog </a:t>
            </a:r>
            <a:r>
              <a:rPr lang="en-US" dirty="0" err="1"/>
              <a:t>Neuropsychopharmacol</a:t>
            </a:r>
            <a:r>
              <a:rPr lang="en-US" dirty="0"/>
              <a:t> Biol Psychiatry. 2019 Aug 30;94:109668. doi: 10.1016/j.pnpbp.2019.109668. </a:t>
            </a:r>
            <a:r>
              <a:rPr lang="en-US" dirty="0" err="1"/>
              <a:t>Epub</a:t>
            </a:r>
            <a:r>
              <a:rPr lang="en-US" dirty="0"/>
              <a:t> 2019 Jun 14. PMID: 31207274.</a:t>
            </a:r>
          </a:p>
          <a:p>
            <a:pPr>
              <a:buFont typeface="Arial" panose="020B0604020202020204" pitchFamily="34" charset="0"/>
              <a:buChar char="•"/>
            </a:pPr>
            <a:r>
              <a:rPr lang="en-US" dirty="0"/>
              <a:t>Andrade C. Ketamine for Depression, 6: Effects on Suicidal Ideation and Possible Use as Crisis Intervention in Patients at Suicide Risk. J Clin Psychiatry. 2018 Mar/Apr;79(2):18f12242. doi: 10.4088/JCP.18f12242. </a:t>
            </a:r>
            <a:r>
              <a:rPr lang="en-US" dirty="0" err="1"/>
              <a:t>Epub</a:t>
            </a:r>
            <a:r>
              <a:rPr lang="en-US" dirty="0"/>
              <a:t> 2018 Mar 27. PMID: 29659211.</a:t>
            </a:r>
          </a:p>
          <a:p>
            <a:pPr>
              <a:buFont typeface="Arial" panose="020B0604020202020204" pitchFamily="34" charset="0"/>
              <a:buChar char="•"/>
            </a:pPr>
            <a:r>
              <a:rPr lang="en-US" dirty="0"/>
              <a:t>Aslam AM, Shinozuka K, Muir O, </a:t>
            </a:r>
            <a:r>
              <a:rPr lang="en-US" dirty="0" err="1"/>
              <a:t>Tabaac</a:t>
            </a:r>
            <a:r>
              <a:rPr lang="en-US" dirty="0"/>
              <a:t> BJ. Mapping the Use of Ketamine in Treatment-Resistant Depression and Other Psychiatric Disorders: A Scoping Review of Practice Patterns, Efficacy, and Patient Demographic Trends. Am J Ther. 2025 May-Jun 01;32(3):e242-e246. doi: 10.1097/MJT.0000000000001951. </a:t>
            </a:r>
            <a:r>
              <a:rPr lang="en-US" dirty="0" err="1"/>
              <a:t>Epub</a:t>
            </a:r>
            <a:r>
              <a:rPr lang="en-US" dirty="0"/>
              <a:t> 2025 Apr 15. PMID: 40338681; PMCID: PMC12061366.</a:t>
            </a:r>
          </a:p>
          <a:p>
            <a:pPr>
              <a:buFont typeface="Arial" panose="020B0604020202020204" pitchFamily="34" charset="0"/>
              <a:buChar char="•"/>
            </a:pPr>
            <a:r>
              <a:rPr lang="en-US" dirty="0"/>
              <a:t>Barnett BS. Formulary Coverage of Esketamine and Ketamine for Depression in Ohio Health Insurance Marketplace and Medicaid Plans. J </a:t>
            </a:r>
            <a:r>
              <a:rPr lang="en-US" dirty="0" err="1"/>
              <a:t>Psychiatr</a:t>
            </a:r>
            <a:r>
              <a:rPr lang="en-US" dirty="0"/>
              <a:t> </a:t>
            </a:r>
            <a:r>
              <a:rPr lang="en-US" dirty="0" err="1"/>
              <a:t>Pract</a:t>
            </a:r>
            <a:r>
              <a:rPr lang="en-US" dirty="0"/>
              <a:t>. 2024 Mar 1;30(2):130-133. doi: 10.1097/PRA.0000000000000766. PMID: 38526400.</a:t>
            </a:r>
          </a:p>
          <a:p>
            <a:pPr>
              <a:buFont typeface="Arial" panose="020B0604020202020204" pitchFamily="34" charset="0"/>
              <a:buChar char="•"/>
            </a:pPr>
            <a:r>
              <a:rPr lang="en-US" dirty="0"/>
              <a:t>Barnett BS, Weiss RD, Sanacora G. Strengthening Safeguards for Psychiatric Uses of Ketamine. JAMA Psychiatry. 2025 Apr 1;82(4):333-334. doi: 10.1001/jamapsychiatry.2024.4787. PMID: 39937465.</a:t>
            </a:r>
          </a:p>
          <a:p>
            <a:pPr>
              <a:buFont typeface="Arial" panose="020B0604020202020204" pitchFamily="34" charset="0"/>
              <a:buChar char="•"/>
            </a:pPr>
            <a:r>
              <a:rPr lang="en-US" dirty="0"/>
              <a:t>Brenner P, Brandt L, Li G, DiBernardo A, Bodén R, </a:t>
            </a:r>
            <a:r>
              <a:rPr lang="en-US" dirty="0" err="1"/>
              <a:t>Reutfors</a:t>
            </a:r>
            <a:r>
              <a:rPr lang="en-US" dirty="0"/>
              <a:t> J. Treatment-resistant depression as risk factor for substance use disorders-a nation-wide register-based cohort study. Addiction. 2019;114(7): 1274-1282. doi:10.1111/add.14596</a:t>
            </a:r>
          </a:p>
          <a:p>
            <a:pPr>
              <a:buFont typeface="Arial" panose="020B0604020202020204" pitchFamily="34" charset="0"/>
              <a:buChar char="•"/>
            </a:pPr>
            <a:r>
              <a:rPr lang="en-US" dirty="0"/>
              <a:t>Ceban F, Rosenblat JD, </a:t>
            </a:r>
            <a:r>
              <a:rPr lang="en-US" dirty="0" err="1"/>
              <a:t>Kratiuk</a:t>
            </a:r>
            <a:r>
              <a:rPr lang="en-US" dirty="0"/>
              <a:t> K, Lee Y, Rodrigues NB, Gill H, </a:t>
            </a:r>
            <a:r>
              <a:rPr lang="en-US" dirty="0" err="1"/>
              <a:t>Subramaniapillai</a:t>
            </a:r>
            <a:r>
              <a:rPr lang="en-US" dirty="0"/>
              <a:t> M, Nasri F, Lui LMW, Lipsitz O, Kumar A, Lee JG, Chau EH, Cao B, Lin K, Ho RC, Mansur RB, Swainson J, McIntyre RS. Prevention and Management of Common Adverse Effects of Ketamine and Esketamine in Patients with Mood Disorders. CNS Drugs. 2021 Sep;35(9):925-934. doi: 10.1007/s40263-021-00846-5. </a:t>
            </a:r>
            <a:r>
              <a:rPr lang="en-US" dirty="0" err="1"/>
              <a:t>Epub</a:t>
            </a:r>
            <a:r>
              <a:rPr lang="en-US" dirty="0"/>
              <a:t> 2021 Aug 7. PMID: 34363603.</a:t>
            </a:r>
          </a:p>
          <a:p>
            <a:pPr>
              <a:buFont typeface="Arial" panose="020B0604020202020204" pitchFamily="34" charset="0"/>
              <a:buChar char="•"/>
            </a:pPr>
            <a:r>
              <a:rPr lang="en-US" dirty="0"/>
              <a:t>Chen CC, Zhou N, Hu N, Feng JG, Wang XB. Acute Effects of Intravenous Sub-Anesthetic Doses of Ketamine and Intranasal Inhaled Esketamine on Suicidal Ideation: A Systematic Review and Meta-Analysis. </a:t>
            </a:r>
            <a:r>
              <a:rPr lang="en-US" dirty="0" err="1"/>
              <a:t>Neuropsychiatr</a:t>
            </a:r>
            <a:r>
              <a:rPr lang="en-US" dirty="0"/>
              <a:t> Dis Treat. 2023 Mar 14;19:587-599. doi: 10.2147/NDT.S401032. PMID: 36942150; PMCID: PMC10024508.</a:t>
            </a:r>
          </a:p>
          <a:p>
            <a:pPr>
              <a:buFont typeface="Arial" panose="020B0604020202020204" pitchFamily="34" charset="0"/>
              <a:buChar char="•"/>
            </a:pPr>
            <a:r>
              <a:rPr lang="en-US" dirty="0"/>
              <a:t>Dakwar E, Levin F, Hart CL, Basaraba C, Choi J, </a:t>
            </a:r>
            <a:r>
              <a:rPr lang="en-US" dirty="0" err="1"/>
              <a:t>Pavlicova</a:t>
            </a:r>
            <a:r>
              <a:rPr lang="en-US" dirty="0"/>
              <a:t> M, Nunes EV. A Single Ketamine Infusion Combined With Motivational Enhancement Therapy for Alcohol Use Disorder: A Randomized Midazolam-Controlled Pilot Trial. Am J Psychiatry. 2020 Feb 1;177(2):125-133. doi: 10.1176/appi.ajp.2019.19070684. </a:t>
            </a:r>
            <a:r>
              <a:rPr lang="en-US" dirty="0" err="1"/>
              <a:t>Epub</a:t>
            </a:r>
            <a:r>
              <a:rPr lang="en-US" dirty="0"/>
              <a:t> 2019 Dec 2. PMID: 31786934.</a:t>
            </a:r>
          </a:p>
        </p:txBody>
      </p:sp>
    </p:spTree>
    <p:extLst>
      <p:ext uri="{BB962C8B-B14F-4D97-AF65-F5344CB8AC3E}">
        <p14:creationId xmlns:p14="http://schemas.microsoft.com/office/powerpoint/2010/main" val="7986769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329064-86BC-4B10-E2FE-22057CA2AA34}"/>
              </a:ext>
            </a:extLst>
          </p:cNvPr>
          <p:cNvSpPr>
            <a:spLocks noGrp="1"/>
          </p:cNvSpPr>
          <p:nvPr>
            <p:ph type="title"/>
          </p:nvPr>
        </p:nvSpPr>
        <p:spPr/>
        <p:txBody>
          <a:bodyPr/>
          <a:lstStyle/>
          <a:p>
            <a:pPr algn="ctr"/>
            <a:r>
              <a:rPr lang="en-US" dirty="0"/>
              <a:t>References</a:t>
            </a:r>
          </a:p>
        </p:txBody>
      </p:sp>
      <p:sp>
        <p:nvSpPr>
          <p:cNvPr id="3" name="Content Placeholder 2">
            <a:extLst>
              <a:ext uri="{FF2B5EF4-FFF2-40B4-BE49-F238E27FC236}">
                <a16:creationId xmlns:a16="http://schemas.microsoft.com/office/drawing/2014/main" id="{3F802A19-63FD-416C-183F-E033F5BC6630}"/>
              </a:ext>
            </a:extLst>
          </p:cNvPr>
          <p:cNvSpPr>
            <a:spLocks noGrp="1"/>
          </p:cNvSpPr>
          <p:nvPr>
            <p:ph idx="1"/>
          </p:nvPr>
        </p:nvSpPr>
        <p:spPr/>
        <p:txBody>
          <a:bodyPr>
            <a:normAutofit fontScale="25000" lnSpcReduction="20000"/>
          </a:bodyPr>
          <a:lstStyle/>
          <a:p>
            <a:pPr>
              <a:buFont typeface="Arial" panose="020B0604020202020204" pitchFamily="34" charset="0"/>
              <a:buChar char="•"/>
            </a:pPr>
            <a:r>
              <a:rPr lang="en-US" dirty="0"/>
              <a:t>Dart RC. Can mind-altering prescription medicines be safe? Lessons from ketamine and esketamine. Clin </a:t>
            </a:r>
            <a:r>
              <a:rPr lang="en-US" dirty="0" err="1"/>
              <a:t>Toxicol</a:t>
            </a:r>
            <a:r>
              <a:rPr lang="en-US" dirty="0"/>
              <a:t> (Phila). 2024 Aug;62(8):477-482. doi: 10.1080/15563650.2024.2380773. </a:t>
            </a:r>
            <a:r>
              <a:rPr lang="en-US" dirty="0" err="1"/>
              <a:t>Epub</a:t>
            </a:r>
            <a:r>
              <a:rPr lang="en-US" dirty="0"/>
              <a:t> 2024 Aug 2. PMID: 39091275.</a:t>
            </a:r>
          </a:p>
          <a:p>
            <a:pPr>
              <a:buFont typeface="Arial" panose="020B0604020202020204" pitchFamily="34" charset="0"/>
              <a:buChar char="•"/>
            </a:pPr>
            <a:r>
              <a:rPr lang="en-US" dirty="0"/>
              <a:t>Darrow JJ, </a:t>
            </a:r>
            <a:r>
              <a:rPr lang="en-US" dirty="0" err="1"/>
              <a:t>Avorn</a:t>
            </a:r>
            <a:r>
              <a:rPr lang="en-US" dirty="0"/>
              <a:t> J, Kesselheim AS. FDA Approval and Regulation of Pharmaceuticals, 1983-2018. JAMA. 2020 Jan 14;323(2):164-176. doi: 10.1001/jama.2019.20288. Erratum in: JAMA. 2020 Feb 11;323(6):573. doi: 10.1001/jama.2020.0138. PMID: 31935033.</a:t>
            </a:r>
          </a:p>
          <a:p>
            <a:pPr>
              <a:buFont typeface="Arial" panose="020B0604020202020204" pitchFamily="34" charset="0"/>
              <a:buChar char="•"/>
            </a:pPr>
            <a:r>
              <a:rPr lang="en-US" dirty="0"/>
              <a:t>Epic Research. Ketamine Prescriptions Increasing, Especially for Mental Health </a:t>
            </a:r>
            <a:r>
              <a:rPr lang="en-US" dirty="0" err="1"/>
              <a:t>TreatmentMay</a:t>
            </a:r>
            <a:r>
              <a:rPr lang="en-US" dirty="0"/>
              <a:t> 2023. Available at: </a:t>
            </a:r>
            <a:r>
              <a:rPr lang="en-US" dirty="0">
                <a:hlinkClick r:id="rId2"/>
              </a:rPr>
              <a:t>https://www.epicresearch.org/articles/ketamine-prescriptions-increasing-especially-for-mental-health-treatment</a:t>
            </a:r>
            <a:endParaRPr lang="en-US" dirty="0"/>
          </a:p>
          <a:p>
            <a:pPr>
              <a:buFont typeface="Arial" panose="020B0604020202020204" pitchFamily="34" charset="0"/>
              <a:buChar char="•"/>
            </a:pPr>
            <a:r>
              <a:rPr lang="en-US" dirty="0"/>
              <a:t>Fava M, Freeman MP, Flynn M, Judge H, Hoeppner BB, </a:t>
            </a:r>
            <a:r>
              <a:rPr lang="en-US" dirty="0" err="1"/>
              <a:t>Cusin</a:t>
            </a:r>
            <a:r>
              <a:rPr lang="en-US" dirty="0"/>
              <a:t> C, Ionescu DF, Mathew SJ, Chang LC, </a:t>
            </a:r>
            <a:r>
              <a:rPr lang="en-US" dirty="0" err="1"/>
              <a:t>Iosifescu</a:t>
            </a:r>
            <a:r>
              <a:rPr lang="en-US" dirty="0"/>
              <a:t> DV, Murrough J, Debattista C, Schatzberg AF, Trivedi MH, Jha MK, Sanacora G, Wilkinson ST, Papakostas GI. Double-blind, placebo-controlled, dose-ranging trial of intravenous ketamine as adjunctive therapy in treatment-resistant depression (TRD). Mol Psychiatry. 2020 Jul;25(7):1592-1603. doi: 10.1038/s41380-018-0256-5. </a:t>
            </a:r>
            <a:r>
              <a:rPr lang="en-US" dirty="0" err="1"/>
              <a:t>Epub</a:t>
            </a:r>
            <a:r>
              <a:rPr lang="en-US" dirty="0"/>
              <a:t> 2018 Oct 3. Erratum in: Mol Psychiatry. 2020 Jul;25(7):1604. doi: 10.1038/s41380-018-0311-2. PMID: 30283029; PMCID: PMC6447473.</a:t>
            </a:r>
          </a:p>
          <a:p>
            <a:pPr>
              <a:buFont typeface="Arial" panose="020B0604020202020204" pitchFamily="34" charset="0"/>
              <a:buChar char="•"/>
            </a:pPr>
            <a:r>
              <a:rPr lang="en-US" dirty="0"/>
              <a:t>Gassman AL, Nguyen CP, Joffe HV. FDA Regulation of Prescription Drugs. N Engl J Med. 2017 Feb 16;376(7):674-682. doi: 10.1056/NEJMra1602972. PMID: 28199811.</a:t>
            </a:r>
          </a:p>
          <a:p>
            <a:pPr>
              <a:buFont typeface="Arial" panose="020B0604020202020204" pitchFamily="34" charset="0"/>
              <a:buChar char="•"/>
            </a:pPr>
            <a:r>
              <a:rPr lang="en-US" dirty="0"/>
              <a:t>Grabski M, McAndrew A, Lawn W, Marsh B, Raymen L, Stevens T, Hardy L, Warren F, Bloomfield M, </a:t>
            </a:r>
            <a:r>
              <a:rPr lang="en-US" dirty="0" err="1"/>
              <a:t>Borissova</a:t>
            </a:r>
            <a:r>
              <a:rPr lang="en-US" dirty="0"/>
              <a:t> A, </a:t>
            </a:r>
            <a:r>
              <a:rPr lang="en-US" dirty="0" err="1"/>
              <a:t>Maschauer</a:t>
            </a:r>
            <a:r>
              <a:rPr lang="en-US" dirty="0"/>
              <a:t> E, Broomby R, Price R, </a:t>
            </a:r>
            <a:r>
              <a:rPr lang="en-US" dirty="0" err="1"/>
              <a:t>Coathup</a:t>
            </a:r>
            <a:r>
              <a:rPr lang="en-US" dirty="0"/>
              <a:t> R, Gilhooly D, Palmer E, Gordon-Williams R, Hill R, Harris J, </a:t>
            </a:r>
            <a:r>
              <a:rPr lang="en-US" dirty="0" err="1"/>
              <a:t>Mollaahmetoglu</a:t>
            </a:r>
            <a:r>
              <a:rPr lang="en-US" dirty="0"/>
              <a:t> OM, Curran HV, Brandner B, Lingford-Hughes A, Morgan CJA. Adjunctive Ketamine With Relapse Prevention-Based Psychological Therapy in the Treatment of Alcohol Use Disorder. Am J Psychiatry. 2022 Feb;179(2):152-162. doi: 10.1176/appi.ajp.2021.21030277. </a:t>
            </a:r>
            <a:r>
              <a:rPr lang="en-US" dirty="0" err="1"/>
              <a:t>Epub</a:t>
            </a:r>
            <a:r>
              <a:rPr lang="en-US" dirty="0"/>
              <a:t> 2022 Jan 11. PMID: 35012326.</a:t>
            </a:r>
          </a:p>
          <a:p>
            <a:pPr>
              <a:buFont typeface="Arial" panose="020B0604020202020204" pitchFamily="34" charset="0"/>
              <a:buChar char="•"/>
            </a:pPr>
            <a:r>
              <a:rPr lang="en-US" dirty="0"/>
              <a:t>Hochschild A, </a:t>
            </a:r>
            <a:r>
              <a:rPr lang="en-US" dirty="0" err="1"/>
              <a:t>Grunebaum</a:t>
            </a:r>
            <a:r>
              <a:rPr lang="en-US" dirty="0"/>
              <a:t> MF, Mann JJ. The rapid anti-suicidal ideation effect of ketamine: A systematic review. Prev Med. 2021 Nov;152(Pt 1):106524. doi: 10.1016/j.ypmed.2021.106524. </a:t>
            </a:r>
            <a:r>
              <a:rPr lang="en-US" dirty="0" err="1"/>
              <a:t>Epub</a:t>
            </a:r>
            <a:r>
              <a:rPr lang="en-US" dirty="0"/>
              <a:t> 2021 Sep 16. PMID: 34538369.</a:t>
            </a:r>
          </a:p>
          <a:p>
            <a:pPr>
              <a:buFont typeface="Arial" panose="020B0604020202020204" pitchFamily="34" charset="0"/>
              <a:buChar char="•"/>
            </a:pPr>
            <a:r>
              <a:rPr lang="en-US" dirty="0"/>
              <a:t>Hunt GE, Malhi GS, Lai HMX, </a:t>
            </a:r>
            <a:r>
              <a:rPr lang="en-US" dirty="0" err="1"/>
              <a:t>ClearyM</a:t>
            </a:r>
            <a:r>
              <a:rPr lang="en-US" dirty="0"/>
              <a:t>. Prevalence of comorbid substance use in major depressive disorder in community and clinical settings, 1990-2019: systematic review and meta-analysis. J Affect </a:t>
            </a:r>
            <a:r>
              <a:rPr lang="en-US" dirty="0" err="1"/>
              <a:t>Disord</a:t>
            </a:r>
            <a:r>
              <a:rPr lang="en-US" dirty="0"/>
              <a:t>. 2020;266:288-304. doi:10.1016/j.jad.2020.01.141</a:t>
            </a:r>
          </a:p>
          <a:p>
            <a:pPr>
              <a:buFont typeface="Arial" panose="020B0604020202020204" pitchFamily="34" charset="0"/>
              <a:buChar char="•"/>
            </a:pPr>
            <a:r>
              <a:rPr lang="en-US" dirty="0" err="1"/>
              <a:t>Krupitsky</a:t>
            </a:r>
            <a:r>
              <a:rPr lang="en-US" dirty="0"/>
              <a:t> EM, </a:t>
            </a:r>
            <a:r>
              <a:rPr lang="en-US" dirty="0" err="1"/>
              <a:t>Burakov</a:t>
            </a:r>
            <a:r>
              <a:rPr lang="en-US" dirty="0"/>
              <a:t> AM, </a:t>
            </a:r>
            <a:r>
              <a:rPr lang="en-US" dirty="0" err="1"/>
              <a:t>Dunaevsky</a:t>
            </a:r>
            <a:r>
              <a:rPr lang="en-US" dirty="0"/>
              <a:t> IV, Romanova TN, </a:t>
            </a:r>
            <a:r>
              <a:rPr lang="en-US" dirty="0" err="1"/>
              <a:t>Slavina</a:t>
            </a:r>
            <a:r>
              <a:rPr lang="en-US" dirty="0"/>
              <a:t> TY, </a:t>
            </a:r>
            <a:r>
              <a:rPr lang="en-US" dirty="0" err="1"/>
              <a:t>Grinenko</a:t>
            </a:r>
            <a:r>
              <a:rPr lang="en-US" dirty="0"/>
              <a:t> AY. Single versus repeated sessions of ketamine-assisted psychotherapy for people with heroin dependence. J Psychoactive Drugs. 2007 Mar;39(1):13-9. doi: 10.1080/02791072.2007.10399860. PMID: 17523581.</a:t>
            </a:r>
          </a:p>
          <a:p>
            <a:pPr>
              <a:buFont typeface="Arial" panose="020B0604020202020204" pitchFamily="34" charset="0"/>
              <a:buChar char="•"/>
            </a:pPr>
            <a:r>
              <a:rPr lang="en-US" dirty="0"/>
              <a:t>Marcantoni WS, Akoumba BS, Wassef M, Mayrand J, Lai H, Richard-</a:t>
            </a:r>
            <a:r>
              <a:rPr lang="en-US" dirty="0" err="1"/>
              <a:t>Devantoy</a:t>
            </a:r>
            <a:r>
              <a:rPr lang="en-US" dirty="0"/>
              <a:t> S, Beauchamp S. A systematic review and meta-analysis of the efficacy of intravenous ketamine infusion for treatment resistant depression: January 2009 - January 2019. J Affect </a:t>
            </a:r>
            <a:r>
              <a:rPr lang="en-US" dirty="0" err="1"/>
              <a:t>Disord</a:t>
            </a:r>
            <a:r>
              <a:rPr lang="en-US" dirty="0"/>
              <a:t>. 2020 Dec 1;277:831-841. doi: 10.1016/j.jad.2020.09.007. </a:t>
            </a:r>
            <a:r>
              <a:rPr lang="en-US" dirty="0" err="1"/>
              <a:t>Epub</a:t>
            </a:r>
            <a:r>
              <a:rPr lang="en-US" dirty="0"/>
              <a:t> 2020 Sep 7. PMID: 33065824. </a:t>
            </a:r>
          </a:p>
          <a:p>
            <a:pPr>
              <a:buFont typeface="Arial" panose="020B0604020202020204" pitchFamily="34" charset="0"/>
              <a:buChar char="•"/>
            </a:pPr>
            <a:r>
              <a:rPr lang="en-US" dirty="0"/>
              <a:t>McGrath T, Baskerville R, Rogero M, Castell L. Emerging Evidence for the Widespread Role of Glutamatergic Dysfunction in Neuropsychiatric Diseases. Nutrients. 2022 Feb 22;14(5):917. doi: 10.3390/nu14050917. PMID: 35267893; PMCID: PMC8912368.</a:t>
            </a:r>
          </a:p>
          <a:p>
            <a:pPr>
              <a:buFont typeface="Arial" panose="020B0604020202020204" pitchFamily="34" charset="0"/>
              <a:buChar char="•"/>
            </a:pPr>
            <a:r>
              <a:rPr lang="en-US" dirty="0"/>
              <a:t>Murrough JW, Perez AM, Pillemer S, Stern J, </a:t>
            </a:r>
            <a:r>
              <a:rPr lang="en-US" dirty="0" err="1"/>
              <a:t>Parides</a:t>
            </a:r>
            <a:r>
              <a:rPr lang="en-US" dirty="0"/>
              <a:t> MK, </a:t>
            </a:r>
            <a:r>
              <a:rPr lang="en-US" dirty="0" err="1"/>
              <a:t>aan</a:t>
            </a:r>
            <a:r>
              <a:rPr lang="en-US" dirty="0"/>
              <a:t> het Rot M, Collins KA, Mathew SJ, Charney DS, </a:t>
            </a:r>
            <a:r>
              <a:rPr lang="en-US" dirty="0" err="1"/>
              <a:t>Iosifescu</a:t>
            </a:r>
            <a:r>
              <a:rPr lang="en-US" dirty="0"/>
              <a:t> DV. Rapid and longer-term antidepressant effects of repeated ketamine infusions in treatment-resistant major depression. Biol Psychiatry. 2013 Aug 15;74(4):250-6. doi: 10.1016/j.biopsych.2012.06.022. </a:t>
            </a:r>
            <a:r>
              <a:rPr lang="en-US" dirty="0" err="1"/>
              <a:t>Epub</a:t>
            </a:r>
            <a:r>
              <a:rPr lang="en-US" dirty="0"/>
              <a:t> 2012 Jul 27. PMID: 22840761; PMCID: PMC3725185.</a:t>
            </a:r>
          </a:p>
          <a:p>
            <a:pPr>
              <a:buFont typeface="Arial" panose="020B0604020202020204" pitchFamily="34" charset="0"/>
              <a:buChar char="•"/>
            </a:pPr>
            <a:r>
              <a:rPr lang="en-US" dirty="0"/>
              <a:t>Price RB, Spotts C, Panny B, Griffo A, Degutis M, Cruz N, Bell E, Do-Nguyen K, Wallace ML, Mathew SJ, Howland RH. A Novel, Brief, Fully Automated Intervention to Extend the Antidepressant Effect of a Single Ketamine Infusion: A Randomized Clinical Trial. Am J Psychiatry. 2022 Dec 1;179(12):959-968. doi: 10.1176/appi.ajp.20220216. </a:t>
            </a:r>
            <a:r>
              <a:rPr lang="en-US" dirty="0" err="1"/>
              <a:t>Epub</a:t>
            </a:r>
            <a:r>
              <a:rPr lang="en-US" dirty="0"/>
              <a:t> 2022 Sep 21. PMID: 36128684; PMCID: PMC9722511.</a:t>
            </a:r>
          </a:p>
          <a:p>
            <a:pPr>
              <a:buFont typeface="Arial" panose="020B0604020202020204" pitchFamily="34" charset="0"/>
              <a:buChar char="•"/>
            </a:pPr>
            <a:r>
              <a:rPr lang="en-US" dirty="0"/>
              <a:t>Sanacora G, </a:t>
            </a:r>
            <a:r>
              <a:rPr lang="en-US" dirty="0" err="1"/>
              <a:t>Treccani</a:t>
            </a:r>
            <a:r>
              <a:rPr lang="en-US" dirty="0"/>
              <a:t> G, Popoli M. Towards a glutamate hypothesis of depression: an emerging frontier of neuropsychopharmacology for mood disorders. Neuropharmacology. 2012 Jan;62(1):63-77. doi: 10.1016/j.neuropharm.2011.07.036. </a:t>
            </a:r>
            <a:r>
              <a:rPr lang="en-US" dirty="0" err="1"/>
              <a:t>Epub</a:t>
            </a:r>
            <a:r>
              <a:rPr lang="en-US" dirty="0"/>
              <a:t> 2011 Aug 3. PMID: 21827775; PMCID: PMC3205453.</a:t>
            </a:r>
          </a:p>
          <a:p>
            <a:endParaRPr lang="en-US" dirty="0"/>
          </a:p>
        </p:txBody>
      </p:sp>
    </p:spTree>
    <p:extLst>
      <p:ext uri="{BB962C8B-B14F-4D97-AF65-F5344CB8AC3E}">
        <p14:creationId xmlns:p14="http://schemas.microsoft.com/office/powerpoint/2010/main" val="17972753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38D933-37D8-0F1C-8087-D44AEC391E42}"/>
              </a:ext>
            </a:extLst>
          </p:cNvPr>
          <p:cNvSpPr>
            <a:spLocks noGrp="1"/>
          </p:cNvSpPr>
          <p:nvPr>
            <p:ph type="title"/>
          </p:nvPr>
        </p:nvSpPr>
        <p:spPr/>
        <p:txBody>
          <a:bodyPr/>
          <a:lstStyle/>
          <a:p>
            <a:pPr algn="ctr"/>
            <a:r>
              <a:rPr lang="en-US" dirty="0"/>
              <a:t>references</a:t>
            </a:r>
          </a:p>
        </p:txBody>
      </p:sp>
      <p:sp>
        <p:nvSpPr>
          <p:cNvPr id="3" name="Content Placeholder 2">
            <a:extLst>
              <a:ext uri="{FF2B5EF4-FFF2-40B4-BE49-F238E27FC236}">
                <a16:creationId xmlns:a16="http://schemas.microsoft.com/office/drawing/2014/main" id="{C62932C9-10E2-BA03-376F-7088486F16B4}"/>
              </a:ext>
            </a:extLst>
          </p:cNvPr>
          <p:cNvSpPr>
            <a:spLocks noGrp="1"/>
          </p:cNvSpPr>
          <p:nvPr>
            <p:ph idx="1"/>
          </p:nvPr>
        </p:nvSpPr>
        <p:spPr/>
        <p:txBody>
          <a:bodyPr>
            <a:normAutofit fontScale="70000" lnSpcReduction="20000"/>
          </a:bodyPr>
          <a:lstStyle/>
          <a:p>
            <a:pPr>
              <a:buFont typeface="Arial" panose="020B0604020202020204" pitchFamily="34" charset="0"/>
              <a:buChar char="•"/>
            </a:pPr>
            <a:r>
              <a:rPr lang="en-US" dirty="0"/>
              <a:t>Smith-Apeldoorn SY, </a:t>
            </a:r>
            <a:r>
              <a:rPr lang="en-US" dirty="0" err="1"/>
              <a:t>Veraart</a:t>
            </a:r>
            <a:r>
              <a:rPr lang="en-US" dirty="0"/>
              <a:t> JK, Spijker J, Kamphuis J, </a:t>
            </a:r>
            <a:r>
              <a:rPr lang="en-US" dirty="0" err="1"/>
              <a:t>Schoevers</a:t>
            </a:r>
            <a:r>
              <a:rPr lang="en-US" dirty="0"/>
              <a:t> RA. Maintenance ketamine treatment for depression: a systematic review of efficacy, safety, and tolerability. Lancet Psychiatry. 2022 Nov;9(11):907-921. doi: 10.1016/S2215-0366(22)00317-0. PMID: 36244360.</a:t>
            </a:r>
          </a:p>
          <a:p>
            <a:pPr>
              <a:buFont typeface="Arial" panose="020B0604020202020204" pitchFamily="34" charset="0"/>
              <a:buChar char="•"/>
            </a:pPr>
            <a:r>
              <a:rPr lang="en-US" dirty="0"/>
              <a:t>Substance Abuse and Mental Health Services Administration. 2022 National survey on drug use and health detailed tables: section 1: illicit drug use/misuse tables - 1.1 to 1.134 and section 2: tobacco product use, nicotine vaping, and alcohol use tables - 2.1 to 2.47. Published online 2023. Accessed November 16, 2024. https://www. samhsa.gov/data/release/2022-national-surveydrug- use-and-health-</a:t>
            </a:r>
            <a:r>
              <a:rPr lang="en-US" dirty="0" err="1"/>
              <a:t>nsduh</a:t>
            </a:r>
            <a:r>
              <a:rPr lang="en-US" dirty="0"/>
              <a:t>-releases</a:t>
            </a:r>
          </a:p>
          <a:p>
            <a:pPr>
              <a:buFont typeface="Arial" panose="020B0604020202020204" pitchFamily="34" charset="0"/>
              <a:buChar char="•"/>
            </a:pPr>
            <a:r>
              <a:rPr lang="en-US" b="0" i="0" dirty="0">
                <a:solidFill>
                  <a:srgbClr val="212121"/>
                </a:solidFill>
                <a:effectLst/>
                <a:latin typeface="BlinkMacSystemFont"/>
              </a:rPr>
              <a:t>Wilkinson ST, Rhee TG, </a:t>
            </a:r>
            <a:r>
              <a:rPr lang="en-US" b="0" i="0" dirty="0" err="1">
                <a:solidFill>
                  <a:srgbClr val="212121"/>
                </a:solidFill>
                <a:effectLst/>
                <a:latin typeface="BlinkMacSystemFont"/>
              </a:rPr>
              <a:t>Joormann</a:t>
            </a:r>
            <a:r>
              <a:rPr lang="en-US" b="0" i="0" dirty="0">
                <a:solidFill>
                  <a:srgbClr val="212121"/>
                </a:solidFill>
                <a:effectLst/>
                <a:latin typeface="BlinkMacSystemFont"/>
              </a:rPr>
              <a:t> J, Webler R, Ortiz Lopez M, Kitay B, Fasula M, Elder C, Fenton L, Sanacora G. Cognitive Behavioral Therapy to Sustain the Antidepressant Effects of Ketamine in Treatment-Resistant Depression: A Randomized Clinical Trial. </a:t>
            </a:r>
            <a:r>
              <a:rPr lang="en-US" b="0" i="0" dirty="0" err="1">
                <a:solidFill>
                  <a:srgbClr val="212121"/>
                </a:solidFill>
                <a:effectLst/>
                <a:latin typeface="BlinkMacSystemFont"/>
              </a:rPr>
              <a:t>Psychother</a:t>
            </a:r>
            <a:r>
              <a:rPr lang="en-US" b="0" i="0" dirty="0">
                <a:solidFill>
                  <a:srgbClr val="212121"/>
                </a:solidFill>
                <a:effectLst/>
                <a:latin typeface="BlinkMacSystemFont"/>
              </a:rPr>
              <a:t> </a:t>
            </a:r>
            <a:r>
              <a:rPr lang="en-US" b="0" i="0" dirty="0" err="1">
                <a:solidFill>
                  <a:srgbClr val="212121"/>
                </a:solidFill>
                <a:effectLst/>
                <a:latin typeface="BlinkMacSystemFont"/>
              </a:rPr>
              <a:t>Psychosom</a:t>
            </a:r>
            <a:r>
              <a:rPr lang="en-US" b="0" i="0" dirty="0">
                <a:solidFill>
                  <a:srgbClr val="212121"/>
                </a:solidFill>
                <a:effectLst/>
                <a:latin typeface="BlinkMacSystemFont"/>
              </a:rPr>
              <a:t>. 2021;90(5):318-327. doi: 10.1159/000517074. </a:t>
            </a:r>
            <a:r>
              <a:rPr lang="en-US" b="0" i="0" dirty="0" err="1">
                <a:solidFill>
                  <a:srgbClr val="212121"/>
                </a:solidFill>
                <a:effectLst/>
                <a:latin typeface="BlinkMacSystemFont"/>
              </a:rPr>
              <a:t>Epub</a:t>
            </a:r>
            <a:r>
              <a:rPr lang="en-US" b="0" i="0" dirty="0">
                <a:solidFill>
                  <a:srgbClr val="212121"/>
                </a:solidFill>
                <a:effectLst/>
                <a:latin typeface="BlinkMacSystemFont"/>
              </a:rPr>
              <a:t> 2021 Jun 29. PMID: 34186531.</a:t>
            </a:r>
          </a:p>
          <a:p>
            <a:pPr>
              <a:buFont typeface="Arial" panose="020B0604020202020204" pitchFamily="34" charset="0"/>
              <a:buChar char="•"/>
            </a:pPr>
            <a:r>
              <a:rPr lang="en-US" b="0" i="0" dirty="0">
                <a:solidFill>
                  <a:srgbClr val="212121"/>
                </a:solidFill>
                <a:effectLst/>
                <a:latin typeface="BlinkMacSystemFont"/>
              </a:rPr>
              <a:t>Xia CY, He J, Du LD, Yan Y, Lian WW, Xu JK, Zhang WK. Targeting the dysfunction of glutamate receptors for the development of novel antidepressants. </a:t>
            </a:r>
            <a:r>
              <a:rPr lang="en-US" b="0" i="0" dirty="0" err="1">
                <a:solidFill>
                  <a:srgbClr val="212121"/>
                </a:solidFill>
                <a:effectLst/>
                <a:latin typeface="BlinkMacSystemFont"/>
              </a:rPr>
              <a:t>Pharmacol</a:t>
            </a:r>
            <a:r>
              <a:rPr lang="en-US" b="0" i="0" dirty="0">
                <a:solidFill>
                  <a:srgbClr val="212121"/>
                </a:solidFill>
                <a:effectLst/>
                <a:latin typeface="BlinkMacSystemFont"/>
              </a:rPr>
              <a:t> Ther. 2021 Oct;226:107875. doi: 10.1016/j.pharmthera.2021.107875. </a:t>
            </a:r>
            <a:r>
              <a:rPr lang="en-US" b="0" i="0" dirty="0" err="1">
                <a:solidFill>
                  <a:srgbClr val="212121"/>
                </a:solidFill>
                <a:effectLst/>
                <a:latin typeface="BlinkMacSystemFont"/>
              </a:rPr>
              <a:t>Epub</a:t>
            </a:r>
            <a:r>
              <a:rPr lang="en-US" b="0" i="0" dirty="0">
                <a:solidFill>
                  <a:srgbClr val="212121"/>
                </a:solidFill>
                <a:effectLst/>
                <a:latin typeface="BlinkMacSystemFont"/>
              </a:rPr>
              <a:t> 2021 Apr 24. PMID: 33901503.</a:t>
            </a:r>
          </a:p>
          <a:p>
            <a:pPr>
              <a:buFont typeface="Arial" panose="020B0604020202020204" pitchFamily="34" charset="0"/>
              <a:buChar char="•"/>
            </a:pPr>
            <a:r>
              <a:rPr lang="en-US" dirty="0" err="1"/>
              <a:t>Zhdanava</a:t>
            </a:r>
            <a:r>
              <a:rPr lang="en-US" dirty="0"/>
              <a:t> M, </a:t>
            </a:r>
            <a:r>
              <a:rPr lang="en-US" dirty="0" err="1"/>
              <a:t>Kuvadia</a:t>
            </a:r>
            <a:r>
              <a:rPr lang="en-US" dirty="0"/>
              <a:t> H, Joshi K, Daly E, Pilon D, Rossi C, Morrison L, Lefebvre P, Nelson C. Economic burden of treatment-resistant depression in privately insured US patients with co-occurring anxiety disorder and/or substance use disorder. Curr Med Res </a:t>
            </a:r>
            <a:r>
              <a:rPr lang="en-US" dirty="0" err="1"/>
              <a:t>Opin</a:t>
            </a:r>
            <a:r>
              <a:rPr lang="en-US" dirty="0"/>
              <a:t>. 2021 Jan;37(1):123-133. doi: 10.1080/03007995.2020.1844645. </a:t>
            </a:r>
            <a:r>
              <a:rPr lang="en-US" dirty="0" err="1"/>
              <a:t>Epub</a:t>
            </a:r>
            <a:r>
              <a:rPr lang="en-US" dirty="0"/>
              <a:t> 2020 Nov 18. PMID: 33124940.</a:t>
            </a:r>
          </a:p>
          <a:p>
            <a:endParaRPr lang="en-US" dirty="0"/>
          </a:p>
        </p:txBody>
      </p:sp>
    </p:spTree>
    <p:extLst>
      <p:ext uri="{BB962C8B-B14F-4D97-AF65-F5344CB8AC3E}">
        <p14:creationId xmlns:p14="http://schemas.microsoft.com/office/powerpoint/2010/main" val="37839215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BB3CC-0E92-1EDD-998A-06DA8B900387}"/>
              </a:ext>
            </a:extLst>
          </p:cNvPr>
          <p:cNvSpPr>
            <a:spLocks noGrp="1"/>
          </p:cNvSpPr>
          <p:nvPr>
            <p:ph type="title"/>
          </p:nvPr>
        </p:nvSpPr>
        <p:spPr/>
        <p:txBody>
          <a:bodyPr/>
          <a:lstStyle/>
          <a:p>
            <a:pPr algn="ctr"/>
            <a:r>
              <a:rPr lang="en-US" dirty="0"/>
              <a:t>objectives</a:t>
            </a:r>
          </a:p>
        </p:txBody>
      </p:sp>
      <p:sp>
        <p:nvSpPr>
          <p:cNvPr id="3" name="Content Placeholder 2">
            <a:extLst>
              <a:ext uri="{FF2B5EF4-FFF2-40B4-BE49-F238E27FC236}">
                <a16:creationId xmlns:a16="http://schemas.microsoft.com/office/drawing/2014/main" id="{EE3D3985-8357-2217-38E7-BB9543614B72}"/>
              </a:ext>
            </a:extLst>
          </p:cNvPr>
          <p:cNvSpPr>
            <a:spLocks noGrp="1"/>
          </p:cNvSpPr>
          <p:nvPr>
            <p:ph idx="1"/>
          </p:nvPr>
        </p:nvSpPr>
        <p:spPr/>
        <p:txBody>
          <a:bodyPr/>
          <a:lstStyle/>
          <a:p>
            <a:pPr>
              <a:buFont typeface="Arial" panose="020B0604020202020204" pitchFamily="34" charset="0"/>
              <a:buChar char="•"/>
            </a:pPr>
            <a:r>
              <a:rPr lang="en-US" dirty="0"/>
              <a:t>Describe the current clinical evidence supporting ketamine’s use in psychiatric and substance use disorders</a:t>
            </a:r>
          </a:p>
          <a:p>
            <a:pPr>
              <a:buFont typeface="Arial" panose="020B0604020202020204" pitchFamily="34" charset="0"/>
              <a:buChar char="•"/>
            </a:pPr>
            <a:r>
              <a:rPr lang="en-US" dirty="0"/>
              <a:t>Identify key risks associated with ketamine use in psychiatric practice and potential interventions to improve safety</a:t>
            </a:r>
          </a:p>
        </p:txBody>
      </p:sp>
    </p:spTree>
    <p:extLst>
      <p:ext uri="{BB962C8B-B14F-4D97-AF65-F5344CB8AC3E}">
        <p14:creationId xmlns:p14="http://schemas.microsoft.com/office/powerpoint/2010/main" val="30904359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97556E-5866-E3B2-0D82-89757DD09C90}"/>
              </a:ext>
            </a:extLst>
          </p:cNvPr>
          <p:cNvSpPr>
            <a:spLocks noGrp="1"/>
          </p:cNvSpPr>
          <p:nvPr>
            <p:ph type="title"/>
          </p:nvPr>
        </p:nvSpPr>
        <p:spPr/>
        <p:txBody>
          <a:bodyPr/>
          <a:lstStyle/>
          <a:p>
            <a:pPr algn="ctr"/>
            <a:r>
              <a:rPr lang="en-US" dirty="0"/>
              <a:t>Growing clinical use of ketamine</a:t>
            </a:r>
          </a:p>
        </p:txBody>
      </p:sp>
      <p:pic>
        <p:nvPicPr>
          <p:cNvPr id="5" name="Content Placeholder 4" descr="A graph of red rectangular bars&#10;&#10;AI-generated content may be incorrect.">
            <a:extLst>
              <a:ext uri="{FF2B5EF4-FFF2-40B4-BE49-F238E27FC236}">
                <a16:creationId xmlns:a16="http://schemas.microsoft.com/office/drawing/2014/main" id="{F593EF65-BEE1-6686-9EBC-7EFC1FA51E5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24127" y="2286000"/>
            <a:ext cx="9720071" cy="4022725"/>
          </a:xfrm>
        </p:spPr>
      </p:pic>
      <p:sp>
        <p:nvSpPr>
          <p:cNvPr id="8" name="TextBox 7">
            <a:extLst>
              <a:ext uri="{FF2B5EF4-FFF2-40B4-BE49-F238E27FC236}">
                <a16:creationId xmlns:a16="http://schemas.microsoft.com/office/drawing/2014/main" id="{8789D862-07DC-E685-6528-15084CD5996A}"/>
              </a:ext>
            </a:extLst>
          </p:cNvPr>
          <p:cNvSpPr txBox="1"/>
          <p:nvPr/>
        </p:nvSpPr>
        <p:spPr>
          <a:xfrm>
            <a:off x="4768376" y="6325227"/>
            <a:ext cx="2231571" cy="369332"/>
          </a:xfrm>
          <a:prstGeom prst="rect">
            <a:avLst/>
          </a:prstGeom>
          <a:noFill/>
        </p:spPr>
        <p:txBody>
          <a:bodyPr wrap="square" rtlCol="0">
            <a:spAutoFit/>
          </a:bodyPr>
          <a:lstStyle/>
          <a:p>
            <a:r>
              <a:rPr lang="en-US" dirty="0"/>
              <a:t>Epic Research, 2023</a:t>
            </a:r>
          </a:p>
        </p:txBody>
      </p:sp>
    </p:spTree>
    <p:extLst>
      <p:ext uri="{BB962C8B-B14F-4D97-AF65-F5344CB8AC3E}">
        <p14:creationId xmlns:p14="http://schemas.microsoft.com/office/powerpoint/2010/main" val="6741676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8FA5E-BA66-1AF0-4EF4-D10383D07E9C}"/>
              </a:ext>
            </a:extLst>
          </p:cNvPr>
          <p:cNvSpPr>
            <a:spLocks noGrp="1"/>
          </p:cNvSpPr>
          <p:nvPr>
            <p:ph type="title"/>
          </p:nvPr>
        </p:nvSpPr>
        <p:spPr/>
        <p:txBody>
          <a:bodyPr/>
          <a:lstStyle/>
          <a:p>
            <a:pPr algn="ctr"/>
            <a:r>
              <a:rPr lang="en-US" dirty="0"/>
              <a:t>Growing proportion of patients with depression and anxiety</a:t>
            </a:r>
          </a:p>
        </p:txBody>
      </p:sp>
      <p:pic>
        <p:nvPicPr>
          <p:cNvPr id="5" name="Content Placeholder 4" descr="A graph of patients with diabetes&#10;&#10;AI-generated content may be incorrect.">
            <a:extLst>
              <a:ext uri="{FF2B5EF4-FFF2-40B4-BE49-F238E27FC236}">
                <a16:creationId xmlns:a16="http://schemas.microsoft.com/office/drawing/2014/main" id="{B8EBAE86-7B0B-88F8-2C34-ABF3B92EF78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47058" y="2286000"/>
            <a:ext cx="9797142" cy="4022725"/>
          </a:xfrm>
        </p:spPr>
      </p:pic>
      <p:sp>
        <p:nvSpPr>
          <p:cNvPr id="6" name="TextBox 5">
            <a:extLst>
              <a:ext uri="{FF2B5EF4-FFF2-40B4-BE49-F238E27FC236}">
                <a16:creationId xmlns:a16="http://schemas.microsoft.com/office/drawing/2014/main" id="{AC5E8FC3-2AFA-D12E-2BF0-C06156E5DE68}"/>
              </a:ext>
            </a:extLst>
          </p:cNvPr>
          <p:cNvSpPr txBox="1"/>
          <p:nvPr/>
        </p:nvSpPr>
        <p:spPr>
          <a:xfrm>
            <a:off x="4768378" y="6325227"/>
            <a:ext cx="2231571" cy="369332"/>
          </a:xfrm>
          <a:prstGeom prst="rect">
            <a:avLst/>
          </a:prstGeom>
          <a:noFill/>
        </p:spPr>
        <p:txBody>
          <a:bodyPr wrap="square" rtlCol="0">
            <a:spAutoFit/>
          </a:bodyPr>
          <a:lstStyle/>
          <a:p>
            <a:r>
              <a:rPr lang="en-US" dirty="0"/>
              <a:t>Epic Research, 2023</a:t>
            </a:r>
          </a:p>
        </p:txBody>
      </p:sp>
    </p:spTree>
    <p:extLst>
      <p:ext uri="{BB962C8B-B14F-4D97-AF65-F5344CB8AC3E}">
        <p14:creationId xmlns:p14="http://schemas.microsoft.com/office/powerpoint/2010/main" val="25431753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CC655-29C4-0D59-D82A-ADE8F534B145}"/>
              </a:ext>
            </a:extLst>
          </p:cNvPr>
          <p:cNvSpPr>
            <a:spLocks noGrp="1"/>
          </p:cNvSpPr>
          <p:nvPr>
            <p:ph type="title"/>
          </p:nvPr>
        </p:nvSpPr>
        <p:spPr/>
        <p:txBody>
          <a:bodyPr/>
          <a:lstStyle/>
          <a:p>
            <a:pPr algn="ctr"/>
            <a:r>
              <a:rPr lang="en-US" dirty="0"/>
              <a:t>Defining Treatment Resistant Depression (TRD)</a:t>
            </a:r>
          </a:p>
        </p:txBody>
      </p:sp>
      <p:sp>
        <p:nvSpPr>
          <p:cNvPr id="3" name="Content Placeholder 2">
            <a:extLst>
              <a:ext uri="{FF2B5EF4-FFF2-40B4-BE49-F238E27FC236}">
                <a16:creationId xmlns:a16="http://schemas.microsoft.com/office/drawing/2014/main" id="{88EB86FA-0A6A-DCDC-95AC-AA4805D2DFC9}"/>
              </a:ext>
            </a:extLst>
          </p:cNvPr>
          <p:cNvSpPr>
            <a:spLocks noGrp="1"/>
          </p:cNvSpPr>
          <p:nvPr>
            <p:ph idx="1"/>
          </p:nvPr>
        </p:nvSpPr>
        <p:spPr>
          <a:xfrm>
            <a:off x="1024129" y="2286000"/>
            <a:ext cx="5071872" cy="4023360"/>
          </a:xfrm>
        </p:spPr>
        <p:txBody>
          <a:bodyPr/>
          <a:lstStyle/>
          <a:p>
            <a:pPr>
              <a:buFont typeface="Arial" panose="020B0604020202020204" pitchFamily="34" charset="0"/>
              <a:buChar char="•"/>
            </a:pPr>
            <a:r>
              <a:rPr lang="en-US" dirty="0"/>
              <a:t>For unipolar depression, most common TRD definition requires two or more prior treatment failures at adequate dose and duration. </a:t>
            </a:r>
          </a:p>
          <a:p>
            <a:pPr>
              <a:buFont typeface="Arial" panose="020B0604020202020204" pitchFamily="34" charset="0"/>
              <a:buChar char="•"/>
            </a:pPr>
            <a:r>
              <a:rPr lang="en-US" dirty="0"/>
              <a:t>TRD response rate: 16-17%</a:t>
            </a:r>
          </a:p>
          <a:p>
            <a:pPr>
              <a:buFont typeface="Arial" panose="020B0604020202020204" pitchFamily="34" charset="0"/>
              <a:buChar char="•"/>
            </a:pPr>
            <a:r>
              <a:rPr lang="en-US" dirty="0"/>
              <a:t>TRD remission rate: 13%</a:t>
            </a:r>
          </a:p>
        </p:txBody>
      </p:sp>
      <p:sp>
        <p:nvSpPr>
          <p:cNvPr id="4" name="TextBox 3">
            <a:extLst>
              <a:ext uri="{FF2B5EF4-FFF2-40B4-BE49-F238E27FC236}">
                <a16:creationId xmlns:a16="http://schemas.microsoft.com/office/drawing/2014/main" id="{9124D2B8-8B44-3893-ED9E-06084E59533B}"/>
              </a:ext>
            </a:extLst>
          </p:cNvPr>
          <p:cNvSpPr txBox="1"/>
          <p:nvPr/>
        </p:nvSpPr>
        <p:spPr>
          <a:xfrm>
            <a:off x="3358242" y="6272784"/>
            <a:ext cx="5475515" cy="369332"/>
          </a:xfrm>
          <a:prstGeom prst="rect">
            <a:avLst/>
          </a:prstGeom>
          <a:noFill/>
        </p:spPr>
        <p:txBody>
          <a:bodyPr wrap="square" rtlCol="0">
            <a:spAutoFit/>
          </a:bodyPr>
          <a:lstStyle/>
          <a:p>
            <a:r>
              <a:rPr lang="en-US" dirty="0" err="1"/>
              <a:t>Zisook</a:t>
            </a:r>
            <a:r>
              <a:rPr lang="en-US" dirty="0"/>
              <a:t> et al, 2008; Rush et al, 2006; </a:t>
            </a:r>
            <a:r>
              <a:rPr lang="en-US" dirty="0" err="1"/>
              <a:t>Gyanes</a:t>
            </a:r>
            <a:r>
              <a:rPr lang="en-US" dirty="0"/>
              <a:t> et al, 2009</a:t>
            </a:r>
          </a:p>
        </p:txBody>
      </p:sp>
      <p:pic>
        <p:nvPicPr>
          <p:cNvPr id="5" name="Content Placeholder 4">
            <a:extLst>
              <a:ext uri="{FF2B5EF4-FFF2-40B4-BE49-F238E27FC236}">
                <a16:creationId xmlns:a16="http://schemas.microsoft.com/office/drawing/2014/main" id="{B1EC831B-67BF-0BBE-0584-EBC3651519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04215" y="2177142"/>
            <a:ext cx="4668826" cy="3604211"/>
          </a:xfrm>
          <a:prstGeom prst="rect">
            <a:avLst/>
          </a:prstGeom>
        </p:spPr>
      </p:pic>
    </p:spTree>
    <p:extLst>
      <p:ext uri="{BB962C8B-B14F-4D97-AF65-F5344CB8AC3E}">
        <p14:creationId xmlns:p14="http://schemas.microsoft.com/office/powerpoint/2010/main" val="22394853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3E2786-6F79-13ED-D5A8-7D33D9F240CD}"/>
              </a:ext>
            </a:extLst>
          </p:cNvPr>
          <p:cNvSpPr>
            <a:spLocks noGrp="1"/>
          </p:cNvSpPr>
          <p:nvPr>
            <p:ph type="title"/>
          </p:nvPr>
        </p:nvSpPr>
        <p:spPr/>
        <p:txBody>
          <a:bodyPr/>
          <a:lstStyle/>
          <a:p>
            <a:pPr algn="ctr"/>
            <a:r>
              <a:rPr lang="en-US" dirty="0"/>
              <a:t>Ketamine for treatment resistant depression</a:t>
            </a:r>
          </a:p>
        </p:txBody>
      </p:sp>
      <p:sp>
        <p:nvSpPr>
          <p:cNvPr id="3" name="Content Placeholder 2">
            <a:extLst>
              <a:ext uri="{FF2B5EF4-FFF2-40B4-BE49-F238E27FC236}">
                <a16:creationId xmlns:a16="http://schemas.microsoft.com/office/drawing/2014/main" id="{228B225F-7A79-A568-560C-649D0916EDA7}"/>
              </a:ext>
            </a:extLst>
          </p:cNvPr>
          <p:cNvSpPr>
            <a:spLocks noGrp="1"/>
          </p:cNvSpPr>
          <p:nvPr>
            <p:ph idx="1"/>
          </p:nvPr>
        </p:nvSpPr>
        <p:spPr/>
        <p:txBody>
          <a:bodyPr>
            <a:normAutofit/>
          </a:bodyPr>
          <a:lstStyle/>
          <a:p>
            <a:pPr>
              <a:buFont typeface="Arial" panose="020B0604020202020204" pitchFamily="34" charset="0"/>
              <a:buChar char="•"/>
            </a:pPr>
            <a:r>
              <a:rPr lang="en-US" dirty="0"/>
              <a:t>In research protocols, standard IV ketamine dose is 0.5 mg/kg transfused over 40 minutes. </a:t>
            </a:r>
          </a:p>
          <a:p>
            <a:pPr>
              <a:buFont typeface="Arial" panose="020B0604020202020204" pitchFamily="34" charset="0"/>
              <a:buChar char="•"/>
            </a:pPr>
            <a:r>
              <a:rPr lang="en-US" dirty="0"/>
              <a:t>Acute series: 2 infusions a week for 3 weeks</a:t>
            </a:r>
          </a:p>
          <a:p>
            <a:pPr>
              <a:buFont typeface="Arial" panose="020B0604020202020204" pitchFamily="34" charset="0"/>
              <a:buChar char="•"/>
            </a:pPr>
            <a:r>
              <a:rPr lang="en-US" dirty="0"/>
              <a:t>Multiple infusions result in an enhanced and prolonged antidepressant effect</a:t>
            </a:r>
          </a:p>
          <a:p>
            <a:pPr>
              <a:buFont typeface="Arial" panose="020B0604020202020204" pitchFamily="34" charset="0"/>
              <a:buChar char="•"/>
            </a:pPr>
            <a:r>
              <a:rPr lang="en-US" dirty="0"/>
              <a:t>Response rate: 45–70 % </a:t>
            </a:r>
          </a:p>
          <a:p>
            <a:pPr>
              <a:buFont typeface="Arial" panose="020B0604020202020204" pitchFamily="34" charset="0"/>
              <a:buChar char="•"/>
            </a:pPr>
            <a:r>
              <a:rPr lang="en-US" dirty="0"/>
              <a:t>Remission rate: 20–40 %</a:t>
            </a:r>
          </a:p>
          <a:p>
            <a:pPr>
              <a:buFont typeface="Arial" panose="020B0604020202020204" pitchFamily="34" charset="0"/>
              <a:buChar char="•"/>
            </a:pPr>
            <a:r>
              <a:rPr lang="en-US" dirty="0"/>
              <a:t>Most common adverse effects: dissociation, transient increases in blood pressure, drowsiness, dizziness, nausea, headache, and transient anxiety.</a:t>
            </a:r>
          </a:p>
          <a:p>
            <a:pPr>
              <a:buFont typeface="Arial" panose="020B0604020202020204" pitchFamily="34" charset="0"/>
              <a:buChar char="•"/>
            </a:pPr>
            <a:endParaRPr lang="en-US" dirty="0"/>
          </a:p>
        </p:txBody>
      </p:sp>
      <p:sp>
        <p:nvSpPr>
          <p:cNvPr id="4" name="TextBox 3">
            <a:extLst>
              <a:ext uri="{FF2B5EF4-FFF2-40B4-BE49-F238E27FC236}">
                <a16:creationId xmlns:a16="http://schemas.microsoft.com/office/drawing/2014/main" id="{55F22EF6-5640-BC6D-DE77-AE05817C6CC8}"/>
              </a:ext>
            </a:extLst>
          </p:cNvPr>
          <p:cNvSpPr txBox="1"/>
          <p:nvPr/>
        </p:nvSpPr>
        <p:spPr>
          <a:xfrm>
            <a:off x="914400" y="6141196"/>
            <a:ext cx="10363200" cy="369332"/>
          </a:xfrm>
          <a:prstGeom prst="rect">
            <a:avLst/>
          </a:prstGeom>
          <a:noFill/>
        </p:spPr>
        <p:txBody>
          <a:bodyPr wrap="square" rtlCol="0">
            <a:spAutoFit/>
          </a:bodyPr>
          <a:lstStyle/>
          <a:p>
            <a:pPr algn="ctr"/>
            <a:r>
              <a:rPr lang="en-US" dirty="0" err="1"/>
              <a:t>Alnefeesi</a:t>
            </a:r>
            <a:r>
              <a:rPr lang="en-US" dirty="0"/>
              <a:t> et al, 2022; Murrough et al, 2013; Marcantoni et al, 2020; Ceban et al, 2021</a:t>
            </a:r>
          </a:p>
        </p:txBody>
      </p:sp>
    </p:spTree>
    <p:extLst>
      <p:ext uri="{BB962C8B-B14F-4D97-AF65-F5344CB8AC3E}">
        <p14:creationId xmlns:p14="http://schemas.microsoft.com/office/powerpoint/2010/main" val="16909936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F86BC4-538B-5A28-3A78-267037B9BB1B}"/>
              </a:ext>
            </a:extLst>
          </p:cNvPr>
          <p:cNvSpPr>
            <a:spLocks noGrp="1"/>
          </p:cNvSpPr>
          <p:nvPr>
            <p:ph type="title"/>
          </p:nvPr>
        </p:nvSpPr>
        <p:spPr/>
        <p:txBody>
          <a:bodyPr/>
          <a:lstStyle/>
          <a:p>
            <a:pPr algn="ctr"/>
            <a:r>
              <a:rPr lang="en-US" dirty="0"/>
              <a:t>Maintenance ketamine</a:t>
            </a:r>
          </a:p>
        </p:txBody>
      </p:sp>
      <p:sp>
        <p:nvSpPr>
          <p:cNvPr id="3" name="Content Placeholder 2">
            <a:extLst>
              <a:ext uri="{FF2B5EF4-FFF2-40B4-BE49-F238E27FC236}">
                <a16:creationId xmlns:a16="http://schemas.microsoft.com/office/drawing/2014/main" id="{BB1CA0C7-4E7A-33DC-D4E7-7CD7E79CA8ED}"/>
              </a:ext>
            </a:extLst>
          </p:cNvPr>
          <p:cNvSpPr>
            <a:spLocks noGrp="1"/>
          </p:cNvSpPr>
          <p:nvPr>
            <p:ph idx="1"/>
          </p:nvPr>
        </p:nvSpPr>
        <p:spPr/>
        <p:txBody>
          <a:bodyPr/>
          <a:lstStyle/>
          <a:p>
            <a:pPr>
              <a:buFont typeface="Arial" panose="020B0604020202020204" pitchFamily="34" charset="0"/>
              <a:buChar char="•"/>
            </a:pPr>
            <a:r>
              <a:rPr lang="en-US" dirty="0"/>
              <a:t>Time to relapse after discontinuation among responders: 18 days (2-4 weeks)</a:t>
            </a:r>
          </a:p>
          <a:p>
            <a:pPr>
              <a:buFont typeface="Arial" panose="020B0604020202020204" pitchFamily="34" charset="0"/>
              <a:buChar char="•"/>
            </a:pPr>
            <a:r>
              <a:rPr lang="en-US" dirty="0"/>
              <a:t>Maintenance IV ketamine is generally well tolerated in the short to medium term</a:t>
            </a:r>
          </a:p>
          <a:p>
            <a:pPr lvl="1">
              <a:buFont typeface="Arial" panose="020B0604020202020204" pitchFamily="34" charset="0"/>
              <a:buChar char="•"/>
            </a:pPr>
            <a:r>
              <a:rPr lang="en-US" dirty="0"/>
              <a:t>Most adverse effects are mild and transient (e.g., dissociation, transient blood pressure elevation). </a:t>
            </a:r>
          </a:p>
          <a:p>
            <a:pPr lvl="1">
              <a:buFont typeface="Arial" panose="020B0604020202020204" pitchFamily="34" charset="0"/>
              <a:buChar char="•"/>
            </a:pPr>
            <a:r>
              <a:rPr lang="en-US" dirty="0"/>
              <a:t>Serious adverse events such as cognitive impairment, addiction, and urological toxicity (e.g., ketamine cystitis) appear uncommon in published series, but long-term safety data are sparse  </a:t>
            </a:r>
          </a:p>
          <a:p>
            <a:pPr>
              <a:buFont typeface="Arial" panose="020B0604020202020204" pitchFamily="34" charset="0"/>
              <a:buChar char="•"/>
            </a:pPr>
            <a:r>
              <a:rPr lang="en-US" dirty="0"/>
              <a:t>Besides maintenance treatment, only adjunctive psychotherapy and automated self-association training (ASAT) have been found to extend antidepressant effect.</a:t>
            </a:r>
          </a:p>
          <a:p>
            <a:endParaRPr lang="en-US" dirty="0"/>
          </a:p>
        </p:txBody>
      </p:sp>
      <p:sp>
        <p:nvSpPr>
          <p:cNvPr id="4" name="TextBox 3">
            <a:extLst>
              <a:ext uri="{FF2B5EF4-FFF2-40B4-BE49-F238E27FC236}">
                <a16:creationId xmlns:a16="http://schemas.microsoft.com/office/drawing/2014/main" id="{945FD436-2161-FE2A-537A-63E0DE72A215}"/>
              </a:ext>
            </a:extLst>
          </p:cNvPr>
          <p:cNvSpPr txBox="1"/>
          <p:nvPr/>
        </p:nvSpPr>
        <p:spPr>
          <a:xfrm>
            <a:off x="2427950" y="6272784"/>
            <a:ext cx="6912427" cy="369332"/>
          </a:xfrm>
          <a:prstGeom prst="rect">
            <a:avLst/>
          </a:prstGeom>
          <a:noFill/>
        </p:spPr>
        <p:txBody>
          <a:bodyPr wrap="square" rtlCol="0">
            <a:spAutoFit/>
          </a:bodyPr>
          <a:lstStyle/>
          <a:p>
            <a:r>
              <a:rPr lang="en-US" dirty="0"/>
              <a:t>Wilkinson et al, 2021; Price et al, 2022; Smith-Apeldoorn et al, 2022</a:t>
            </a:r>
          </a:p>
        </p:txBody>
      </p:sp>
    </p:spTree>
    <p:extLst>
      <p:ext uri="{BB962C8B-B14F-4D97-AF65-F5344CB8AC3E}">
        <p14:creationId xmlns:p14="http://schemas.microsoft.com/office/powerpoint/2010/main" val="17539181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455F51"/>
      </a:dk2>
      <a:lt2>
        <a:srgbClr val="E3DED1"/>
      </a:lt2>
      <a:accent1>
        <a:srgbClr val="99CB38"/>
      </a:accent1>
      <a:accent2>
        <a:srgbClr val="63A537"/>
      </a:accent2>
      <a:accent3>
        <a:srgbClr val="E6D024"/>
      </a:accent3>
      <a:accent4>
        <a:srgbClr val="CC9700"/>
      </a:accent4>
      <a:accent5>
        <a:srgbClr val="4EB3CF"/>
      </a:accent5>
      <a:accent6>
        <a:srgbClr val="378DA6"/>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29F68FFC-748B-4FC3-BF39-7F84A6D5840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Integral</Template>
  <TotalTime>1455</TotalTime>
  <Words>4826</Words>
  <Application>Microsoft Office PowerPoint</Application>
  <PresentationFormat>Widescreen</PresentationFormat>
  <Paragraphs>295</Paragraphs>
  <Slides>39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39</vt:i4>
      </vt:variant>
    </vt:vector>
  </HeadingPairs>
  <TitlesOfParts>
    <vt:vector size="46" baseType="lpstr">
      <vt:lpstr>Aptos</vt:lpstr>
      <vt:lpstr>Arial</vt:lpstr>
      <vt:lpstr>BlinkMacSystemFont</vt:lpstr>
      <vt:lpstr>Tw Cen MT</vt:lpstr>
      <vt:lpstr>Tw Cen MT Condensed</vt:lpstr>
      <vt:lpstr>Wingdings 3</vt:lpstr>
      <vt:lpstr>Integral</vt:lpstr>
      <vt:lpstr>Ketamine in Psychiatry:  promise, peril, and the path forward</vt:lpstr>
      <vt:lpstr>Financial Disclosures</vt:lpstr>
      <vt:lpstr>Off-label use disclosure</vt:lpstr>
      <vt:lpstr>objectives</vt:lpstr>
      <vt:lpstr>Growing clinical use of ketamine</vt:lpstr>
      <vt:lpstr>Growing proportion of patients with depression and anxiety</vt:lpstr>
      <vt:lpstr>Defining Treatment Resistant Depression (TRD)</vt:lpstr>
      <vt:lpstr>Ketamine for treatment resistant depression</vt:lpstr>
      <vt:lpstr>Maintenance ketamine</vt:lpstr>
      <vt:lpstr>Anti-suicidal ideation effect of ketamine</vt:lpstr>
      <vt:lpstr>Mechanism of action</vt:lpstr>
      <vt:lpstr>Mechanism of action</vt:lpstr>
      <vt:lpstr>Adjunctive Ketamine With Relapse Prevention-Based Psychological Therapy in the Treatment of Alcohol Use Disorder</vt:lpstr>
      <vt:lpstr>Adjunctive Ketamine With Relapse Prevention-Based Psychological Therapy in the Treatment of Alcohol Use Disorder</vt:lpstr>
      <vt:lpstr>A Single Ketamine Infusion Combined With Mindfulness-Based Behavioral Modification to Treat Cocaine Dependence</vt:lpstr>
      <vt:lpstr>Ketamine-assisted therapy for opioid use disorder</vt:lpstr>
      <vt:lpstr>Access issues due to unusual history</vt:lpstr>
      <vt:lpstr>Lack of treatment standardization</vt:lpstr>
      <vt:lpstr>Recent societal focus on ketamine’s misuse potential</vt:lpstr>
      <vt:lpstr>Non-medical use of ketamine in us is rare but growing</vt:lpstr>
      <vt:lpstr>Overdoses involving ketamine</vt:lpstr>
      <vt:lpstr>Adverse of chronic non-medical ketamine use</vt:lpstr>
      <vt:lpstr>Adverse of chronic non-medical ketamine use</vt:lpstr>
      <vt:lpstr>Misuse potential in clinical and research settings</vt:lpstr>
      <vt:lpstr>The rise of At home ketamine</vt:lpstr>
      <vt:lpstr>Proposals for improving safety</vt:lpstr>
      <vt:lpstr>Ketamine decision making in patients with MDD and Suds</vt:lpstr>
      <vt:lpstr>Need FOr more real-world patients in ketamine trials</vt:lpstr>
      <vt:lpstr>What is a rems? </vt:lpstr>
      <vt:lpstr>REMS components</vt:lpstr>
      <vt:lpstr>Esketamine rems</vt:lpstr>
      <vt:lpstr>Esketamine rems elements that deter diversion and protect against misuse</vt:lpstr>
      <vt:lpstr>Success of esketamine rems</vt:lpstr>
      <vt:lpstr>Why we may never have a ketamine rems</vt:lpstr>
      <vt:lpstr>Alternatives to a ketamine rems</vt:lpstr>
      <vt:lpstr>Other safety considerations</vt:lpstr>
      <vt:lpstr>References</vt:lpstr>
      <vt:lpstr>References</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Brian Barnett</dc:creator>
  <cp:lastModifiedBy>Brian Barnett</cp:lastModifiedBy>
  <cp:revision>56</cp:revision>
  <dcterms:created xsi:type="dcterms:W3CDTF">2025-07-02T13:05:00Z</dcterms:created>
  <dcterms:modified xsi:type="dcterms:W3CDTF">2025-07-03T18:27:34Z</dcterms:modified>
</cp:coreProperties>
</file>