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8"/>
  </p:notesMasterIdLst>
  <p:sldIdLst>
    <p:sldId id="256" r:id="rId2"/>
    <p:sldId id="298" r:id="rId3"/>
    <p:sldId id="300" r:id="rId4"/>
    <p:sldId id="301" r:id="rId5"/>
    <p:sldId id="257" r:id="rId6"/>
    <p:sldId id="258" r:id="rId7"/>
    <p:sldId id="259" r:id="rId8"/>
    <p:sldId id="281" r:id="rId9"/>
    <p:sldId id="265" r:id="rId10"/>
    <p:sldId id="262" r:id="rId11"/>
    <p:sldId id="266" r:id="rId12"/>
    <p:sldId id="295" r:id="rId13"/>
    <p:sldId id="283" r:id="rId14"/>
    <p:sldId id="291" r:id="rId15"/>
    <p:sldId id="292" r:id="rId16"/>
    <p:sldId id="268" r:id="rId17"/>
    <p:sldId id="285" r:id="rId18"/>
    <p:sldId id="286" r:id="rId19"/>
    <p:sldId id="287" r:id="rId20"/>
    <p:sldId id="288" r:id="rId21"/>
    <p:sldId id="289" r:id="rId22"/>
    <p:sldId id="290" r:id="rId23"/>
    <p:sldId id="267" r:id="rId24"/>
    <p:sldId id="303" r:id="rId25"/>
    <p:sldId id="269" r:id="rId26"/>
    <p:sldId id="270" r:id="rId27"/>
    <p:sldId id="271" r:id="rId28"/>
    <p:sldId id="272" r:id="rId29"/>
    <p:sldId id="273" r:id="rId30"/>
    <p:sldId id="299" r:id="rId31"/>
    <p:sldId id="274" r:id="rId32"/>
    <p:sldId id="275" r:id="rId33"/>
    <p:sldId id="276" r:id="rId34"/>
    <p:sldId id="277" r:id="rId35"/>
    <p:sldId id="278" r:id="rId36"/>
    <p:sldId id="293" r:id="rId37"/>
    <p:sldId id="279" r:id="rId38"/>
    <p:sldId id="294" r:id="rId39"/>
    <p:sldId id="264" r:id="rId40"/>
    <p:sldId id="302" r:id="rId41"/>
    <p:sldId id="263" r:id="rId42"/>
    <p:sldId id="282" r:id="rId43"/>
    <p:sldId id="260" r:id="rId44"/>
    <p:sldId id="261" r:id="rId45"/>
    <p:sldId id="296" r:id="rId46"/>
    <p:sldId id="297"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2" d="100"/>
          <a:sy n="142" d="100"/>
        </p:scale>
        <p:origin x="108" y="3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Trebuchet MS" panose="020B0603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Trebuchet MS" panose="020B0603020202020204" pitchFamily="34" charset="0"/>
              </a:defRPr>
            </a:lvl1pPr>
          </a:lstStyle>
          <a:p>
            <a:fld id="{F30810F7-A5AF-4A7E-9B81-25128C6FF1AE}" type="datetimeFigureOut">
              <a:rPr lang="en-US" smtClean="0"/>
              <a:pPr/>
              <a:t>10/14/2025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Trebuchet MS" panose="020B0603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Trebuchet MS" panose="020B0603020202020204" pitchFamily="34" charset="0"/>
              </a:defRPr>
            </a:lvl1pPr>
          </a:lstStyle>
          <a:p>
            <a:fld id="{7328F72E-E20F-4450-8AD6-9A1E51E8C9C3}" type="slidenum">
              <a:rPr lang="en-US" smtClean="0"/>
              <a:pPr/>
              <a:t>‹#›</a:t>
            </a:fld>
            <a:endParaRPr lang="en-US" dirty="0"/>
          </a:p>
        </p:txBody>
      </p:sp>
    </p:spTree>
    <p:extLst>
      <p:ext uri="{BB962C8B-B14F-4D97-AF65-F5344CB8AC3E}">
        <p14:creationId xmlns:p14="http://schemas.microsoft.com/office/powerpoint/2010/main" val="37845309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Trebuchet MS" panose="020B0603020202020204" pitchFamily="34" charset="0"/>
        <a:ea typeface="+mn-ea"/>
        <a:cs typeface="+mn-cs"/>
      </a:defRPr>
    </a:lvl1pPr>
    <a:lvl2pPr marL="457200" algn="l" defTabSz="914400" rtl="0" eaLnBrk="1" latinLnBrk="0" hangingPunct="1">
      <a:defRPr sz="1200" kern="1200">
        <a:solidFill>
          <a:schemeClr val="tx1"/>
        </a:solidFill>
        <a:latin typeface="Trebuchet MS" panose="020B0603020202020204" pitchFamily="34" charset="0"/>
        <a:ea typeface="+mn-ea"/>
        <a:cs typeface="+mn-cs"/>
      </a:defRPr>
    </a:lvl2pPr>
    <a:lvl3pPr marL="914400" algn="l" defTabSz="914400" rtl="0" eaLnBrk="1" latinLnBrk="0" hangingPunct="1">
      <a:defRPr sz="1200" kern="1200">
        <a:solidFill>
          <a:schemeClr val="tx1"/>
        </a:solidFill>
        <a:latin typeface="Trebuchet MS" panose="020B0603020202020204" pitchFamily="34" charset="0"/>
        <a:ea typeface="+mn-ea"/>
        <a:cs typeface="+mn-cs"/>
      </a:defRPr>
    </a:lvl3pPr>
    <a:lvl4pPr marL="1371600" algn="l" defTabSz="914400" rtl="0" eaLnBrk="1" latinLnBrk="0" hangingPunct="1">
      <a:defRPr sz="1200" kern="1200">
        <a:solidFill>
          <a:schemeClr val="tx1"/>
        </a:solidFill>
        <a:latin typeface="Trebuchet MS" panose="020B0603020202020204" pitchFamily="34" charset="0"/>
        <a:ea typeface="+mn-ea"/>
        <a:cs typeface="+mn-cs"/>
      </a:defRPr>
    </a:lvl4pPr>
    <a:lvl5pPr marL="1828800" algn="l" defTabSz="914400" rtl="0" eaLnBrk="1" latinLnBrk="0" hangingPunct="1">
      <a:defRPr sz="1200" kern="1200">
        <a:solidFill>
          <a:schemeClr val="tx1"/>
        </a:solidFill>
        <a:latin typeface="Trebuchet MS" panose="020B0603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328F72E-E20F-4450-8AD6-9A1E51E8C9C3}" type="slidenum">
              <a:rPr lang="en-US" smtClean="0"/>
              <a:t>36</a:t>
            </a:fld>
            <a:endParaRPr lang="en-US" dirty="0"/>
          </a:p>
        </p:txBody>
      </p:sp>
    </p:spTree>
    <p:extLst>
      <p:ext uri="{BB962C8B-B14F-4D97-AF65-F5344CB8AC3E}">
        <p14:creationId xmlns:p14="http://schemas.microsoft.com/office/powerpoint/2010/main" val="42599190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129% greater risk of OD death, some studies suggest 1 of every 2 fatal OD has some relationship with CJS.</a:t>
            </a:r>
          </a:p>
        </p:txBody>
      </p:sp>
      <p:sp>
        <p:nvSpPr>
          <p:cNvPr id="4" name="Slide Number Placeholder 3"/>
          <p:cNvSpPr>
            <a:spLocks noGrp="1"/>
          </p:cNvSpPr>
          <p:nvPr>
            <p:ph type="sldNum" sz="quarter" idx="5"/>
          </p:nvPr>
        </p:nvSpPr>
        <p:spPr/>
        <p:txBody>
          <a:bodyPr/>
          <a:lstStyle/>
          <a:p>
            <a:fld id="{7328F72E-E20F-4450-8AD6-9A1E51E8C9C3}" type="slidenum">
              <a:rPr lang="en-US" smtClean="0"/>
              <a:t>41</a:t>
            </a:fld>
            <a:endParaRPr lang="en-US" dirty="0"/>
          </a:p>
        </p:txBody>
      </p:sp>
    </p:spTree>
    <p:extLst>
      <p:ext uri="{BB962C8B-B14F-4D97-AF65-F5344CB8AC3E}">
        <p14:creationId xmlns:p14="http://schemas.microsoft.com/office/powerpoint/2010/main" val="29917282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328F72E-E20F-4450-8AD6-9A1E51E8C9C3}" type="slidenum">
              <a:rPr lang="en-US" smtClean="0"/>
              <a:t>44</a:t>
            </a:fld>
            <a:endParaRPr lang="en-US" dirty="0"/>
          </a:p>
        </p:txBody>
      </p:sp>
    </p:spTree>
    <p:extLst>
      <p:ext uri="{BB962C8B-B14F-4D97-AF65-F5344CB8AC3E}">
        <p14:creationId xmlns:p14="http://schemas.microsoft.com/office/powerpoint/2010/main" val="2277387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BD8DB-A4FC-C489-FCAB-BF4BB3FEC4E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BED2C40-CE1A-51EF-229B-3523A7CE58B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8CDDF1F-C999-A948-E2EA-1FB336B3EAAB}"/>
              </a:ext>
            </a:extLst>
          </p:cNvPr>
          <p:cNvSpPr>
            <a:spLocks noGrp="1"/>
          </p:cNvSpPr>
          <p:nvPr>
            <p:ph type="dt" sz="half" idx="10"/>
          </p:nvPr>
        </p:nvSpPr>
        <p:spPr/>
        <p:txBody>
          <a:bodyPr/>
          <a:lstStyle/>
          <a:p>
            <a:fld id="{F5515062-E9A7-4AC0-B29A-B3E5F3F85EA8}" type="datetimeFigureOut">
              <a:rPr lang="en-US" smtClean="0"/>
              <a:t>10/14/2025</a:t>
            </a:fld>
            <a:endParaRPr lang="en-US" dirty="0"/>
          </a:p>
        </p:txBody>
      </p:sp>
      <p:sp>
        <p:nvSpPr>
          <p:cNvPr id="5" name="Footer Placeholder 4">
            <a:extLst>
              <a:ext uri="{FF2B5EF4-FFF2-40B4-BE49-F238E27FC236}">
                <a16:creationId xmlns:a16="http://schemas.microsoft.com/office/drawing/2014/main" id="{0E4BEF3D-3F25-3959-014B-08D759DE497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3FAB5E3-8390-DB48-BBB0-C1E9386E6454}"/>
              </a:ext>
            </a:extLst>
          </p:cNvPr>
          <p:cNvSpPr>
            <a:spLocks noGrp="1"/>
          </p:cNvSpPr>
          <p:nvPr>
            <p:ph type="sldNum" sz="quarter" idx="12"/>
          </p:nvPr>
        </p:nvSpPr>
        <p:spPr/>
        <p:txBody>
          <a:bodyPr/>
          <a:lstStyle/>
          <a:p>
            <a:fld id="{253F8ED4-7EC1-4AA6-ACE9-F3D37A6EB216}" type="slidenum">
              <a:rPr lang="en-US" smtClean="0"/>
              <a:t>‹#›</a:t>
            </a:fld>
            <a:endParaRPr lang="en-US" dirty="0"/>
          </a:p>
        </p:txBody>
      </p:sp>
    </p:spTree>
    <p:extLst>
      <p:ext uri="{BB962C8B-B14F-4D97-AF65-F5344CB8AC3E}">
        <p14:creationId xmlns:p14="http://schemas.microsoft.com/office/powerpoint/2010/main" val="32906276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C796D-C8FA-AAE2-C5F9-32562BDE638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A490EF7-2DC0-E260-E886-ABEB5B7CBD7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A6D1EF-1D33-6B3B-4F26-FE154FF858FE}"/>
              </a:ext>
            </a:extLst>
          </p:cNvPr>
          <p:cNvSpPr>
            <a:spLocks noGrp="1"/>
          </p:cNvSpPr>
          <p:nvPr>
            <p:ph type="dt" sz="half" idx="10"/>
          </p:nvPr>
        </p:nvSpPr>
        <p:spPr/>
        <p:txBody>
          <a:bodyPr/>
          <a:lstStyle/>
          <a:p>
            <a:fld id="{F5515062-E9A7-4AC0-B29A-B3E5F3F85EA8}" type="datetimeFigureOut">
              <a:rPr lang="en-US" smtClean="0"/>
              <a:t>10/14/2025</a:t>
            </a:fld>
            <a:endParaRPr lang="en-US" dirty="0"/>
          </a:p>
        </p:txBody>
      </p:sp>
      <p:sp>
        <p:nvSpPr>
          <p:cNvPr id="5" name="Footer Placeholder 4">
            <a:extLst>
              <a:ext uri="{FF2B5EF4-FFF2-40B4-BE49-F238E27FC236}">
                <a16:creationId xmlns:a16="http://schemas.microsoft.com/office/drawing/2014/main" id="{FD1A3F32-525A-F137-8B7C-A1CB2B84C92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3C60BE2-A463-A94C-AB33-91FBA5D966D7}"/>
              </a:ext>
            </a:extLst>
          </p:cNvPr>
          <p:cNvSpPr>
            <a:spLocks noGrp="1"/>
          </p:cNvSpPr>
          <p:nvPr>
            <p:ph type="sldNum" sz="quarter" idx="12"/>
          </p:nvPr>
        </p:nvSpPr>
        <p:spPr/>
        <p:txBody>
          <a:bodyPr/>
          <a:lstStyle/>
          <a:p>
            <a:fld id="{253F8ED4-7EC1-4AA6-ACE9-F3D37A6EB216}" type="slidenum">
              <a:rPr lang="en-US" smtClean="0"/>
              <a:t>‹#›</a:t>
            </a:fld>
            <a:endParaRPr lang="en-US" dirty="0"/>
          </a:p>
        </p:txBody>
      </p:sp>
    </p:spTree>
    <p:extLst>
      <p:ext uri="{BB962C8B-B14F-4D97-AF65-F5344CB8AC3E}">
        <p14:creationId xmlns:p14="http://schemas.microsoft.com/office/powerpoint/2010/main" val="21166109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822486A-A452-0E76-EE24-10077BBCA30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471BF4A-9237-61FC-FA79-AEA7B725D17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8FD871-82CD-1E48-8523-8EB68B52E343}"/>
              </a:ext>
            </a:extLst>
          </p:cNvPr>
          <p:cNvSpPr>
            <a:spLocks noGrp="1"/>
          </p:cNvSpPr>
          <p:nvPr>
            <p:ph type="dt" sz="half" idx="10"/>
          </p:nvPr>
        </p:nvSpPr>
        <p:spPr/>
        <p:txBody>
          <a:bodyPr/>
          <a:lstStyle/>
          <a:p>
            <a:fld id="{F5515062-E9A7-4AC0-B29A-B3E5F3F85EA8}" type="datetimeFigureOut">
              <a:rPr lang="en-US" smtClean="0"/>
              <a:t>10/14/2025</a:t>
            </a:fld>
            <a:endParaRPr lang="en-US" dirty="0"/>
          </a:p>
        </p:txBody>
      </p:sp>
      <p:sp>
        <p:nvSpPr>
          <p:cNvPr id="5" name="Footer Placeholder 4">
            <a:extLst>
              <a:ext uri="{FF2B5EF4-FFF2-40B4-BE49-F238E27FC236}">
                <a16:creationId xmlns:a16="http://schemas.microsoft.com/office/drawing/2014/main" id="{52818B31-25F7-AE66-C0C2-BACD5616703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5B449FA-161A-75B5-3656-525A3C5C7A23}"/>
              </a:ext>
            </a:extLst>
          </p:cNvPr>
          <p:cNvSpPr>
            <a:spLocks noGrp="1"/>
          </p:cNvSpPr>
          <p:nvPr>
            <p:ph type="sldNum" sz="quarter" idx="12"/>
          </p:nvPr>
        </p:nvSpPr>
        <p:spPr/>
        <p:txBody>
          <a:bodyPr/>
          <a:lstStyle/>
          <a:p>
            <a:fld id="{253F8ED4-7EC1-4AA6-ACE9-F3D37A6EB216}" type="slidenum">
              <a:rPr lang="en-US" smtClean="0"/>
              <a:t>‹#›</a:t>
            </a:fld>
            <a:endParaRPr lang="en-US" dirty="0"/>
          </a:p>
        </p:txBody>
      </p:sp>
    </p:spTree>
    <p:extLst>
      <p:ext uri="{BB962C8B-B14F-4D97-AF65-F5344CB8AC3E}">
        <p14:creationId xmlns:p14="http://schemas.microsoft.com/office/powerpoint/2010/main" val="3859296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767EE-10C3-8B63-6B0C-19108702A6D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725DD4-7060-D4A8-5808-2CDF7D890E3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D4000D-81FD-2220-9C7E-5E8E94005AA3}"/>
              </a:ext>
            </a:extLst>
          </p:cNvPr>
          <p:cNvSpPr>
            <a:spLocks noGrp="1"/>
          </p:cNvSpPr>
          <p:nvPr>
            <p:ph type="dt" sz="half" idx="10"/>
          </p:nvPr>
        </p:nvSpPr>
        <p:spPr/>
        <p:txBody>
          <a:bodyPr/>
          <a:lstStyle/>
          <a:p>
            <a:fld id="{F5515062-E9A7-4AC0-B29A-B3E5F3F85EA8}" type="datetimeFigureOut">
              <a:rPr lang="en-US" smtClean="0"/>
              <a:t>10/14/2025</a:t>
            </a:fld>
            <a:endParaRPr lang="en-US" dirty="0"/>
          </a:p>
        </p:txBody>
      </p:sp>
      <p:sp>
        <p:nvSpPr>
          <p:cNvPr id="5" name="Footer Placeholder 4">
            <a:extLst>
              <a:ext uri="{FF2B5EF4-FFF2-40B4-BE49-F238E27FC236}">
                <a16:creationId xmlns:a16="http://schemas.microsoft.com/office/drawing/2014/main" id="{080FC428-EC7C-D541-5AD5-BB64B6347DF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E8E094E-CE09-1DAD-F6BB-C1AA7BDBC1A7}"/>
              </a:ext>
            </a:extLst>
          </p:cNvPr>
          <p:cNvSpPr>
            <a:spLocks noGrp="1"/>
          </p:cNvSpPr>
          <p:nvPr>
            <p:ph type="sldNum" sz="quarter" idx="12"/>
          </p:nvPr>
        </p:nvSpPr>
        <p:spPr/>
        <p:txBody>
          <a:bodyPr/>
          <a:lstStyle/>
          <a:p>
            <a:fld id="{253F8ED4-7EC1-4AA6-ACE9-F3D37A6EB216}" type="slidenum">
              <a:rPr lang="en-US" smtClean="0"/>
              <a:t>‹#›</a:t>
            </a:fld>
            <a:endParaRPr lang="en-US" dirty="0"/>
          </a:p>
        </p:txBody>
      </p:sp>
    </p:spTree>
    <p:extLst>
      <p:ext uri="{BB962C8B-B14F-4D97-AF65-F5344CB8AC3E}">
        <p14:creationId xmlns:p14="http://schemas.microsoft.com/office/powerpoint/2010/main" val="13119963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C2E55-4C0B-11C0-BAB4-6E5C719C3CF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CBB1AA0-C13E-C82E-3C45-9F9DC468397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6D2C8F5-5E4C-3C61-32B0-A2F72E82E593}"/>
              </a:ext>
            </a:extLst>
          </p:cNvPr>
          <p:cNvSpPr>
            <a:spLocks noGrp="1"/>
          </p:cNvSpPr>
          <p:nvPr>
            <p:ph type="dt" sz="half" idx="10"/>
          </p:nvPr>
        </p:nvSpPr>
        <p:spPr/>
        <p:txBody>
          <a:bodyPr/>
          <a:lstStyle/>
          <a:p>
            <a:fld id="{F5515062-E9A7-4AC0-B29A-B3E5F3F85EA8}" type="datetimeFigureOut">
              <a:rPr lang="en-US" smtClean="0"/>
              <a:t>10/14/2025</a:t>
            </a:fld>
            <a:endParaRPr lang="en-US" dirty="0"/>
          </a:p>
        </p:txBody>
      </p:sp>
      <p:sp>
        <p:nvSpPr>
          <p:cNvPr id="5" name="Footer Placeholder 4">
            <a:extLst>
              <a:ext uri="{FF2B5EF4-FFF2-40B4-BE49-F238E27FC236}">
                <a16:creationId xmlns:a16="http://schemas.microsoft.com/office/drawing/2014/main" id="{66DDF3F1-BB68-6DD8-E26A-D3E816F0735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0613194-21AE-653E-FD71-BB22B5676D30}"/>
              </a:ext>
            </a:extLst>
          </p:cNvPr>
          <p:cNvSpPr>
            <a:spLocks noGrp="1"/>
          </p:cNvSpPr>
          <p:nvPr>
            <p:ph type="sldNum" sz="quarter" idx="12"/>
          </p:nvPr>
        </p:nvSpPr>
        <p:spPr/>
        <p:txBody>
          <a:bodyPr/>
          <a:lstStyle/>
          <a:p>
            <a:fld id="{253F8ED4-7EC1-4AA6-ACE9-F3D37A6EB216}" type="slidenum">
              <a:rPr lang="en-US" smtClean="0"/>
              <a:t>‹#›</a:t>
            </a:fld>
            <a:endParaRPr lang="en-US" dirty="0"/>
          </a:p>
        </p:txBody>
      </p:sp>
    </p:spTree>
    <p:extLst>
      <p:ext uri="{BB962C8B-B14F-4D97-AF65-F5344CB8AC3E}">
        <p14:creationId xmlns:p14="http://schemas.microsoft.com/office/powerpoint/2010/main" val="940009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D40C01-E981-56A1-93C0-85F2BEF8D81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8A91489-9086-40F6-B91D-D876F886863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16307DC-1008-BF6C-735A-32F1AD288C9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316EB9F-7A94-5418-7A05-98250709DFED}"/>
              </a:ext>
            </a:extLst>
          </p:cNvPr>
          <p:cNvSpPr>
            <a:spLocks noGrp="1"/>
          </p:cNvSpPr>
          <p:nvPr>
            <p:ph type="dt" sz="half" idx="10"/>
          </p:nvPr>
        </p:nvSpPr>
        <p:spPr/>
        <p:txBody>
          <a:bodyPr/>
          <a:lstStyle/>
          <a:p>
            <a:fld id="{F5515062-E9A7-4AC0-B29A-B3E5F3F85EA8}" type="datetimeFigureOut">
              <a:rPr lang="en-US" smtClean="0"/>
              <a:t>10/14/2025</a:t>
            </a:fld>
            <a:endParaRPr lang="en-US" dirty="0"/>
          </a:p>
        </p:txBody>
      </p:sp>
      <p:sp>
        <p:nvSpPr>
          <p:cNvPr id="6" name="Footer Placeholder 5">
            <a:extLst>
              <a:ext uri="{FF2B5EF4-FFF2-40B4-BE49-F238E27FC236}">
                <a16:creationId xmlns:a16="http://schemas.microsoft.com/office/drawing/2014/main" id="{047238B1-1B55-7B2E-5C50-6862945CD838}"/>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2B924B4-8D5F-BF4A-67F4-F204F1997531}"/>
              </a:ext>
            </a:extLst>
          </p:cNvPr>
          <p:cNvSpPr>
            <a:spLocks noGrp="1"/>
          </p:cNvSpPr>
          <p:nvPr>
            <p:ph type="sldNum" sz="quarter" idx="12"/>
          </p:nvPr>
        </p:nvSpPr>
        <p:spPr/>
        <p:txBody>
          <a:bodyPr/>
          <a:lstStyle/>
          <a:p>
            <a:fld id="{253F8ED4-7EC1-4AA6-ACE9-F3D37A6EB216}" type="slidenum">
              <a:rPr lang="en-US" smtClean="0"/>
              <a:t>‹#›</a:t>
            </a:fld>
            <a:endParaRPr lang="en-US" dirty="0"/>
          </a:p>
        </p:txBody>
      </p:sp>
    </p:spTree>
    <p:extLst>
      <p:ext uri="{BB962C8B-B14F-4D97-AF65-F5344CB8AC3E}">
        <p14:creationId xmlns:p14="http://schemas.microsoft.com/office/powerpoint/2010/main" val="1953171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AE60D3-3524-1F7F-31CA-0C6232AA779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AA7E2F1-05F6-5D54-B755-86BB0DE06F0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BEFBE67-16E3-7450-1BD5-E385BF4B480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6C4D105-AC57-FBA2-B814-8D82CCEB60B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27040C6-7DC9-FC6E-BEE2-176359E5A49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7DF3044-8F54-B340-6B5C-75B6E8E63451}"/>
              </a:ext>
            </a:extLst>
          </p:cNvPr>
          <p:cNvSpPr>
            <a:spLocks noGrp="1"/>
          </p:cNvSpPr>
          <p:nvPr>
            <p:ph type="dt" sz="half" idx="10"/>
          </p:nvPr>
        </p:nvSpPr>
        <p:spPr/>
        <p:txBody>
          <a:bodyPr/>
          <a:lstStyle/>
          <a:p>
            <a:fld id="{F5515062-E9A7-4AC0-B29A-B3E5F3F85EA8}" type="datetimeFigureOut">
              <a:rPr lang="en-US" smtClean="0"/>
              <a:t>10/14/2025</a:t>
            </a:fld>
            <a:endParaRPr lang="en-US" dirty="0"/>
          </a:p>
        </p:txBody>
      </p:sp>
      <p:sp>
        <p:nvSpPr>
          <p:cNvPr id="8" name="Footer Placeholder 7">
            <a:extLst>
              <a:ext uri="{FF2B5EF4-FFF2-40B4-BE49-F238E27FC236}">
                <a16:creationId xmlns:a16="http://schemas.microsoft.com/office/drawing/2014/main" id="{5DD332B4-E4FD-1A71-89BA-17D90F02562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C6F2C48-B2EF-49FA-B211-8DCF0AC86BFF}"/>
              </a:ext>
            </a:extLst>
          </p:cNvPr>
          <p:cNvSpPr>
            <a:spLocks noGrp="1"/>
          </p:cNvSpPr>
          <p:nvPr>
            <p:ph type="sldNum" sz="quarter" idx="12"/>
          </p:nvPr>
        </p:nvSpPr>
        <p:spPr/>
        <p:txBody>
          <a:bodyPr/>
          <a:lstStyle/>
          <a:p>
            <a:fld id="{253F8ED4-7EC1-4AA6-ACE9-F3D37A6EB216}" type="slidenum">
              <a:rPr lang="en-US" smtClean="0"/>
              <a:t>‹#›</a:t>
            </a:fld>
            <a:endParaRPr lang="en-US" dirty="0"/>
          </a:p>
        </p:txBody>
      </p:sp>
    </p:spTree>
    <p:extLst>
      <p:ext uri="{BB962C8B-B14F-4D97-AF65-F5344CB8AC3E}">
        <p14:creationId xmlns:p14="http://schemas.microsoft.com/office/powerpoint/2010/main" val="41253008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92F6D-90D0-C78B-E685-1200A263812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0A4C405-537D-6CE5-7194-43882B5B525C}"/>
              </a:ext>
            </a:extLst>
          </p:cNvPr>
          <p:cNvSpPr>
            <a:spLocks noGrp="1"/>
          </p:cNvSpPr>
          <p:nvPr>
            <p:ph type="dt" sz="half" idx="10"/>
          </p:nvPr>
        </p:nvSpPr>
        <p:spPr/>
        <p:txBody>
          <a:bodyPr/>
          <a:lstStyle/>
          <a:p>
            <a:fld id="{F5515062-E9A7-4AC0-B29A-B3E5F3F85EA8}" type="datetimeFigureOut">
              <a:rPr lang="en-US" smtClean="0"/>
              <a:t>10/14/2025</a:t>
            </a:fld>
            <a:endParaRPr lang="en-US" dirty="0"/>
          </a:p>
        </p:txBody>
      </p:sp>
      <p:sp>
        <p:nvSpPr>
          <p:cNvPr id="4" name="Footer Placeholder 3">
            <a:extLst>
              <a:ext uri="{FF2B5EF4-FFF2-40B4-BE49-F238E27FC236}">
                <a16:creationId xmlns:a16="http://schemas.microsoft.com/office/drawing/2014/main" id="{3EE980C0-7660-D3BC-1F5C-7BE7DD19A5F2}"/>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A933A478-BAAB-CCC8-E031-1D0055CFBFC8}"/>
              </a:ext>
            </a:extLst>
          </p:cNvPr>
          <p:cNvSpPr>
            <a:spLocks noGrp="1"/>
          </p:cNvSpPr>
          <p:nvPr>
            <p:ph type="sldNum" sz="quarter" idx="12"/>
          </p:nvPr>
        </p:nvSpPr>
        <p:spPr/>
        <p:txBody>
          <a:bodyPr/>
          <a:lstStyle/>
          <a:p>
            <a:fld id="{253F8ED4-7EC1-4AA6-ACE9-F3D37A6EB216}" type="slidenum">
              <a:rPr lang="en-US" smtClean="0"/>
              <a:t>‹#›</a:t>
            </a:fld>
            <a:endParaRPr lang="en-US" dirty="0"/>
          </a:p>
        </p:txBody>
      </p:sp>
    </p:spTree>
    <p:extLst>
      <p:ext uri="{BB962C8B-B14F-4D97-AF65-F5344CB8AC3E}">
        <p14:creationId xmlns:p14="http://schemas.microsoft.com/office/powerpoint/2010/main" val="2487515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A275904-D463-0B60-8D4F-5B0C316D339F}"/>
              </a:ext>
            </a:extLst>
          </p:cNvPr>
          <p:cNvSpPr>
            <a:spLocks noGrp="1"/>
          </p:cNvSpPr>
          <p:nvPr>
            <p:ph type="dt" sz="half" idx="10"/>
          </p:nvPr>
        </p:nvSpPr>
        <p:spPr/>
        <p:txBody>
          <a:bodyPr/>
          <a:lstStyle/>
          <a:p>
            <a:fld id="{F5515062-E9A7-4AC0-B29A-B3E5F3F85EA8}" type="datetimeFigureOut">
              <a:rPr lang="en-US" smtClean="0"/>
              <a:t>10/14/2025</a:t>
            </a:fld>
            <a:endParaRPr lang="en-US" dirty="0"/>
          </a:p>
        </p:txBody>
      </p:sp>
      <p:sp>
        <p:nvSpPr>
          <p:cNvPr id="3" name="Footer Placeholder 2">
            <a:extLst>
              <a:ext uri="{FF2B5EF4-FFF2-40B4-BE49-F238E27FC236}">
                <a16:creationId xmlns:a16="http://schemas.microsoft.com/office/drawing/2014/main" id="{55FDC8B7-C563-1A52-9658-816E741A3C7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475C15AD-885A-89AC-495B-4D5A9BF72293}"/>
              </a:ext>
            </a:extLst>
          </p:cNvPr>
          <p:cNvSpPr>
            <a:spLocks noGrp="1"/>
          </p:cNvSpPr>
          <p:nvPr>
            <p:ph type="sldNum" sz="quarter" idx="12"/>
          </p:nvPr>
        </p:nvSpPr>
        <p:spPr/>
        <p:txBody>
          <a:bodyPr/>
          <a:lstStyle/>
          <a:p>
            <a:fld id="{253F8ED4-7EC1-4AA6-ACE9-F3D37A6EB216}" type="slidenum">
              <a:rPr lang="en-US" smtClean="0"/>
              <a:t>‹#›</a:t>
            </a:fld>
            <a:endParaRPr lang="en-US" dirty="0"/>
          </a:p>
        </p:txBody>
      </p:sp>
    </p:spTree>
    <p:extLst>
      <p:ext uri="{BB962C8B-B14F-4D97-AF65-F5344CB8AC3E}">
        <p14:creationId xmlns:p14="http://schemas.microsoft.com/office/powerpoint/2010/main" val="36028737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FC6B09-6CA4-896C-CFC0-E9F43C0816B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9E4B8A3-947F-3DFD-A5DD-90248C61568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2B155AD-6575-6ADE-E4D0-F1FDB4DEC3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904223A-EDD3-71CD-DD7D-CE7D202310E5}"/>
              </a:ext>
            </a:extLst>
          </p:cNvPr>
          <p:cNvSpPr>
            <a:spLocks noGrp="1"/>
          </p:cNvSpPr>
          <p:nvPr>
            <p:ph type="dt" sz="half" idx="10"/>
          </p:nvPr>
        </p:nvSpPr>
        <p:spPr/>
        <p:txBody>
          <a:bodyPr/>
          <a:lstStyle/>
          <a:p>
            <a:fld id="{F5515062-E9A7-4AC0-B29A-B3E5F3F85EA8}" type="datetimeFigureOut">
              <a:rPr lang="en-US" smtClean="0"/>
              <a:t>10/14/2025</a:t>
            </a:fld>
            <a:endParaRPr lang="en-US" dirty="0"/>
          </a:p>
        </p:txBody>
      </p:sp>
      <p:sp>
        <p:nvSpPr>
          <p:cNvPr id="6" name="Footer Placeholder 5">
            <a:extLst>
              <a:ext uri="{FF2B5EF4-FFF2-40B4-BE49-F238E27FC236}">
                <a16:creationId xmlns:a16="http://schemas.microsoft.com/office/drawing/2014/main" id="{A243092A-2D28-6150-4DAB-CE243A54339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6D3F393-0F66-A880-8A44-7E4A78A24AD8}"/>
              </a:ext>
            </a:extLst>
          </p:cNvPr>
          <p:cNvSpPr>
            <a:spLocks noGrp="1"/>
          </p:cNvSpPr>
          <p:nvPr>
            <p:ph type="sldNum" sz="quarter" idx="12"/>
          </p:nvPr>
        </p:nvSpPr>
        <p:spPr/>
        <p:txBody>
          <a:bodyPr/>
          <a:lstStyle/>
          <a:p>
            <a:fld id="{253F8ED4-7EC1-4AA6-ACE9-F3D37A6EB216}" type="slidenum">
              <a:rPr lang="en-US" smtClean="0"/>
              <a:t>‹#›</a:t>
            </a:fld>
            <a:endParaRPr lang="en-US" dirty="0"/>
          </a:p>
        </p:txBody>
      </p:sp>
    </p:spTree>
    <p:extLst>
      <p:ext uri="{BB962C8B-B14F-4D97-AF65-F5344CB8AC3E}">
        <p14:creationId xmlns:p14="http://schemas.microsoft.com/office/powerpoint/2010/main" val="2571043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55744-4B0C-C17B-F27F-91D5909621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8B77644-3165-FB54-E720-C320FA8CD01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E94D439-79EB-5118-0FDC-6C8D84157A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1E623C-FFF2-1260-C94D-052A59271A77}"/>
              </a:ext>
            </a:extLst>
          </p:cNvPr>
          <p:cNvSpPr>
            <a:spLocks noGrp="1"/>
          </p:cNvSpPr>
          <p:nvPr>
            <p:ph type="dt" sz="half" idx="10"/>
          </p:nvPr>
        </p:nvSpPr>
        <p:spPr/>
        <p:txBody>
          <a:bodyPr/>
          <a:lstStyle/>
          <a:p>
            <a:fld id="{F5515062-E9A7-4AC0-B29A-B3E5F3F85EA8}" type="datetimeFigureOut">
              <a:rPr lang="en-US" smtClean="0"/>
              <a:t>10/14/2025</a:t>
            </a:fld>
            <a:endParaRPr lang="en-US" dirty="0"/>
          </a:p>
        </p:txBody>
      </p:sp>
      <p:sp>
        <p:nvSpPr>
          <p:cNvPr id="6" name="Footer Placeholder 5">
            <a:extLst>
              <a:ext uri="{FF2B5EF4-FFF2-40B4-BE49-F238E27FC236}">
                <a16:creationId xmlns:a16="http://schemas.microsoft.com/office/drawing/2014/main" id="{7D7F782E-5D74-63A9-9C6D-31818AA2BE1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018502D-C2BC-3C7E-FF01-7C88C7C4DA18}"/>
              </a:ext>
            </a:extLst>
          </p:cNvPr>
          <p:cNvSpPr>
            <a:spLocks noGrp="1"/>
          </p:cNvSpPr>
          <p:nvPr>
            <p:ph type="sldNum" sz="quarter" idx="12"/>
          </p:nvPr>
        </p:nvSpPr>
        <p:spPr/>
        <p:txBody>
          <a:bodyPr/>
          <a:lstStyle/>
          <a:p>
            <a:fld id="{253F8ED4-7EC1-4AA6-ACE9-F3D37A6EB216}" type="slidenum">
              <a:rPr lang="en-US" smtClean="0"/>
              <a:t>‹#›</a:t>
            </a:fld>
            <a:endParaRPr lang="en-US" dirty="0"/>
          </a:p>
        </p:txBody>
      </p:sp>
    </p:spTree>
    <p:extLst>
      <p:ext uri="{BB962C8B-B14F-4D97-AF65-F5344CB8AC3E}">
        <p14:creationId xmlns:p14="http://schemas.microsoft.com/office/powerpoint/2010/main" val="3361302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29398B3-840A-52AC-FCE1-F061E9C9AD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399AE02C-6A85-CE93-E646-55CC2B89DA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EB18141-4D11-7FBE-96F5-A785E9ED9EF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latin typeface="Trebuchet MS" panose="020B0603020202020204" pitchFamily="34" charset="0"/>
              </a:defRPr>
            </a:lvl1pPr>
          </a:lstStyle>
          <a:p>
            <a:fld id="{F5515062-E9A7-4AC0-B29A-B3E5F3F85EA8}" type="datetimeFigureOut">
              <a:rPr lang="en-US" smtClean="0"/>
              <a:pPr/>
              <a:t>10/14/2025</a:t>
            </a:fld>
            <a:endParaRPr lang="en-US" dirty="0"/>
          </a:p>
        </p:txBody>
      </p:sp>
      <p:sp>
        <p:nvSpPr>
          <p:cNvPr id="5" name="Footer Placeholder 4">
            <a:extLst>
              <a:ext uri="{FF2B5EF4-FFF2-40B4-BE49-F238E27FC236}">
                <a16:creationId xmlns:a16="http://schemas.microsoft.com/office/drawing/2014/main" id="{B50627D7-C895-C83E-8B70-57E7507AC3F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latin typeface="Trebuchet MS" panose="020B0603020202020204" pitchFamily="34" charset="0"/>
              </a:defRPr>
            </a:lvl1pPr>
          </a:lstStyle>
          <a:p>
            <a:endParaRPr lang="en-US" dirty="0"/>
          </a:p>
        </p:txBody>
      </p:sp>
      <p:sp>
        <p:nvSpPr>
          <p:cNvPr id="6" name="Slide Number Placeholder 5">
            <a:extLst>
              <a:ext uri="{FF2B5EF4-FFF2-40B4-BE49-F238E27FC236}">
                <a16:creationId xmlns:a16="http://schemas.microsoft.com/office/drawing/2014/main" id="{8444FBF6-B8FC-2D1F-FBC5-B61C0971524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latin typeface="Trebuchet MS" panose="020B0603020202020204" pitchFamily="34" charset="0"/>
              </a:defRPr>
            </a:lvl1pPr>
          </a:lstStyle>
          <a:p>
            <a:fld id="{253F8ED4-7EC1-4AA6-ACE9-F3D37A6EB216}" type="slidenum">
              <a:rPr lang="en-US" smtClean="0"/>
              <a:pPr/>
              <a:t>‹#›</a:t>
            </a:fld>
            <a:endParaRPr lang="en-US" dirty="0"/>
          </a:p>
        </p:txBody>
      </p:sp>
    </p:spTree>
    <p:extLst>
      <p:ext uri="{BB962C8B-B14F-4D97-AF65-F5344CB8AC3E}">
        <p14:creationId xmlns:p14="http://schemas.microsoft.com/office/powerpoint/2010/main" val="38808977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Trebuchet MS" panose="020B0603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Trebuchet MS" panose="020B06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rebuchet MS" panose="020B0603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rebuchet MS" panose="020B0603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rebuchet MS" panose="020B0603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rebuchet MS" panose="020B06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www.congress.gov/118/bills/hr4366/BILLS-118hr4366enr.pdf" TargetMode="External"/><Relationship Id="rId2" Type="http://schemas.openxmlformats.org/officeDocument/2006/relationships/hyperlink" Target="https://uscode.house.gov/view.xhtml?hl=false&amp;edition=prelim&amp;req=granuleid%3AUSC-prelim-title42-section1396d" TargetMode="External"/><Relationship Id="rId1" Type="http://schemas.openxmlformats.org/officeDocument/2006/relationships/slideLayout" Target="../slideLayouts/slideLayout2.xml"/><Relationship Id="rId6" Type="http://schemas.openxmlformats.org/officeDocument/2006/relationships/hyperlink" Target="https://doi.org/10.1186/s40352-025-00317-9" TargetMode="External"/><Relationship Id="rId5" Type="http://schemas.openxmlformats.org/officeDocument/2006/relationships/hyperlink" Target="https://doi.org/10.1186/s40352-023-00209-w" TargetMode="External"/><Relationship Id="rId4" Type="http://schemas.openxmlformats.org/officeDocument/2006/relationships/hyperlink" Target="https://www.kff.org/medicaid/issue-brief/medicaid-waiver-tracker-approved-and-pending-section-1115-waivers-by-state/" TargetMode="External"/></Relationships>
</file>

<file path=ppt/slides/_rels/slide46.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image" Target="../media/image11.emf"/><Relationship Id="rId7" Type="http://schemas.openxmlformats.org/officeDocument/2006/relationships/image" Target="../media/image13.emf"/><Relationship Id="rId2" Type="http://schemas.openxmlformats.org/officeDocument/2006/relationships/oleObject" Target="../embeddings/oleObject1.bin"/><Relationship Id="rId1" Type="http://schemas.openxmlformats.org/officeDocument/2006/relationships/slideLayout" Target="../slideLayouts/slideLayout2.xml"/><Relationship Id="rId6" Type="http://schemas.openxmlformats.org/officeDocument/2006/relationships/oleObject" Target="../embeddings/oleObject3.bin"/><Relationship Id="rId11" Type="http://schemas.openxmlformats.org/officeDocument/2006/relationships/image" Target="../media/image15.emf"/><Relationship Id="rId5" Type="http://schemas.openxmlformats.org/officeDocument/2006/relationships/image" Target="../media/image12.emf"/><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14.emf"/></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F824F-2574-C036-924E-755150B7388B}"/>
              </a:ext>
            </a:extLst>
          </p:cNvPr>
          <p:cNvSpPr>
            <a:spLocks noGrp="1"/>
          </p:cNvSpPr>
          <p:nvPr>
            <p:ph type="ctrTitle"/>
          </p:nvPr>
        </p:nvSpPr>
        <p:spPr>
          <a:xfrm>
            <a:off x="1604288" y="1902949"/>
            <a:ext cx="9144000" cy="2387600"/>
          </a:xfrm>
        </p:spPr>
        <p:txBody>
          <a:bodyPr>
            <a:normAutofit fontScale="90000"/>
          </a:bodyPr>
          <a:lstStyle/>
          <a:p>
            <a:br>
              <a:rPr lang="en-US" dirty="0"/>
            </a:br>
            <a:br>
              <a:rPr lang="en-US" sz="4400" dirty="0"/>
            </a:br>
            <a:r>
              <a:rPr lang="en-US" sz="4400" dirty="0">
                <a:solidFill>
                  <a:schemeClr val="bg1"/>
                </a:solidFill>
              </a:rPr>
              <a:t>Carceral Addiction Medicine:</a:t>
            </a:r>
            <a:br>
              <a:rPr lang="en-US" sz="4400" dirty="0">
                <a:solidFill>
                  <a:schemeClr val="bg1"/>
                </a:solidFill>
              </a:rPr>
            </a:br>
            <a:r>
              <a:rPr lang="en-US" sz="4400" dirty="0">
                <a:solidFill>
                  <a:schemeClr val="bg1"/>
                </a:solidFill>
              </a:rPr>
              <a:t>Perspectives from Level 1 MonDay CCI</a:t>
            </a:r>
          </a:p>
        </p:txBody>
      </p:sp>
      <p:sp>
        <p:nvSpPr>
          <p:cNvPr id="3" name="Subtitle 2">
            <a:extLst>
              <a:ext uri="{FF2B5EF4-FFF2-40B4-BE49-F238E27FC236}">
                <a16:creationId xmlns:a16="http://schemas.microsoft.com/office/drawing/2014/main" id="{2C91BBB3-ECA4-74D1-53A3-CBECAE1C0191}"/>
              </a:ext>
            </a:extLst>
          </p:cNvPr>
          <p:cNvSpPr>
            <a:spLocks noGrp="1"/>
          </p:cNvSpPr>
          <p:nvPr>
            <p:ph type="subTitle" idx="1"/>
          </p:nvPr>
        </p:nvSpPr>
        <p:spPr>
          <a:xfrm>
            <a:off x="1524000" y="4248808"/>
            <a:ext cx="9144000" cy="1655762"/>
          </a:xfrm>
        </p:spPr>
        <p:txBody>
          <a:bodyPr/>
          <a:lstStyle/>
          <a:p>
            <a:endParaRPr lang="en-US" dirty="0"/>
          </a:p>
          <a:p>
            <a:r>
              <a:rPr lang="en-US" dirty="0">
                <a:solidFill>
                  <a:schemeClr val="bg1"/>
                </a:solidFill>
              </a:rPr>
              <a:t>Kate F Berenson, MD FACP, FASAM</a:t>
            </a:r>
            <a:br>
              <a:rPr lang="en-US" dirty="0">
                <a:solidFill>
                  <a:schemeClr val="bg1"/>
                </a:solidFill>
              </a:rPr>
            </a:br>
            <a:r>
              <a:rPr lang="en-US" dirty="0">
                <a:solidFill>
                  <a:schemeClr val="bg1"/>
                </a:solidFill>
              </a:rPr>
              <a:t>Nikki Nemeth, DHA</a:t>
            </a:r>
            <a:br>
              <a:rPr lang="en-US" dirty="0">
                <a:solidFill>
                  <a:schemeClr val="bg1"/>
                </a:solidFill>
              </a:rPr>
            </a:br>
            <a:r>
              <a:rPr lang="en-US" dirty="0">
                <a:solidFill>
                  <a:schemeClr val="bg1"/>
                </a:solidFill>
              </a:rPr>
              <a:t>Morgan Graupmann, MR</a:t>
            </a:r>
          </a:p>
        </p:txBody>
      </p:sp>
    </p:spTree>
    <p:extLst>
      <p:ext uri="{BB962C8B-B14F-4D97-AF65-F5344CB8AC3E}">
        <p14:creationId xmlns:p14="http://schemas.microsoft.com/office/powerpoint/2010/main" val="16429368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2FE9A-D119-CF66-B1D5-1925A42CF1E7}"/>
              </a:ext>
            </a:extLst>
          </p:cNvPr>
          <p:cNvSpPr>
            <a:spLocks noGrp="1"/>
          </p:cNvSpPr>
          <p:nvPr>
            <p:ph type="title"/>
          </p:nvPr>
        </p:nvSpPr>
        <p:spPr/>
        <p:txBody>
          <a:bodyPr/>
          <a:lstStyle/>
          <a:p>
            <a:r>
              <a:rPr lang="en-US" dirty="0"/>
              <a:t>The 21</a:t>
            </a:r>
            <a:r>
              <a:rPr lang="en-US" baseline="30000" dirty="0"/>
              <a:t>st</a:t>
            </a:r>
            <a:r>
              <a:rPr lang="en-US" dirty="0"/>
              <a:t> Century									</a:t>
            </a:r>
          </a:p>
        </p:txBody>
      </p:sp>
      <p:sp>
        <p:nvSpPr>
          <p:cNvPr id="3" name="Content Placeholder 2">
            <a:extLst>
              <a:ext uri="{FF2B5EF4-FFF2-40B4-BE49-F238E27FC236}">
                <a16:creationId xmlns:a16="http://schemas.microsoft.com/office/drawing/2014/main" id="{EAC2A383-9A16-8ADB-CB1E-FF63C4FB5ECF}"/>
              </a:ext>
            </a:extLst>
          </p:cNvPr>
          <p:cNvSpPr>
            <a:spLocks noGrp="1"/>
          </p:cNvSpPr>
          <p:nvPr>
            <p:ph idx="1"/>
          </p:nvPr>
        </p:nvSpPr>
        <p:spPr/>
        <p:txBody>
          <a:bodyPr/>
          <a:lstStyle/>
          <a:p>
            <a:r>
              <a:rPr lang="en-US" dirty="0"/>
              <a:t>One third of people with diagnosed OUD have encountered the CJS last year, while 75% of all opioid users have a CJS history.</a:t>
            </a:r>
          </a:p>
          <a:p>
            <a:r>
              <a:rPr lang="en-US" dirty="0"/>
              <a:t>In response to the opioid crisis, SAMHSA initiated grant funding that despite current political changes, has continued to be awarded into 2025.</a:t>
            </a:r>
          </a:p>
          <a:p>
            <a:r>
              <a:rPr lang="en-US" dirty="0"/>
              <a:t>The projected total funding is  $1,480,500,000, even as the SAMHSA strategic priorities have changed, and the grants are to be held to that new standard.</a:t>
            </a:r>
          </a:p>
        </p:txBody>
      </p:sp>
      <p:pic>
        <p:nvPicPr>
          <p:cNvPr id="4" name="Picture 3">
            <a:extLst>
              <a:ext uri="{FF2B5EF4-FFF2-40B4-BE49-F238E27FC236}">
                <a16:creationId xmlns:a16="http://schemas.microsoft.com/office/drawing/2014/main" id="{51216606-A999-C78E-9984-12BF5EECCADB}"/>
              </a:ext>
            </a:extLst>
          </p:cNvPr>
          <p:cNvPicPr>
            <a:picLocks noChangeAspect="1"/>
          </p:cNvPicPr>
          <p:nvPr/>
        </p:nvPicPr>
        <p:blipFill>
          <a:blip r:embed="rId2"/>
          <a:stretch>
            <a:fillRect/>
          </a:stretch>
        </p:blipFill>
        <p:spPr>
          <a:xfrm>
            <a:off x="8849453" y="101314"/>
            <a:ext cx="3215167" cy="724309"/>
          </a:xfrm>
          <a:prstGeom prst="rect">
            <a:avLst/>
          </a:prstGeom>
        </p:spPr>
      </p:pic>
    </p:spTree>
    <p:extLst>
      <p:ext uri="{BB962C8B-B14F-4D97-AF65-F5344CB8AC3E}">
        <p14:creationId xmlns:p14="http://schemas.microsoft.com/office/powerpoint/2010/main" val="25779144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37C11-EBE9-10FB-3BAF-712514E7CB2F}"/>
              </a:ext>
            </a:extLst>
          </p:cNvPr>
          <p:cNvSpPr>
            <a:spLocks noGrp="1"/>
          </p:cNvSpPr>
          <p:nvPr>
            <p:ph type="title"/>
          </p:nvPr>
        </p:nvSpPr>
        <p:spPr/>
        <p:txBody>
          <a:bodyPr/>
          <a:lstStyle/>
          <a:p>
            <a:r>
              <a:rPr lang="en-US" dirty="0"/>
              <a:t>The Fear Buzzword - Diversion</a:t>
            </a:r>
          </a:p>
        </p:txBody>
      </p:sp>
      <p:sp>
        <p:nvSpPr>
          <p:cNvPr id="3" name="Content Placeholder 2">
            <a:extLst>
              <a:ext uri="{FF2B5EF4-FFF2-40B4-BE49-F238E27FC236}">
                <a16:creationId xmlns:a16="http://schemas.microsoft.com/office/drawing/2014/main" id="{C14D3B1E-2546-6502-09D9-5CCD55D28E9F}"/>
              </a:ext>
            </a:extLst>
          </p:cNvPr>
          <p:cNvSpPr>
            <a:spLocks noGrp="1"/>
          </p:cNvSpPr>
          <p:nvPr>
            <p:ph idx="1"/>
          </p:nvPr>
        </p:nvSpPr>
        <p:spPr/>
        <p:txBody>
          <a:bodyPr/>
          <a:lstStyle/>
          <a:p>
            <a:r>
              <a:rPr lang="en-US" dirty="0"/>
              <a:t>The media and American social beliefs are partly responsible for the belief in widespread diversion. The old file in the cake.</a:t>
            </a:r>
          </a:p>
          <a:p>
            <a:r>
              <a:rPr lang="en-US" dirty="0"/>
              <a:t>Oz, the first dramatized carceral TV show on HBO in the 1990s, created an entire fictional language and methodology for drug diversion out of whole cloth, that was subsequently copied in real prisons. </a:t>
            </a:r>
          </a:p>
          <a:p>
            <a:r>
              <a:rPr lang="en-US" dirty="0"/>
              <a:t>Providing mOUD universally is the likeliest solution to preventing mOUD diversion. Selectivity breeds jealousy, and the criteria for selection can be arbitrary. </a:t>
            </a:r>
          </a:p>
          <a:p>
            <a:r>
              <a:rPr lang="en-US" dirty="0"/>
              <a:t>XR-buprenorphine is another solution. Few choose Vivitrol.</a:t>
            </a:r>
          </a:p>
        </p:txBody>
      </p:sp>
      <p:pic>
        <p:nvPicPr>
          <p:cNvPr id="4" name="Picture 3">
            <a:extLst>
              <a:ext uri="{FF2B5EF4-FFF2-40B4-BE49-F238E27FC236}">
                <a16:creationId xmlns:a16="http://schemas.microsoft.com/office/drawing/2014/main" id="{20508BDC-AB98-319E-068D-74D60FB73202}"/>
              </a:ext>
            </a:extLst>
          </p:cNvPr>
          <p:cNvPicPr>
            <a:picLocks noChangeAspect="1"/>
          </p:cNvPicPr>
          <p:nvPr/>
        </p:nvPicPr>
        <p:blipFill>
          <a:blip r:embed="rId2"/>
          <a:stretch>
            <a:fillRect/>
          </a:stretch>
        </p:blipFill>
        <p:spPr>
          <a:xfrm>
            <a:off x="8998424" y="101314"/>
            <a:ext cx="3066196" cy="690749"/>
          </a:xfrm>
          <a:prstGeom prst="rect">
            <a:avLst/>
          </a:prstGeom>
        </p:spPr>
      </p:pic>
    </p:spTree>
    <p:extLst>
      <p:ext uri="{BB962C8B-B14F-4D97-AF65-F5344CB8AC3E}">
        <p14:creationId xmlns:p14="http://schemas.microsoft.com/office/powerpoint/2010/main" val="33770624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FAB18D-312F-020E-C586-2993F4AAD42C}"/>
              </a:ext>
            </a:extLst>
          </p:cNvPr>
          <p:cNvSpPr>
            <a:spLocks noGrp="1"/>
          </p:cNvSpPr>
          <p:nvPr>
            <p:ph type="title"/>
          </p:nvPr>
        </p:nvSpPr>
        <p:spPr/>
        <p:txBody>
          <a:bodyPr/>
          <a:lstStyle/>
          <a:p>
            <a:r>
              <a:rPr lang="en-US" dirty="0"/>
              <a:t>XBOT</a:t>
            </a:r>
          </a:p>
        </p:txBody>
      </p:sp>
      <p:sp>
        <p:nvSpPr>
          <p:cNvPr id="3" name="Content Placeholder 2">
            <a:extLst>
              <a:ext uri="{FF2B5EF4-FFF2-40B4-BE49-F238E27FC236}">
                <a16:creationId xmlns:a16="http://schemas.microsoft.com/office/drawing/2014/main" id="{952D6206-9A6A-CAE7-8590-7BEFE866B95A}"/>
              </a:ext>
            </a:extLst>
          </p:cNvPr>
          <p:cNvSpPr>
            <a:spLocks noGrp="1"/>
          </p:cNvSpPr>
          <p:nvPr>
            <p:ph idx="1"/>
          </p:nvPr>
        </p:nvSpPr>
        <p:spPr/>
        <p:txBody>
          <a:bodyPr>
            <a:normAutofit lnSpcReduction="10000"/>
          </a:bodyPr>
          <a:lstStyle/>
          <a:p>
            <a:r>
              <a:rPr lang="en-US" dirty="0"/>
              <a:t>The Lancet in 2018 published a large study entitled: “Comparative effectiveness of extended-release naltrexone versus buprenorphine-naloxone for opioid relapse prevention (X:BOT): a multicenter, open-label, randomized controlled trial.”</a:t>
            </a:r>
          </a:p>
          <a:p>
            <a:r>
              <a:rPr lang="en-US" dirty="0"/>
              <a:t>Many second analyses have been done, but of course, none involved XR-buprenorphine.</a:t>
            </a:r>
          </a:p>
          <a:p>
            <a:r>
              <a:rPr lang="en-US" dirty="0"/>
              <a:t>The largest study I can find is a study of 54 in Rhode Island, of head to head XR buprenorphine, partially funded by Braeburn. The makers of Brixadi.</a:t>
            </a:r>
          </a:p>
          <a:p>
            <a:r>
              <a:rPr lang="en-US" dirty="0"/>
              <a:t>We are quite a while from having good evidence. </a:t>
            </a:r>
          </a:p>
        </p:txBody>
      </p:sp>
      <p:pic>
        <p:nvPicPr>
          <p:cNvPr id="4" name="Picture 3">
            <a:extLst>
              <a:ext uri="{FF2B5EF4-FFF2-40B4-BE49-F238E27FC236}">
                <a16:creationId xmlns:a16="http://schemas.microsoft.com/office/drawing/2014/main" id="{77FB8C85-A6FE-C815-9F56-31B642D011AD}"/>
              </a:ext>
            </a:extLst>
          </p:cNvPr>
          <p:cNvPicPr>
            <a:picLocks noChangeAspect="1"/>
          </p:cNvPicPr>
          <p:nvPr/>
        </p:nvPicPr>
        <p:blipFill>
          <a:blip r:embed="rId2"/>
          <a:stretch>
            <a:fillRect/>
          </a:stretch>
        </p:blipFill>
        <p:spPr>
          <a:xfrm>
            <a:off x="8849453" y="101314"/>
            <a:ext cx="3215167" cy="724309"/>
          </a:xfrm>
          <a:prstGeom prst="rect">
            <a:avLst/>
          </a:prstGeom>
        </p:spPr>
      </p:pic>
    </p:spTree>
    <p:extLst>
      <p:ext uri="{BB962C8B-B14F-4D97-AF65-F5344CB8AC3E}">
        <p14:creationId xmlns:p14="http://schemas.microsoft.com/office/powerpoint/2010/main" val="35847723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C2551-E30D-C774-903A-954BDC913F4B}"/>
              </a:ext>
            </a:extLst>
          </p:cNvPr>
          <p:cNvSpPr>
            <a:spLocks noGrp="1"/>
          </p:cNvSpPr>
          <p:nvPr>
            <p:ph type="title"/>
          </p:nvPr>
        </p:nvSpPr>
        <p:spPr/>
        <p:txBody>
          <a:bodyPr/>
          <a:lstStyle/>
          <a:p>
            <a:r>
              <a:rPr lang="en-US" dirty="0"/>
              <a:t>No large scale studies	</a:t>
            </a:r>
          </a:p>
        </p:txBody>
      </p:sp>
      <p:sp>
        <p:nvSpPr>
          <p:cNvPr id="3" name="Content Placeholder 2">
            <a:extLst>
              <a:ext uri="{FF2B5EF4-FFF2-40B4-BE49-F238E27FC236}">
                <a16:creationId xmlns:a16="http://schemas.microsoft.com/office/drawing/2014/main" id="{26272A28-C73D-352D-CFB9-D28959EDBCE0}"/>
              </a:ext>
            </a:extLst>
          </p:cNvPr>
          <p:cNvSpPr>
            <a:spLocks noGrp="1"/>
          </p:cNvSpPr>
          <p:nvPr>
            <p:ph idx="1"/>
          </p:nvPr>
        </p:nvSpPr>
        <p:spPr/>
        <p:txBody>
          <a:bodyPr/>
          <a:lstStyle/>
          <a:p>
            <a:r>
              <a:rPr lang="en-US" dirty="0"/>
              <a:t>No protocol for initiating XR bupe in opioid naïve. Retrospective case series.  (perdue)</a:t>
            </a:r>
          </a:p>
          <a:p>
            <a:r>
              <a:rPr lang="en-US" dirty="0"/>
              <a:t>Only 16 people</a:t>
            </a:r>
          </a:p>
          <a:p>
            <a:r>
              <a:rPr lang="en-US" dirty="0"/>
              <a:t>Montana Dept of Corrections</a:t>
            </a:r>
          </a:p>
          <a:p>
            <a:r>
              <a:rPr lang="en-US" dirty="0"/>
              <a:t>Small study, but found that the 9 participants who continued throughout incarceration stayed on XR, in line with larger studies of patients on SL buprenorphine for longer.</a:t>
            </a:r>
          </a:p>
        </p:txBody>
      </p:sp>
      <p:pic>
        <p:nvPicPr>
          <p:cNvPr id="4" name="Picture 3">
            <a:extLst>
              <a:ext uri="{FF2B5EF4-FFF2-40B4-BE49-F238E27FC236}">
                <a16:creationId xmlns:a16="http://schemas.microsoft.com/office/drawing/2014/main" id="{598B9423-F8B9-FE90-D930-A787153DCC08}"/>
              </a:ext>
            </a:extLst>
          </p:cNvPr>
          <p:cNvPicPr>
            <a:picLocks noChangeAspect="1"/>
          </p:cNvPicPr>
          <p:nvPr/>
        </p:nvPicPr>
        <p:blipFill>
          <a:blip r:embed="rId2"/>
          <a:stretch>
            <a:fillRect/>
          </a:stretch>
        </p:blipFill>
        <p:spPr>
          <a:xfrm>
            <a:off x="8849453" y="101314"/>
            <a:ext cx="3215167" cy="724309"/>
          </a:xfrm>
          <a:prstGeom prst="rect">
            <a:avLst/>
          </a:prstGeom>
        </p:spPr>
      </p:pic>
    </p:spTree>
    <p:extLst>
      <p:ext uri="{BB962C8B-B14F-4D97-AF65-F5344CB8AC3E}">
        <p14:creationId xmlns:p14="http://schemas.microsoft.com/office/powerpoint/2010/main" val="10907879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9578A8-BA2D-E057-AEC8-93B84FE3079E}"/>
              </a:ext>
            </a:extLst>
          </p:cNvPr>
          <p:cNvSpPr>
            <a:spLocks noGrp="1"/>
          </p:cNvSpPr>
          <p:nvPr>
            <p:ph type="title"/>
          </p:nvPr>
        </p:nvSpPr>
        <p:spPr/>
        <p:txBody>
          <a:bodyPr/>
          <a:lstStyle/>
          <a:p>
            <a:r>
              <a:rPr lang="en-US" dirty="0"/>
              <a:t>SAMHSA Pre-2025</a:t>
            </a:r>
          </a:p>
        </p:txBody>
      </p:sp>
      <p:sp>
        <p:nvSpPr>
          <p:cNvPr id="3" name="Content Placeholder 2">
            <a:extLst>
              <a:ext uri="{FF2B5EF4-FFF2-40B4-BE49-F238E27FC236}">
                <a16:creationId xmlns:a16="http://schemas.microsoft.com/office/drawing/2014/main" id="{9F63A3CF-A8FA-8DAD-BA60-5B8300837667}"/>
              </a:ext>
            </a:extLst>
          </p:cNvPr>
          <p:cNvSpPr>
            <a:spLocks noGrp="1"/>
          </p:cNvSpPr>
          <p:nvPr>
            <p:ph idx="1"/>
          </p:nvPr>
        </p:nvSpPr>
        <p:spPr/>
        <p:txBody>
          <a:bodyPr/>
          <a:lstStyle/>
          <a:p>
            <a:r>
              <a:rPr lang="en-US" dirty="0"/>
              <a:t>Creating an mOUD program begin and continues with education, policy development, QDSA cycles and quality improvement. </a:t>
            </a:r>
          </a:p>
          <a:p>
            <a:r>
              <a:rPr lang="en-US" dirty="0"/>
              <a:t>Not just for the patients, but all staff.</a:t>
            </a:r>
          </a:p>
          <a:p>
            <a:r>
              <a:rPr lang="en-US" dirty="0"/>
              <a:t>Bias is overt, but it is also incidious, reinforced by the “black sheep" phenomenon.</a:t>
            </a:r>
          </a:p>
          <a:p>
            <a:r>
              <a:rPr lang="en-US" dirty="0"/>
              <a:t>Inmates spend the most time with each other, and placement of good information, trust in the mOUD efficacy, penalties for diversion </a:t>
            </a:r>
            <a:r>
              <a:rPr lang="en-US" b="1" dirty="0"/>
              <a:t>that involve the appropriate individuals</a:t>
            </a:r>
            <a:r>
              <a:rPr lang="en-US" dirty="0"/>
              <a:t>.</a:t>
            </a:r>
          </a:p>
        </p:txBody>
      </p:sp>
      <p:pic>
        <p:nvPicPr>
          <p:cNvPr id="4" name="Picture 3">
            <a:extLst>
              <a:ext uri="{FF2B5EF4-FFF2-40B4-BE49-F238E27FC236}">
                <a16:creationId xmlns:a16="http://schemas.microsoft.com/office/drawing/2014/main" id="{A77AA8B8-4243-4E03-78FB-F26F6C5A57E1}"/>
              </a:ext>
            </a:extLst>
          </p:cNvPr>
          <p:cNvPicPr>
            <a:picLocks noChangeAspect="1"/>
          </p:cNvPicPr>
          <p:nvPr/>
        </p:nvPicPr>
        <p:blipFill>
          <a:blip r:embed="rId2"/>
          <a:stretch>
            <a:fillRect/>
          </a:stretch>
        </p:blipFill>
        <p:spPr>
          <a:xfrm>
            <a:off x="8998424" y="101314"/>
            <a:ext cx="3066196" cy="690749"/>
          </a:xfrm>
          <a:prstGeom prst="rect">
            <a:avLst/>
          </a:prstGeom>
        </p:spPr>
      </p:pic>
    </p:spTree>
    <p:extLst>
      <p:ext uri="{BB962C8B-B14F-4D97-AF65-F5344CB8AC3E}">
        <p14:creationId xmlns:p14="http://schemas.microsoft.com/office/powerpoint/2010/main" val="38312237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65D920-6F1F-EC4D-6F47-177E906E4752}"/>
              </a:ext>
            </a:extLst>
          </p:cNvPr>
          <p:cNvSpPr>
            <a:spLocks noGrp="1"/>
          </p:cNvSpPr>
          <p:nvPr>
            <p:ph type="title"/>
          </p:nvPr>
        </p:nvSpPr>
        <p:spPr/>
        <p:txBody>
          <a:bodyPr/>
          <a:lstStyle/>
          <a:p>
            <a:r>
              <a:rPr lang="en-US" dirty="0"/>
              <a:t>ASAM Policy Statement</a:t>
            </a:r>
          </a:p>
        </p:txBody>
      </p:sp>
      <p:sp>
        <p:nvSpPr>
          <p:cNvPr id="3" name="Content Placeholder 2">
            <a:extLst>
              <a:ext uri="{FF2B5EF4-FFF2-40B4-BE49-F238E27FC236}">
                <a16:creationId xmlns:a16="http://schemas.microsoft.com/office/drawing/2014/main" id="{DA150329-CDF4-D1CF-4685-4F7113BEBEE1}"/>
              </a:ext>
            </a:extLst>
          </p:cNvPr>
          <p:cNvSpPr>
            <a:spLocks noGrp="1"/>
          </p:cNvSpPr>
          <p:nvPr>
            <p:ph idx="1"/>
          </p:nvPr>
        </p:nvSpPr>
        <p:spPr/>
        <p:txBody>
          <a:bodyPr/>
          <a:lstStyle/>
          <a:p>
            <a:r>
              <a:rPr lang="en-US" dirty="0"/>
              <a:t>Under the Consolidated Appropriates Act of 2024, states may no longer terminate Medicaid enrollment based on incarceration, as of 1/1/2-26.</a:t>
            </a:r>
          </a:p>
          <a:p>
            <a:r>
              <a:rPr lang="en-US" dirty="0"/>
              <a:t>Despite that, methadone remains their preferred standard, by making prisons into de-facto OTPs.</a:t>
            </a:r>
          </a:p>
          <a:p>
            <a:r>
              <a:rPr lang="en-US" dirty="0"/>
              <a:t>Sublocade may challenge this perspective, once more evidence on XR-buprenorphine efficacy exists. </a:t>
            </a:r>
          </a:p>
        </p:txBody>
      </p:sp>
      <p:pic>
        <p:nvPicPr>
          <p:cNvPr id="4" name="Picture 3">
            <a:extLst>
              <a:ext uri="{FF2B5EF4-FFF2-40B4-BE49-F238E27FC236}">
                <a16:creationId xmlns:a16="http://schemas.microsoft.com/office/drawing/2014/main" id="{F8C3290D-8F65-351C-2440-9AFEB4033F86}"/>
              </a:ext>
            </a:extLst>
          </p:cNvPr>
          <p:cNvPicPr>
            <a:picLocks noChangeAspect="1"/>
          </p:cNvPicPr>
          <p:nvPr/>
        </p:nvPicPr>
        <p:blipFill>
          <a:blip r:embed="rId2"/>
          <a:stretch>
            <a:fillRect/>
          </a:stretch>
        </p:blipFill>
        <p:spPr>
          <a:xfrm>
            <a:off x="8998424" y="101314"/>
            <a:ext cx="3066196" cy="690749"/>
          </a:xfrm>
          <a:prstGeom prst="rect">
            <a:avLst/>
          </a:prstGeom>
        </p:spPr>
      </p:pic>
    </p:spTree>
    <p:extLst>
      <p:ext uri="{BB962C8B-B14F-4D97-AF65-F5344CB8AC3E}">
        <p14:creationId xmlns:p14="http://schemas.microsoft.com/office/powerpoint/2010/main" val="16514738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50ADA-6ADD-2D1D-9DBC-31A2A2DD2454}"/>
              </a:ext>
            </a:extLst>
          </p:cNvPr>
          <p:cNvSpPr>
            <a:spLocks noGrp="1"/>
          </p:cNvSpPr>
          <p:nvPr>
            <p:ph type="title"/>
          </p:nvPr>
        </p:nvSpPr>
        <p:spPr/>
        <p:txBody>
          <a:bodyPr/>
          <a:lstStyle/>
          <a:p>
            <a:r>
              <a:rPr lang="en-US" dirty="0"/>
              <a:t>2022 – A Warden Requests Funds for OUD	</a:t>
            </a:r>
          </a:p>
        </p:txBody>
      </p:sp>
      <p:sp>
        <p:nvSpPr>
          <p:cNvPr id="3" name="Content Placeholder 2">
            <a:extLst>
              <a:ext uri="{FF2B5EF4-FFF2-40B4-BE49-F238E27FC236}">
                <a16:creationId xmlns:a16="http://schemas.microsoft.com/office/drawing/2014/main" id="{47873A64-E45B-4455-F587-9FF6AE320388}"/>
              </a:ext>
            </a:extLst>
          </p:cNvPr>
          <p:cNvSpPr>
            <a:spLocks noGrp="1"/>
          </p:cNvSpPr>
          <p:nvPr>
            <p:ph idx="1"/>
          </p:nvPr>
        </p:nvSpPr>
        <p:spPr/>
        <p:txBody>
          <a:bodyPr>
            <a:normAutofit lnSpcReduction="10000"/>
          </a:bodyPr>
          <a:lstStyle/>
          <a:p>
            <a:r>
              <a:rPr lang="en-US" dirty="0"/>
              <a:t>Frustrated with the number of repeat offenders in the MonDay, as well as their personal stories of relapse and overdose, the warden Bejamin Sexton wrote a grant requesting funds to implement mOUD in the MonDay. He did his research. Without additional funds, with staff that were largely uneducated in addiction medicine, he requested the funding be used for XR-buprenorphine only. </a:t>
            </a:r>
          </a:p>
          <a:p>
            <a:r>
              <a:rPr lang="en-US" dirty="0"/>
              <a:t>One missing piece—an addition provider capable of managing prescribing and administering the medication safely and effectively.</a:t>
            </a:r>
          </a:p>
          <a:p>
            <a:r>
              <a:rPr lang="en-US" dirty="0"/>
              <a:t>There were many more. All journeys start somewhere.</a:t>
            </a:r>
          </a:p>
        </p:txBody>
      </p:sp>
      <p:pic>
        <p:nvPicPr>
          <p:cNvPr id="4" name="Picture 3">
            <a:extLst>
              <a:ext uri="{FF2B5EF4-FFF2-40B4-BE49-F238E27FC236}">
                <a16:creationId xmlns:a16="http://schemas.microsoft.com/office/drawing/2014/main" id="{C2F7F5F7-3FF2-24CE-D02A-4E1742B70B58}"/>
              </a:ext>
            </a:extLst>
          </p:cNvPr>
          <p:cNvPicPr>
            <a:picLocks noChangeAspect="1"/>
          </p:cNvPicPr>
          <p:nvPr/>
        </p:nvPicPr>
        <p:blipFill>
          <a:blip r:embed="rId2"/>
          <a:stretch>
            <a:fillRect/>
          </a:stretch>
        </p:blipFill>
        <p:spPr>
          <a:xfrm>
            <a:off x="9062113" y="101314"/>
            <a:ext cx="3002507" cy="676401"/>
          </a:xfrm>
          <a:prstGeom prst="rect">
            <a:avLst/>
          </a:prstGeom>
        </p:spPr>
      </p:pic>
    </p:spTree>
    <p:extLst>
      <p:ext uri="{BB962C8B-B14F-4D97-AF65-F5344CB8AC3E}">
        <p14:creationId xmlns:p14="http://schemas.microsoft.com/office/powerpoint/2010/main" val="28758469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30A46CF-5E97-59DA-83E1-D15723257CFB}"/>
              </a:ext>
            </a:extLst>
          </p:cNvPr>
          <p:cNvPicPr>
            <a:picLocks noChangeAspect="1"/>
          </p:cNvPicPr>
          <p:nvPr/>
        </p:nvPicPr>
        <p:blipFill>
          <a:blip r:embed="rId2"/>
          <a:stretch>
            <a:fillRect/>
          </a:stretch>
        </p:blipFill>
        <p:spPr>
          <a:xfrm>
            <a:off x="1625370" y="177633"/>
            <a:ext cx="8941260" cy="6502734"/>
          </a:xfrm>
          <a:prstGeom prst="rect">
            <a:avLst/>
          </a:prstGeom>
        </p:spPr>
      </p:pic>
      <p:pic>
        <p:nvPicPr>
          <p:cNvPr id="7" name="Picture 6">
            <a:extLst>
              <a:ext uri="{FF2B5EF4-FFF2-40B4-BE49-F238E27FC236}">
                <a16:creationId xmlns:a16="http://schemas.microsoft.com/office/drawing/2014/main" id="{5A786B98-3335-BC41-2102-259F03C0869A}"/>
              </a:ext>
            </a:extLst>
          </p:cNvPr>
          <p:cNvPicPr>
            <a:picLocks noChangeAspect="1"/>
          </p:cNvPicPr>
          <p:nvPr/>
        </p:nvPicPr>
        <p:blipFill>
          <a:blip r:embed="rId3"/>
          <a:stretch>
            <a:fillRect/>
          </a:stretch>
        </p:blipFill>
        <p:spPr>
          <a:xfrm>
            <a:off x="9335069" y="101315"/>
            <a:ext cx="2729551" cy="614910"/>
          </a:xfrm>
          <a:prstGeom prst="rect">
            <a:avLst/>
          </a:prstGeom>
        </p:spPr>
      </p:pic>
    </p:spTree>
    <p:extLst>
      <p:ext uri="{BB962C8B-B14F-4D97-AF65-F5344CB8AC3E}">
        <p14:creationId xmlns:p14="http://schemas.microsoft.com/office/powerpoint/2010/main" val="22378825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CDCEADE-BE49-B51E-F182-B772A1EF2FA2}"/>
              </a:ext>
            </a:extLst>
          </p:cNvPr>
          <p:cNvPicPr>
            <a:picLocks noChangeAspect="1"/>
          </p:cNvPicPr>
          <p:nvPr/>
        </p:nvPicPr>
        <p:blipFill>
          <a:blip r:embed="rId2"/>
          <a:stretch>
            <a:fillRect/>
          </a:stretch>
        </p:blipFill>
        <p:spPr>
          <a:xfrm>
            <a:off x="1492013" y="101429"/>
            <a:ext cx="9207973" cy="6655142"/>
          </a:xfrm>
          <a:prstGeom prst="rect">
            <a:avLst/>
          </a:prstGeom>
        </p:spPr>
      </p:pic>
      <p:pic>
        <p:nvPicPr>
          <p:cNvPr id="7" name="Picture 6">
            <a:extLst>
              <a:ext uri="{FF2B5EF4-FFF2-40B4-BE49-F238E27FC236}">
                <a16:creationId xmlns:a16="http://schemas.microsoft.com/office/drawing/2014/main" id="{8697E21B-2BD6-5020-2AF3-4F2EFC90B477}"/>
              </a:ext>
            </a:extLst>
          </p:cNvPr>
          <p:cNvPicPr>
            <a:picLocks noChangeAspect="1"/>
          </p:cNvPicPr>
          <p:nvPr/>
        </p:nvPicPr>
        <p:blipFill>
          <a:blip r:embed="rId2"/>
          <a:stretch>
            <a:fillRect/>
          </a:stretch>
        </p:blipFill>
        <p:spPr>
          <a:xfrm>
            <a:off x="1492013" y="101429"/>
            <a:ext cx="9207973" cy="6655142"/>
          </a:xfrm>
          <a:prstGeom prst="rect">
            <a:avLst/>
          </a:prstGeom>
        </p:spPr>
      </p:pic>
    </p:spTree>
    <p:extLst>
      <p:ext uri="{BB962C8B-B14F-4D97-AF65-F5344CB8AC3E}">
        <p14:creationId xmlns:p14="http://schemas.microsoft.com/office/powerpoint/2010/main" val="22767988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A4A4E2-7C73-BEAA-0DA9-15F4CA8D8B15}"/>
              </a:ext>
            </a:extLst>
          </p:cNvPr>
          <p:cNvPicPr>
            <a:picLocks noChangeAspect="1"/>
          </p:cNvPicPr>
          <p:nvPr/>
        </p:nvPicPr>
        <p:blipFill>
          <a:blip r:embed="rId2"/>
          <a:stretch>
            <a:fillRect/>
          </a:stretch>
        </p:blipFill>
        <p:spPr>
          <a:xfrm>
            <a:off x="1737982" y="369899"/>
            <a:ext cx="9227024" cy="3168813"/>
          </a:xfrm>
          <a:prstGeom prst="rect">
            <a:avLst/>
          </a:prstGeom>
        </p:spPr>
      </p:pic>
    </p:spTree>
    <p:extLst>
      <p:ext uri="{BB962C8B-B14F-4D97-AF65-F5344CB8AC3E}">
        <p14:creationId xmlns:p14="http://schemas.microsoft.com/office/powerpoint/2010/main" val="13045408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34460-0C2C-6EF0-5EDB-AC278CFB98A7}"/>
              </a:ext>
            </a:extLst>
          </p:cNvPr>
          <p:cNvSpPr>
            <a:spLocks noGrp="1"/>
          </p:cNvSpPr>
          <p:nvPr>
            <p:ph type="title"/>
          </p:nvPr>
        </p:nvSpPr>
        <p:spPr/>
        <p:txBody>
          <a:bodyPr/>
          <a:lstStyle/>
          <a:p>
            <a:r>
              <a:rPr lang="en-US" dirty="0">
                <a:latin typeface="Trebuchet MS" panose="020B0603020202020204" pitchFamily="34" charset="0"/>
              </a:rPr>
              <a:t>Disclosures</a:t>
            </a:r>
          </a:p>
        </p:txBody>
      </p:sp>
      <p:sp>
        <p:nvSpPr>
          <p:cNvPr id="3" name="Content Placeholder 2">
            <a:extLst>
              <a:ext uri="{FF2B5EF4-FFF2-40B4-BE49-F238E27FC236}">
                <a16:creationId xmlns:a16="http://schemas.microsoft.com/office/drawing/2014/main" id="{6F3A7CD5-48B6-31CE-A87F-7FF910963EE1}"/>
              </a:ext>
            </a:extLst>
          </p:cNvPr>
          <p:cNvSpPr>
            <a:spLocks noGrp="1"/>
          </p:cNvSpPr>
          <p:nvPr>
            <p:ph idx="1"/>
          </p:nvPr>
        </p:nvSpPr>
        <p:spPr/>
        <p:txBody>
          <a:bodyPr/>
          <a:lstStyle/>
          <a:p>
            <a:r>
              <a:rPr lang="en-US" dirty="0"/>
              <a:t>I am employed by CSC, who provides addiction care to the inmates at the MonDay Community Correctional Institution from September 2024 through the present. I have no direct contract with the MCCI, nor do I benefit or receive any salary recompense or benefit from time spent </a:t>
            </a:r>
            <a:r>
              <a:rPr lang="en-US" dirty="0" err="1"/>
              <a:t>there.Part</a:t>
            </a:r>
            <a:r>
              <a:rPr lang="en-US" dirty="0"/>
              <a:t> of my CSC salary is paid by a flat fee from MCCI negotiated by the corporate superpowers that do it so I don’t have to.</a:t>
            </a:r>
          </a:p>
          <a:p>
            <a:endParaRPr lang="en-US" dirty="0"/>
          </a:p>
          <a:p>
            <a:r>
              <a:rPr lang="en-US" dirty="0"/>
              <a:t>The other mentioned members of my organization similarly have no disclosures.</a:t>
            </a:r>
          </a:p>
        </p:txBody>
      </p:sp>
      <p:pic>
        <p:nvPicPr>
          <p:cNvPr id="4" name="Picture 3">
            <a:extLst>
              <a:ext uri="{FF2B5EF4-FFF2-40B4-BE49-F238E27FC236}">
                <a16:creationId xmlns:a16="http://schemas.microsoft.com/office/drawing/2014/main" id="{CCCA71B1-6D06-49ED-527B-7FF2E0388213}"/>
              </a:ext>
            </a:extLst>
          </p:cNvPr>
          <p:cNvPicPr>
            <a:picLocks noChangeAspect="1"/>
          </p:cNvPicPr>
          <p:nvPr/>
        </p:nvPicPr>
        <p:blipFill>
          <a:blip r:embed="rId2"/>
          <a:stretch>
            <a:fillRect/>
          </a:stretch>
        </p:blipFill>
        <p:spPr>
          <a:xfrm>
            <a:off x="8917692" y="155905"/>
            <a:ext cx="3215167" cy="724309"/>
          </a:xfrm>
          <a:prstGeom prst="rect">
            <a:avLst/>
          </a:prstGeom>
        </p:spPr>
      </p:pic>
    </p:spTree>
    <p:extLst>
      <p:ext uri="{BB962C8B-B14F-4D97-AF65-F5344CB8AC3E}">
        <p14:creationId xmlns:p14="http://schemas.microsoft.com/office/powerpoint/2010/main" val="15952326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419B5B2-BC6B-7769-4876-B02C76DA967A}"/>
              </a:ext>
            </a:extLst>
          </p:cNvPr>
          <p:cNvPicPr>
            <a:picLocks noChangeAspect="1"/>
          </p:cNvPicPr>
          <p:nvPr/>
        </p:nvPicPr>
        <p:blipFill>
          <a:blip r:embed="rId2"/>
          <a:stretch>
            <a:fillRect/>
          </a:stretch>
        </p:blipFill>
        <p:spPr>
          <a:xfrm>
            <a:off x="1530115" y="749162"/>
            <a:ext cx="9131769" cy="5359675"/>
          </a:xfrm>
          <a:prstGeom prst="rect">
            <a:avLst/>
          </a:prstGeom>
        </p:spPr>
      </p:pic>
    </p:spTree>
    <p:extLst>
      <p:ext uri="{BB962C8B-B14F-4D97-AF65-F5344CB8AC3E}">
        <p14:creationId xmlns:p14="http://schemas.microsoft.com/office/powerpoint/2010/main" val="10190047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9392262-3B2B-5B00-FE5B-9140AFA72AE6}"/>
              </a:ext>
            </a:extLst>
          </p:cNvPr>
          <p:cNvPicPr>
            <a:picLocks noChangeAspect="1"/>
          </p:cNvPicPr>
          <p:nvPr/>
        </p:nvPicPr>
        <p:blipFill>
          <a:blip r:embed="rId2"/>
          <a:stretch>
            <a:fillRect/>
          </a:stretch>
        </p:blipFill>
        <p:spPr>
          <a:xfrm>
            <a:off x="1518771" y="0"/>
            <a:ext cx="9154457" cy="6858000"/>
          </a:xfrm>
          <a:prstGeom prst="rect">
            <a:avLst/>
          </a:prstGeom>
        </p:spPr>
      </p:pic>
    </p:spTree>
    <p:extLst>
      <p:ext uri="{BB962C8B-B14F-4D97-AF65-F5344CB8AC3E}">
        <p14:creationId xmlns:p14="http://schemas.microsoft.com/office/powerpoint/2010/main" val="22093334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A58CE-B0FF-8908-E1E0-9DE2581129A8}"/>
              </a:ext>
            </a:extLst>
          </p:cNvPr>
          <p:cNvSpPr>
            <a:spLocks noGrp="1"/>
          </p:cNvSpPr>
          <p:nvPr>
            <p:ph type="title"/>
          </p:nvPr>
        </p:nvSpPr>
        <p:spPr/>
        <p:txBody>
          <a:bodyPr/>
          <a:lstStyle/>
          <a:p>
            <a:r>
              <a:rPr lang="en-US" dirty="0"/>
              <a:t>A Successful Program – More Than Money</a:t>
            </a:r>
          </a:p>
        </p:txBody>
      </p:sp>
      <p:sp>
        <p:nvSpPr>
          <p:cNvPr id="3" name="Content Placeholder 2">
            <a:extLst>
              <a:ext uri="{FF2B5EF4-FFF2-40B4-BE49-F238E27FC236}">
                <a16:creationId xmlns:a16="http://schemas.microsoft.com/office/drawing/2014/main" id="{147F9B1E-FFDF-08F9-13E2-A2C2CF8EE363}"/>
              </a:ext>
            </a:extLst>
          </p:cNvPr>
          <p:cNvSpPr>
            <a:spLocks noGrp="1"/>
          </p:cNvSpPr>
          <p:nvPr>
            <p:ph idx="1"/>
          </p:nvPr>
        </p:nvSpPr>
        <p:spPr/>
        <p:txBody>
          <a:bodyPr/>
          <a:lstStyle/>
          <a:p>
            <a:r>
              <a:rPr lang="en-US" dirty="0"/>
              <a:t>There are very few studies that look at XR-buprenorphine—I found one case series in Montana that had 19 enrollees and 16 that transitioned to reentry on XR. </a:t>
            </a:r>
          </a:p>
          <a:p>
            <a:r>
              <a:rPr lang="en-US" dirty="0"/>
              <a:t>As with patients who use XR electively in clinical settings, the reentry inmates expressed a desire to continue. </a:t>
            </a:r>
          </a:p>
          <a:p>
            <a:r>
              <a:rPr lang="en-US" dirty="0"/>
              <a:t>Granted, they were not given immediate options to change on reentry. </a:t>
            </a:r>
          </a:p>
          <a:p>
            <a:endParaRPr lang="en-US" dirty="0"/>
          </a:p>
        </p:txBody>
      </p:sp>
      <p:pic>
        <p:nvPicPr>
          <p:cNvPr id="4" name="Picture 3">
            <a:extLst>
              <a:ext uri="{FF2B5EF4-FFF2-40B4-BE49-F238E27FC236}">
                <a16:creationId xmlns:a16="http://schemas.microsoft.com/office/drawing/2014/main" id="{0C78D146-7D4E-23E3-0618-CC5404D433DE}"/>
              </a:ext>
            </a:extLst>
          </p:cNvPr>
          <p:cNvPicPr>
            <a:picLocks noChangeAspect="1"/>
          </p:cNvPicPr>
          <p:nvPr/>
        </p:nvPicPr>
        <p:blipFill>
          <a:blip r:embed="rId2"/>
          <a:stretch>
            <a:fillRect/>
          </a:stretch>
        </p:blipFill>
        <p:spPr>
          <a:xfrm>
            <a:off x="8998424" y="101314"/>
            <a:ext cx="3066196" cy="690749"/>
          </a:xfrm>
          <a:prstGeom prst="rect">
            <a:avLst/>
          </a:prstGeom>
        </p:spPr>
      </p:pic>
    </p:spTree>
    <p:extLst>
      <p:ext uri="{BB962C8B-B14F-4D97-AF65-F5344CB8AC3E}">
        <p14:creationId xmlns:p14="http://schemas.microsoft.com/office/powerpoint/2010/main" val="23471242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CD89F-422D-8CB5-6A09-64DC116D91F7}"/>
              </a:ext>
            </a:extLst>
          </p:cNvPr>
          <p:cNvSpPr>
            <a:spLocks noGrp="1"/>
          </p:cNvSpPr>
          <p:nvPr>
            <p:ph type="title"/>
          </p:nvPr>
        </p:nvSpPr>
        <p:spPr/>
        <p:txBody>
          <a:bodyPr/>
          <a:lstStyle/>
          <a:p>
            <a:r>
              <a:rPr lang="en-US" dirty="0"/>
              <a:t>The MonDay – A Unique Narrative	</a:t>
            </a:r>
          </a:p>
        </p:txBody>
      </p:sp>
      <p:sp>
        <p:nvSpPr>
          <p:cNvPr id="3" name="Content Placeholder 2">
            <a:extLst>
              <a:ext uri="{FF2B5EF4-FFF2-40B4-BE49-F238E27FC236}">
                <a16:creationId xmlns:a16="http://schemas.microsoft.com/office/drawing/2014/main" id="{07393891-23A5-2FAA-43C4-867A1D5EB461}"/>
              </a:ext>
            </a:extLst>
          </p:cNvPr>
          <p:cNvSpPr>
            <a:spLocks noGrp="1"/>
          </p:cNvSpPr>
          <p:nvPr>
            <p:ph idx="1"/>
          </p:nvPr>
        </p:nvSpPr>
        <p:spPr/>
        <p:txBody>
          <a:bodyPr/>
          <a:lstStyle/>
          <a:p>
            <a:r>
              <a:rPr lang="en-US" dirty="0"/>
              <a:t>The MonDay Community Correctional Institution is technically a Level 1 prison—the lowest level for non-violent offenders—that offers a maximal six month program that offers eligible inmates extensive counseling in all facets of life beyond incarceration, including therapy, education, community outreach opportunities, and in the beginning, abstinence-based substance use treatment. All of the MonDay inmates must have charges related to drugs or substance use, with the laudable goal of addressing a wide range of the SDoH to prevent recidivism and relapse. </a:t>
            </a:r>
          </a:p>
        </p:txBody>
      </p:sp>
      <p:pic>
        <p:nvPicPr>
          <p:cNvPr id="4" name="Picture 3">
            <a:extLst>
              <a:ext uri="{FF2B5EF4-FFF2-40B4-BE49-F238E27FC236}">
                <a16:creationId xmlns:a16="http://schemas.microsoft.com/office/drawing/2014/main" id="{C24F49F4-D578-4A8B-B95C-E0A5512003A1}"/>
              </a:ext>
            </a:extLst>
          </p:cNvPr>
          <p:cNvPicPr>
            <a:picLocks noChangeAspect="1"/>
          </p:cNvPicPr>
          <p:nvPr/>
        </p:nvPicPr>
        <p:blipFill>
          <a:blip r:embed="rId2"/>
          <a:stretch>
            <a:fillRect/>
          </a:stretch>
        </p:blipFill>
        <p:spPr>
          <a:xfrm>
            <a:off x="8998424" y="101314"/>
            <a:ext cx="3066196" cy="690749"/>
          </a:xfrm>
          <a:prstGeom prst="rect">
            <a:avLst/>
          </a:prstGeom>
        </p:spPr>
      </p:pic>
    </p:spTree>
    <p:extLst>
      <p:ext uri="{BB962C8B-B14F-4D97-AF65-F5344CB8AC3E}">
        <p14:creationId xmlns:p14="http://schemas.microsoft.com/office/powerpoint/2010/main" val="31112545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80CCAACE-815D-4A79-875A-B7EFC28F7D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026" name="Picture 2" descr="McCrory's: The Dayton Arcade Building That's Already Been Redeveloped">
            <a:extLst>
              <a:ext uri="{FF2B5EF4-FFF2-40B4-BE49-F238E27FC236}">
                <a16:creationId xmlns:a16="http://schemas.microsoft.com/office/drawing/2014/main" id="{BD7CAA65-6376-F41E-DEE6-2BDB9DCC15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431" r="20016" b="2"/>
          <a:stretch>
            <a:fillRect/>
          </a:stretch>
        </p:blipFill>
        <p:spPr bwMode="auto">
          <a:xfrm>
            <a:off x="20" y="10"/>
            <a:ext cx="6095980" cy="6857990"/>
          </a:xfrm>
          <a:prstGeom prst="rect">
            <a:avLst/>
          </a:prstGeom>
          <a:noFill/>
          <a:extLst>
            <a:ext uri="{909E8E84-426E-40DD-AFC4-6F175D3DCCD1}">
              <a14:hiddenFill xmlns:a14="http://schemas.microsoft.com/office/drawing/2010/main">
                <a:solidFill>
                  <a:srgbClr val="FFFFFF"/>
                </a:solidFill>
              </a14:hiddenFill>
            </a:ext>
          </a:extLst>
        </p:spPr>
      </p:pic>
      <p:pic>
        <p:nvPicPr>
          <p:cNvPr id="5" name="Content Placeholder 4">
            <a:extLst>
              <a:ext uri="{FF2B5EF4-FFF2-40B4-BE49-F238E27FC236}">
                <a16:creationId xmlns:a16="http://schemas.microsoft.com/office/drawing/2014/main" id="{D88B212B-ACEF-17FD-DA59-9FA7FAFC9694}"/>
              </a:ext>
            </a:extLst>
          </p:cNvPr>
          <p:cNvPicPr>
            <a:picLocks noGrp="1" noChangeAspect="1"/>
          </p:cNvPicPr>
          <p:nvPr>
            <p:ph idx="1"/>
          </p:nvPr>
        </p:nvPicPr>
        <p:blipFill>
          <a:blip r:embed="rId3"/>
          <a:srcRect r="1508"/>
          <a:stretch>
            <a:fillRect/>
          </a:stretch>
        </p:blipFill>
        <p:spPr>
          <a:xfrm>
            <a:off x="6096000" y="10"/>
            <a:ext cx="6096000" cy="6857990"/>
          </a:xfrm>
          <a:prstGeom prst="rect">
            <a:avLst/>
          </a:prstGeom>
        </p:spPr>
      </p:pic>
    </p:spTree>
    <p:extLst>
      <p:ext uri="{BB962C8B-B14F-4D97-AF65-F5344CB8AC3E}">
        <p14:creationId xmlns:p14="http://schemas.microsoft.com/office/powerpoint/2010/main" val="30002541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521C3-AEEA-BFDA-68B6-659B30217734}"/>
              </a:ext>
            </a:extLst>
          </p:cNvPr>
          <p:cNvSpPr>
            <a:spLocks noGrp="1"/>
          </p:cNvSpPr>
          <p:nvPr>
            <p:ph type="title"/>
          </p:nvPr>
        </p:nvSpPr>
        <p:spPr/>
        <p:txBody>
          <a:bodyPr/>
          <a:lstStyle/>
          <a:p>
            <a:r>
              <a:rPr lang="en-US" dirty="0"/>
              <a:t>September 2024 – Kate takes a Meeting</a:t>
            </a:r>
          </a:p>
        </p:txBody>
      </p:sp>
      <p:sp>
        <p:nvSpPr>
          <p:cNvPr id="3" name="Content Placeholder 2">
            <a:extLst>
              <a:ext uri="{FF2B5EF4-FFF2-40B4-BE49-F238E27FC236}">
                <a16:creationId xmlns:a16="http://schemas.microsoft.com/office/drawing/2014/main" id="{379D9675-84DC-DB15-1B22-383E69D0FB67}"/>
              </a:ext>
            </a:extLst>
          </p:cNvPr>
          <p:cNvSpPr>
            <a:spLocks noGrp="1"/>
          </p:cNvSpPr>
          <p:nvPr>
            <p:ph idx="1"/>
          </p:nvPr>
        </p:nvSpPr>
        <p:spPr/>
        <p:txBody>
          <a:bodyPr/>
          <a:lstStyle/>
          <a:p>
            <a:r>
              <a:rPr lang="en-US" dirty="0"/>
              <a:t>As the medical director for CleanSlate Outpatient Centers in Dayton, Ohio, I was asked if I had any interest in becoming the provider for MonDay. After a challenging time finding an interested party to do this, I think Mr. Sexton was surprised I said yes. I am a fellowship-trained full-time addiction medicine physician, and I had accumulated a lot of experience with XR-buprenorphine in our clinic. </a:t>
            </a:r>
          </a:p>
          <a:p>
            <a:r>
              <a:rPr lang="en-US" dirty="0"/>
              <a:t>We met—the warden, his deputy, my manager, and I. Gleefully and innocently, we decided to dive right in. Emphasis on innocently.</a:t>
            </a:r>
          </a:p>
        </p:txBody>
      </p:sp>
      <p:pic>
        <p:nvPicPr>
          <p:cNvPr id="4" name="Picture 3">
            <a:extLst>
              <a:ext uri="{FF2B5EF4-FFF2-40B4-BE49-F238E27FC236}">
                <a16:creationId xmlns:a16="http://schemas.microsoft.com/office/drawing/2014/main" id="{1763CB7A-8188-591F-E5B8-3C98861D9DEC}"/>
              </a:ext>
            </a:extLst>
          </p:cNvPr>
          <p:cNvPicPr>
            <a:picLocks noChangeAspect="1"/>
          </p:cNvPicPr>
          <p:nvPr/>
        </p:nvPicPr>
        <p:blipFill>
          <a:blip r:embed="rId2"/>
          <a:stretch>
            <a:fillRect/>
          </a:stretch>
        </p:blipFill>
        <p:spPr>
          <a:xfrm>
            <a:off x="8998424" y="101314"/>
            <a:ext cx="3066196" cy="690749"/>
          </a:xfrm>
          <a:prstGeom prst="rect">
            <a:avLst/>
          </a:prstGeom>
        </p:spPr>
      </p:pic>
    </p:spTree>
    <p:extLst>
      <p:ext uri="{BB962C8B-B14F-4D97-AF65-F5344CB8AC3E}">
        <p14:creationId xmlns:p14="http://schemas.microsoft.com/office/powerpoint/2010/main" val="12060134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5A336A-3832-5183-C7CE-B5F4C2A597E4}"/>
              </a:ext>
            </a:extLst>
          </p:cNvPr>
          <p:cNvSpPr>
            <a:spLocks noGrp="1"/>
          </p:cNvSpPr>
          <p:nvPr>
            <p:ph type="title"/>
          </p:nvPr>
        </p:nvSpPr>
        <p:spPr/>
        <p:txBody>
          <a:bodyPr/>
          <a:lstStyle/>
          <a:p>
            <a:r>
              <a:rPr lang="en-US" dirty="0"/>
              <a:t>Fall of 2024	</a:t>
            </a:r>
          </a:p>
        </p:txBody>
      </p:sp>
      <p:sp>
        <p:nvSpPr>
          <p:cNvPr id="3" name="Content Placeholder 2">
            <a:extLst>
              <a:ext uri="{FF2B5EF4-FFF2-40B4-BE49-F238E27FC236}">
                <a16:creationId xmlns:a16="http://schemas.microsoft.com/office/drawing/2014/main" id="{F8ED96B0-3B5B-551E-9A6D-236A69B41088}"/>
              </a:ext>
            </a:extLst>
          </p:cNvPr>
          <p:cNvSpPr>
            <a:spLocks noGrp="1"/>
          </p:cNvSpPr>
          <p:nvPr>
            <p:ph idx="1"/>
          </p:nvPr>
        </p:nvSpPr>
        <p:spPr/>
        <p:txBody>
          <a:bodyPr/>
          <a:lstStyle/>
          <a:p>
            <a:r>
              <a:rPr lang="en-US" dirty="0"/>
              <a:t>The DEA requires a separate registration to perform injections in sites that are not affiliated with the parent registration, and whether MonDay was a prison or the DEA was currently undergoing a DDoS on their email servers, the process to get registered took months.</a:t>
            </a:r>
          </a:p>
          <a:p>
            <a:r>
              <a:rPr lang="en-US" dirty="0"/>
              <a:t>In the meantime, I started the patients the warden assigned to this MAT program, as he called it, on SL buprenorphine tablets. Cheap, rapid delivery, and delivered once daily. The patients reported increased comfort, fewer cravings and dreams. Time drew on. </a:t>
            </a:r>
          </a:p>
        </p:txBody>
      </p:sp>
      <p:pic>
        <p:nvPicPr>
          <p:cNvPr id="4" name="Picture 3">
            <a:extLst>
              <a:ext uri="{FF2B5EF4-FFF2-40B4-BE49-F238E27FC236}">
                <a16:creationId xmlns:a16="http://schemas.microsoft.com/office/drawing/2014/main" id="{C8059E88-3A50-F514-285A-81CBCB1A9878}"/>
              </a:ext>
            </a:extLst>
          </p:cNvPr>
          <p:cNvPicPr>
            <a:picLocks noChangeAspect="1"/>
          </p:cNvPicPr>
          <p:nvPr/>
        </p:nvPicPr>
        <p:blipFill>
          <a:blip r:embed="rId2"/>
          <a:stretch>
            <a:fillRect/>
          </a:stretch>
        </p:blipFill>
        <p:spPr>
          <a:xfrm>
            <a:off x="8998424" y="101314"/>
            <a:ext cx="3066196" cy="690749"/>
          </a:xfrm>
          <a:prstGeom prst="rect">
            <a:avLst/>
          </a:prstGeom>
        </p:spPr>
      </p:pic>
    </p:spTree>
    <p:extLst>
      <p:ext uri="{BB962C8B-B14F-4D97-AF65-F5344CB8AC3E}">
        <p14:creationId xmlns:p14="http://schemas.microsoft.com/office/powerpoint/2010/main" val="5518819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8EDDF5-1853-4810-8FBE-4345B6235AB0}"/>
              </a:ext>
            </a:extLst>
          </p:cNvPr>
          <p:cNvSpPr>
            <a:spLocks noGrp="1"/>
          </p:cNvSpPr>
          <p:nvPr>
            <p:ph type="title"/>
          </p:nvPr>
        </p:nvSpPr>
        <p:spPr/>
        <p:txBody>
          <a:bodyPr/>
          <a:lstStyle/>
          <a:p>
            <a:r>
              <a:rPr lang="en-US" dirty="0"/>
              <a:t>Barrier 1 – Clinician Demand	</a:t>
            </a:r>
          </a:p>
        </p:txBody>
      </p:sp>
      <p:sp>
        <p:nvSpPr>
          <p:cNvPr id="3" name="Content Placeholder 2">
            <a:extLst>
              <a:ext uri="{FF2B5EF4-FFF2-40B4-BE49-F238E27FC236}">
                <a16:creationId xmlns:a16="http://schemas.microsoft.com/office/drawing/2014/main" id="{5DAC13CA-1201-2529-A836-57CBF83BAAA1}"/>
              </a:ext>
            </a:extLst>
          </p:cNvPr>
          <p:cNvSpPr>
            <a:spLocks noGrp="1"/>
          </p:cNvSpPr>
          <p:nvPr>
            <p:ph idx="1"/>
          </p:nvPr>
        </p:nvSpPr>
        <p:spPr/>
        <p:txBody>
          <a:bodyPr>
            <a:normAutofit lnSpcReduction="10000"/>
          </a:bodyPr>
          <a:lstStyle/>
          <a:p>
            <a:r>
              <a:rPr lang="en-US" dirty="0"/>
              <a:t>Although the total enrollees who continued care in this period on SL buprenorphine never exceeded 13, they were mixed male and female and as the population was housed in separate buildings, that meant transportation, head count, individual dosing preparation, watching the patients for 15 minutes, and then having them wash their mouths out with water. </a:t>
            </a:r>
          </a:p>
          <a:p>
            <a:r>
              <a:rPr lang="en-US" dirty="0"/>
              <a:t>The clinicians stated this burden took them away from their tasks for often over an hour, and allowed the inmates to miss regular programming. They did not understand why this was necessary, “the patients will divert anyway, we can’t watch them all.”</a:t>
            </a:r>
          </a:p>
        </p:txBody>
      </p:sp>
      <p:pic>
        <p:nvPicPr>
          <p:cNvPr id="4" name="Picture 3">
            <a:extLst>
              <a:ext uri="{FF2B5EF4-FFF2-40B4-BE49-F238E27FC236}">
                <a16:creationId xmlns:a16="http://schemas.microsoft.com/office/drawing/2014/main" id="{3C42F9F3-2172-EE6D-3118-5CC247825D1B}"/>
              </a:ext>
            </a:extLst>
          </p:cNvPr>
          <p:cNvPicPr>
            <a:picLocks noChangeAspect="1"/>
          </p:cNvPicPr>
          <p:nvPr/>
        </p:nvPicPr>
        <p:blipFill>
          <a:blip r:embed="rId2"/>
          <a:stretch>
            <a:fillRect/>
          </a:stretch>
        </p:blipFill>
        <p:spPr>
          <a:xfrm>
            <a:off x="8998424" y="101314"/>
            <a:ext cx="3066196" cy="690749"/>
          </a:xfrm>
          <a:prstGeom prst="rect">
            <a:avLst/>
          </a:prstGeom>
        </p:spPr>
      </p:pic>
    </p:spTree>
    <p:extLst>
      <p:ext uri="{BB962C8B-B14F-4D97-AF65-F5344CB8AC3E}">
        <p14:creationId xmlns:p14="http://schemas.microsoft.com/office/powerpoint/2010/main" val="8181758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D62A99-E44F-1999-0CED-75900EEC3501}"/>
              </a:ext>
            </a:extLst>
          </p:cNvPr>
          <p:cNvSpPr>
            <a:spLocks noGrp="1"/>
          </p:cNvSpPr>
          <p:nvPr>
            <p:ph type="title"/>
          </p:nvPr>
        </p:nvSpPr>
        <p:spPr/>
        <p:txBody>
          <a:bodyPr/>
          <a:lstStyle/>
          <a:p>
            <a:r>
              <a:rPr lang="en-US" dirty="0"/>
              <a:t>Barrier 2 - Diversion</a:t>
            </a:r>
          </a:p>
        </p:txBody>
      </p:sp>
      <p:sp>
        <p:nvSpPr>
          <p:cNvPr id="3" name="Content Placeholder 2">
            <a:extLst>
              <a:ext uri="{FF2B5EF4-FFF2-40B4-BE49-F238E27FC236}">
                <a16:creationId xmlns:a16="http://schemas.microsoft.com/office/drawing/2014/main" id="{42394B1D-7700-3819-6021-8796C9F11A47}"/>
              </a:ext>
            </a:extLst>
          </p:cNvPr>
          <p:cNvSpPr>
            <a:spLocks noGrp="1"/>
          </p:cNvSpPr>
          <p:nvPr>
            <p:ph idx="1"/>
          </p:nvPr>
        </p:nvSpPr>
        <p:spPr/>
        <p:txBody>
          <a:bodyPr/>
          <a:lstStyle/>
          <a:p>
            <a:r>
              <a:rPr lang="en-US" dirty="0"/>
              <a:t>Only 3 episodes of diversion were determined to have occurred in the 12 months we ran this program.</a:t>
            </a:r>
          </a:p>
          <a:p>
            <a:r>
              <a:rPr lang="en-US" dirty="0"/>
              <a:t>One individual cheeked his medication, was sent back to prison, and received a felony charge equivalent to bringing contraband into the jail.</a:t>
            </a:r>
          </a:p>
          <a:p>
            <a:r>
              <a:rPr lang="en-US" dirty="0"/>
              <a:t>One individual sold his band-aid that I had placed over an injection site for 300$ so that the buyer could lick it. Same outcome.</a:t>
            </a:r>
          </a:p>
          <a:p>
            <a:r>
              <a:rPr lang="en-US" dirty="0"/>
              <a:t>One individual, angry that his friends were not included, smuggled 400 8mg strips into the prison in a pair of shoes. </a:t>
            </a:r>
          </a:p>
        </p:txBody>
      </p:sp>
      <p:pic>
        <p:nvPicPr>
          <p:cNvPr id="4" name="Picture 3">
            <a:extLst>
              <a:ext uri="{FF2B5EF4-FFF2-40B4-BE49-F238E27FC236}">
                <a16:creationId xmlns:a16="http://schemas.microsoft.com/office/drawing/2014/main" id="{5DA10B7D-9ECA-60A4-8C5F-EE3ECC5A5478}"/>
              </a:ext>
            </a:extLst>
          </p:cNvPr>
          <p:cNvPicPr>
            <a:picLocks noChangeAspect="1"/>
          </p:cNvPicPr>
          <p:nvPr/>
        </p:nvPicPr>
        <p:blipFill>
          <a:blip r:embed="rId2"/>
          <a:stretch>
            <a:fillRect/>
          </a:stretch>
        </p:blipFill>
        <p:spPr>
          <a:xfrm>
            <a:off x="8998424" y="101314"/>
            <a:ext cx="3066196" cy="690749"/>
          </a:xfrm>
          <a:prstGeom prst="rect">
            <a:avLst/>
          </a:prstGeom>
        </p:spPr>
      </p:pic>
    </p:spTree>
    <p:extLst>
      <p:ext uri="{BB962C8B-B14F-4D97-AF65-F5344CB8AC3E}">
        <p14:creationId xmlns:p14="http://schemas.microsoft.com/office/powerpoint/2010/main" val="15778390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89FD2F-7A44-118E-95CF-04C9616E167F}"/>
              </a:ext>
            </a:extLst>
          </p:cNvPr>
          <p:cNvSpPr>
            <a:spLocks noGrp="1"/>
          </p:cNvSpPr>
          <p:nvPr>
            <p:ph type="title"/>
          </p:nvPr>
        </p:nvSpPr>
        <p:spPr/>
        <p:txBody>
          <a:bodyPr/>
          <a:lstStyle/>
          <a:p>
            <a:r>
              <a:rPr lang="en-US" dirty="0"/>
              <a:t>XR-Buprenorphine Begins	</a:t>
            </a:r>
          </a:p>
        </p:txBody>
      </p:sp>
      <p:sp>
        <p:nvSpPr>
          <p:cNvPr id="3" name="Content Placeholder 2">
            <a:extLst>
              <a:ext uri="{FF2B5EF4-FFF2-40B4-BE49-F238E27FC236}">
                <a16:creationId xmlns:a16="http://schemas.microsoft.com/office/drawing/2014/main" id="{2B133412-7E39-017A-85FA-4B4E2DED966A}"/>
              </a:ext>
            </a:extLst>
          </p:cNvPr>
          <p:cNvSpPr>
            <a:spLocks noGrp="1"/>
          </p:cNvSpPr>
          <p:nvPr>
            <p:ph idx="1"/>
          </p:nvPr>
        </p:nvSpPr>
        <p:spPr/>
        <p:txBody>
          <a:bodyPr vert="horz" lIns="91440" tIns="45720" rIns="91440" bIns="45720" rtlCol="0" anchor="t">
            <a:normAutofit fontScale="92500" lnSpcReduction="20000"/>
          </a:bodyPr>
          <a:lstStyle/>
          <a:p>
            <a:r>
              <a:rPr lang="en-US" dirty="0"/>
              <a:t>The beginning was rocky, as the individuals who had been on SL did not want to change formulations. They were required to by the warden, and furthermore, the ones that agreed to the injection and then refused the day of were charged 2400$. </a:t>
            </a:r>
          </a:p>
          <a:p>
            <a:r>
              <a:rPr lang="en-US" dirty="0"/>
              <a:t>Sublocade released guidelines that allowed for a booster or accelerated injection in the first month of treatment, and many patients benefited from receiving one.</a:t>
            </a:r>
          </a:p>
          <a:p>
            <a:r>
              <a:rPr lang="en-US" dirty="0"/>
              <a:t>This displeased the warden, who stated that use of booster injections would mean the money would run out, and fewer patients would be seen. </a:t>
            </a:r>
          </a:p>
          <a:p>
            <a:r>
              <a:rPr lang="en-US" dirty="0"/>
              <a:t>There was no prior research conducted on booster shots or the challenges that are met when changing someone from SL to an injection.</a:t>
            </a:r>
          </a:p>
        </p:txBody>
      </p:sp>
      <p:pic>
        <p:nvPicPr>
          <p:cNvPr id="4" name="Picture 3">
            <a:extLst>
              <a:ext uri="{FF2B5EF4-FFF2-40B4-BE49-F238E27FC236}">
                <a16:creationId xmlns:a16="http://schemas.microsoft.com/office/drawing/2014/main" id="{BFA0F659-1B86-BD37-0D63-EC25988BDE60}"/>
              </a:ext>
            </a:extLst>
          </p:cNvPr>
          <p:cNvPicPr>
            <a:picLocks noChangeAspect="1"/>
          </p:cNvPicPr>
          <p:nvPr/>
        </p:nvPicPr>
        <p:blipFill>
          <a:blip r:embed="rId2"/>
          <a:stretch>
            <a:fillRect/>
          </a:stretch>
        </p:blipFill>
        <p:spPr>
          <a:xfrm>
            <a:off x="8998424" y="101314"/>
            <a:ext cx="3066196" cy="690749"/>
          </a:xfrm>
          <a:prstGeom prst="rect">
            <a:avLst/>
          </a:prstGeom>
        </p:spPr>
      </p:pic>
    </p:spTree>
    <p:extLst>
      <p:ext uri="{BB962C8B-B14F-4D97-AF65-F5344CB8AC3E}">
        <p14:creationId xmlns:p14="http://schemas.microsoft.com/office/powerpoint/2010/main" val="847662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0B5BE-9AA5-56CB-4153-C2F9BEF8F92D}"/>
              </a:ext>
            </a:extLst>
          </p:cNvPr>
          <p:cNvSpPr>
            <a:spLocks noGrp="1"/>
          </p:cNvSpPr>
          <p:nvPr>
            <p:ph type="title"/>
          </p:nvPr>
        </p:nvSpPr>
        <p:spPr/>
        <p:txBody>
          <a:bodyPr/>
          <a:lstStyle/>
          <a:p>
            <a:r>
              <a:rPr lang="en-US" dirty="0"/>
              <a:t>PowerPoint Is Just So Weird</a:t>
            </a:r>
          </a:p>
        </p:txBody>
      </p:sp>
      <p:sp>
        <p:nvSpPr>
          <p:cNvPr id="3" name="Content Placeholder 2">
            <a:extLst>
              <a:ext uri="{FF2B5EF4-FFF2-40B4-BE49-F238E27FC236}">
                <a16:creationId xmlns:a16="http://schemas.microsoft.com/office/drawing/2014/main" id="{2158457F-62D0-3550-1AC7-0C7DC99FC867}"/>
              </a:ext>
            </a:extLst>
          </p:cNvPr>
          <p:cNvSpPr>
            <a:spLocks noGrp="1"/>
          </p:cNvSpPr>
          <p:nvPr>
            <p:ph idx="1"/>
          </p:nvPr>
        </p:nvSpPr>
        <p:spPr/>
        <p:txBody>
          <a:bodyPr/>
          <a:lstStyle/>
          <a:p>
            <a:r>
              <a:rPr lang="en-US" dirty="0"/>
              <a:t>The following slides contain juicy, well-written information on the topic and my experiences over the last year.</a:t>
            </a:r>
          </a:p>
          <a:p>
            <a:r>
              <a:rPr lang="en-US" dirty="0"/>
              <a:t>I HATE reading my slides to you.</a:t>
            </a:r>
          </a:p>
          <a:p>
            <a:r>
              <a:rPr lang="en-US" dirty="0"/>
              <a:t>I LOVE to </a:t>
            </a:r>
            <a:r>
              <a:rPr lang="en-US" b="1" dirty="0"/>
              <a:t>talk </a:t>
            </a:r>
            <a:r>
              <a:rPr lang="en-US" dirty="0"/>
              <a:t>to you, so while I will reference the words I will likely say different things; and you? YOU? PLEASE FEEL FREE TO SHARE YOUR MIND! No rotten fruit, for the sake of OHSAM, but if you have a burning comment in the moment, let us hear you.</a:t>
            </a:r>
          </a:p>
        </p:txBody>
      </p:sp>
    </p:spTree>
    <p:extLst>
      <p:ext uri="{BB962C8B-B14F-4D97-AF65-F5344CB8AC3E}">
        <p14:creationId xmlns:p14="http://schemas.microsoft.com/office/powerpoint/2010/main" val="25887637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944A6-FEE1-9982-F2B5-33B797FDCDDE}"/>
              </a:ext>
            </a:extLst>
          </p:cNvPr>
          <p:cNvSpPr>
            <a:spLocks noGrp="1"/>
          </p:cNvSpPr>
          <p:nvPr>
            <p:ph type="title"/>
          </p:nvPr>
        </p:nvSpPr>
        <p:spPr/>
        <p:txBody>
          <a:bodyPr/>
          <a:lstStyle/>
          <a:p>
            <a:r>
              <a:rPr lang="en-US" dirty="0"/>
              <a:t>XR-Buprenorphine Meets the Inmates</a:t>
            </a:r>
          </a:p>
        </p:txBody>
      </p:sp>
      <p:sp>
        <p:nvSpPr>
          <p:cNvPr id="3" name="Content Placeholder 2">
            <a:extLst>
              <a:ext uri="{FF2B5EF4-FFF2-40B4-BE49-F238E27FC236}">
                <a16:creationId xmlns:a16="http://schemas.microsoft.com/office/drawing/2014/main" id="{59651A63-7ED2-72CE-8857-81C3CE046586}"/>
              </a:ext>
            </a:extLst>
          </p:cNvPr>
          <p:cNvSpPr>
            <a:spLocks noGrp="1"/>
          </p:cNvSpPr>
          <p:nvPr>
            <p:ph idx="1"/>
          </p:nvPr>
        </p:nvSpPr>
        <p:spPr/>
        <p:txBody>
          <a:bodyPr/>
          <a:lstStyle/>
          <a:p>
            <a:r>
              <a:rPr lang="en-US" dirty="0"/>
              <a:t>Although this is a narrative talk, on average, about 30% of the patients we induced were very positive about injection therapy.</a:t>
            </a:r>
          </a:p>
          <a:p>
            <a:r>
              <a:rPr lang="en-US" dirty="0"/>
              <a:t>However, even those in sustained abstinence or historically on low doses, experienced a “this is not enough,” cascade of emotional symptoms in the first month of injection.</a:t>
            </a:r>
          </a:p>
          <a:p>
            <a:r>
              <a:rPr lang="en-US" dirty="0"/>
              <a:t>The amount of time given to physical consideration? Lack of distraction? The reinforcing environment?</a:t>
            </a:r>
          </a:p>
        </p:txBody>
      </p:sp>
    </p:spTree>
    <p:extLst>
      <p:ext uri="{BB962C8B-B14F-4D97-AF65-F5344CB8AC3E}">
        <p14:creationId xmlns:p14="http://schemas.microsoft.com/office/powerpoint/2010/main" val="10047272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3E838-294F-0933-1414-3F082F415F7C}"/>
              </a:ext>
            </a:extLst>
          </p:cNvPr>
          <p:cNvSpPr>
            <a:spLocks noGrp="1"/>
          </p:cNvSpPr>
          <p:nvPr>
            <p:ph type="title"/>
          </p:nvPr>
        </p:nvSpPr>
        <p:spPr/>
        <p:txBody>
          <a:bodyPr/>
          <a:lstStyle/>
          <a:p>
            <a:r>
              <a:rPr lang="en-US" dirty="0"/>
              <a:t>Booster Ethics and the Doctor</a:t>
            </a:r>
          </a:p>
        </p:txBody>
      </p:sp>
      <p:sp>
        <p:nvSpPr>
          <p:cNvPr id="3" name="Content Placeholder 2">
            <a:extLst>
              <a:ext uri="{FF2B5EF4-FFF2-40B4-BE49-F238E27FC236}">
                <a16:creationId xmlns:a16="http://schemas.microsoft.com/office/drawing/2014/main" id="{380C7636-1DF1-A2DF-12CF-9ECE3C229B55}"/>
              </a:ext>
            </a:extLst>
          </p:cNvPr>
          <p:cNvSpPr>
            <a:spLocks noGrp="1"/>
          </p:cNvSpPr>
          <p:nvPr>
            <p:ph idx="1"/>
          </p:nvPr>
        </p:nvSpPr>
        <p:spPr/>
        <p:txBody>
          <a:bodyPr>
            <a:normAutofit fontScale="92500" lnSpcReduction="20000"/>
          </a:bodyPr>
          <a:lstStyle/>
          <a:p>
            <a:r>
              <a:rPr lang="en-US" dirty="0"/>
              <a:t>I do not find it ethical to mandate a certain formulation for mOUD when a patient has stabilized on SL, for example. I did not agree with charging the patients for not participating in the grant. If they refused the shot, their participation ended. </a:t>
            </a:r>
          </a:p>
          <a:p>
            <a:r>
              <a:rPr lang="en-US" dirty="0"/>
              <a:t>The reason given for all of this was cost, clinician burden, and yes, the feeling expressed by carceral leadership that I was being manipulated. No one in abstinence should need a booster, right? </a:t>
            </a:r>
          </a:p>
          <a:p>
            <a:r>
              <a:rPr lang="en-US" dirty="0"/>
              <a:t>Ultimately, I made peace with the fact that I was not in a full mOUD program, but rather giving injections in hopes of preventing overdose. We were also the link between the patients and continuing community mOUD. </a:t>
            </a:r>
          </a:p>
          <a:p>
            <a:r>
              <a:rPr lang="en-US" dirty="0"/>
              <a:t>At the very least, I provided buprenorphine, appointments, and hope. </a:t>
            </a:r>
          </a:p>
        </p:txBody>
      </p:sp>
      <p:pic>
        <p:nvPicPr>
          <p:cNvPr id="4" name="Picture 3">
            <a:extLst>
              <a:ext uri="{FF2B5EF4-FFF2-40B4-BE49-F238E27FC236}">
                <a16:creationId xmlns:a16="http://schemas.microsoft.com/office/drawing/2014/main" id="{F9886A43-33DF-EB67-121B-88549667EAE8}"/>
              </a:ext>
            </a:extLst>
          </p:cNvPr>
          <p:cNvPicPr>
            <a:picLocks noChangeAspect="1"/>
          </p:cNvPicPr>
          <p:nvPr/>
        </p:nvPicPr>
        <p:blipFill>
          <a:blip r:embed="rId2"/>
          <a:stretch>
            <a:fillRect/>
          </a:stretch>
        </p:blipFill>
        <p:spPr>
          <a:xfrm>
            <a:off x="8998424" y="101314"/>
            <a:ext cx="3066196" cy="690749"/>
          </a:xfrm>
          <a:prstGeom prst="rect">
            <a:avLst/>
          </a:prstGeom>
        </p:spPr>
      </p:pic>
    </p:spTree>
    <p:extLst>
      <p:ext uri="{BB962C8B-B14F-4D97-AF65-F5344CB8AC3E}">
        <p14:creationId xmlns:p14="http://schemas.microsoft.com/office/powerpoint/2010/main" val="29777693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C2DC82-4414-A284-4794-7D8EDE0D1EA4}"/>
              </a:ext>
            </a:extLst>
          </p:cNvPr>
          <p:cNvSpPr>
            <a:spLocks noGrp="1"/>
          </p:cNvSpPr>
          <p:nvPr>
            <p:ph type="title"/>
          </p:nvPr>
        </p:nvSpPr>
        <p:spPr/>
        <p:txBody>
          <a:bodyPr/>
          <a:lstStyle/>
          <a:p>
            <a:r>
              <a:rPr lang="en-US" dirty="0"/>
              <a:t>Achievements</a:t>
            </a:r>
          </a:p>
        </p:txBody>
      </p:sp>
      <p:sp>
        <p:nvSpPr>
          <p:cNvPr id="3" name="Content Placeholder 2">
            <a:extLst>
              <a:ext uri="{FF2B5EF4-FFF2-40B4-BE49-F238E27FC236}">
                <a16:creationId xmlns:a16="http://schemas.microsoft.com/office/drawing/2014/main" id="{F2C6AE77-BCBC-751D-3C9D-95FEA77FE130}"/>
              </a:ext>
            </a:extLst>
          </p:cNvPr>
          <p:cNvSpPr>
            <a:spLocks noGrp="1"/>
          </p:cNvSpPr>
          <p:nvPr>
            <p:ph idx="1"/>
          </p:nvPr>
        </p:nvSpPr>
        <p:spPr/>
        <p:txBody>
          <a:bodyPr vert="horz" lIns="91440" tIns="45720" rIns="91440" bIns="45720" rtlCol="0" anchor="t">
            <a:normAutofit fontScale="92500"/>
          </a:bodyPr>
          <a:lstStyle/>
          <a:p>
            <a:r>
              <a:rPr lang="en-US" dirty="0"/>
              <a:t>77 inmates were selected to participate in the MonDay program over the last 12 months, and over 70 of them ultimately received a Sublocade injection prior to reentry.</a:t>
            </a:r>
          </a:p>
          <a:p>
            <a:pPr lvl="1">
              <a:buFont typeface="Courier New" panose="020B0604020202020204" pitchFamily="34" charset="0"/>
              <a:buChar char="o"/>
            </a:pPr>
            <a:r>
              <a:rPr lang="en-US" dirty="0"/>
              <a:t>Significant reduction in the need of oral medication at this facility.</a:t>
            </a:r>
          </a:p>
          <a:p>
            <a:r>
              <a:rPr lang="en-US" dirty="0"/>
              <a:t>When asked, patients unequivocally said that having Sublocade made them less anxious about relapse, eliminated their cravings overall, and increased their desire to continue mOUD.</a:t>
            </a:r>
          </a:p>
          <a:p>
            <a:pPr lvl="1">
              <a:buFont typeface="Courier New" panose="020B0604020202020204" pitchFamily="34" charset="0"/>
              <a:buChar char="o"/>
            </a:pPr>
            <a:r>
              <a:rPr lang="en-US" dirty="0"/>
              <a:t>Several patients continued injection therapy once they exited the MonDay</a:t>
            </a:r>
          </a:p>
          <a:p>
            <a:r>
              <a:rPr lang="en-US" dirty="0"/>
              <a:t>As MonDay serves multiple counties, it was not possible to follow every individual’s course except that as of 10/6/2025, no participant had overdosed and died. </a:t>
            </a:r>
          </a:p>
        </p:txBody>
      </p:sp>
      <p:pic>
        <p:nvPicPr>
          <p:cNvPr id="4" name="Picture 3">
            <a:extLst>
              <a:ext uri="{FF2B5EF4-FFF2-40B4-BE49-F238E27FC236}">
                <a16:creationId xmlns:a16="http://schemas.microsoft.com/office/drawing/2014/main" id="{C77D5BBA-F349-4FFE-3D22-79AB3FFB5D59}"/>
              </a:ext>
            </a:extLst>
          </p:cNvPr>
          <p:cNvPicPr>
            <a:picLocks noChangeAspect="1"/>
          </p:cNvPicPr>
          <p:nvPr/>
        </p:nvPicPr>
        <p:blipFill>
          <a:blip r:embed="rId2"/>
          <a:stretch>
            <a:fillRect/>
          </a:stretch>
        </p:blipFill>
        <p:spPr>
          <a:xfrm>
            <a:off x="8998424" y="101314"/>
            <a:ext cx="3066196" cy="690749"/>
          </a:xfrm>
          <a:prstGeom prst="rect">
            <a:avLst/>
          </a:prstGeom>
        </p:spPr>
      </p:pic>
    </p:spTree>
    <p:extLst>
      <p:ext uri="{BB962C8B-B14F-4D97-AF65-F5344CB8AC3E}">
        <p14:creationId xmlns:p14="http://schemas.microsoft.com/office/powerpoint/2010/main" val="26531366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CBAB1-67C0-8924-642F-D957A1B406B2}"/>
              </a:ext>
            </a:extLst>
          </p:cNvPr>
          <p:cNvSpPr>
            <a:spLocks noGrp="1"/>
          </p:cNvSpPr>
          <p:nvPr>
            <p:ph type="title"/>
          </p:nvPr>
        </p:nvSpPr>
        <p:spPr/>
        <p:txBody>
          <a:bodyPr/>
          <a:lstStyle/>
          <a:p>
            <a:r>
              <a:rPr lang="en-US" dirty="0"/>
              <a:t>Achievements</a:t>
            </a:r>
          </a:p>
        </p:txBody>
      </p:sp>
      <p:sp>
        <p:nvSpPr>
          <p:cNvPr id="3" name="Content Placeholder 2">
            <a:extLst>
              <a:ext uri="{FF2B5EF4-FFF2-40B4-BE49-F238E27FC236}">
                <a16:creationId xmlns:a16="http://schemas.microsoft.com/office/drawing/2014/main" id="{38FDB491-B23A-CD9D-1E7D-123C8DDB6C51}"/>
              </a:ext>
            </a:extLst>
          </p:cNvPr>
          <p:cNvSpPr>
            <a:spLocks noGrp="1"/>
          </p:cNvSpPr>
          <p:nvPr>
            <p:ph idx="1"/>
          </p:nvPr>
        </p:nvSpPr>
        <p:spPr/>
        <p:txBody>
          <a:bodyPr vert="horz" lIns="91440" tIns="45720" rIns="91440" bIns="45720" rtlCol="0" anchor="t">
            <a:normAutofit fontScale="92500" lnSpcReduction="20000"/>
          </a:bodyPr>
          <a:lstStyle/>
          <a:p>
            <a:r>
              <a:rPr lang="en-US" dirty="0"/>
              <a:t>Despite the lack of knowledge on both sides about how to run a carceral program from scratch, the program is ongoing and the conflicts that arose were mediated and solved successfully. </a:t>
            </a:r>
          </a:p>
          <a:p>
            <a:pPr marL="0" indent="0">
              <a:buNone/>
            </a:pPr>
            <a:endParaRPr lang="en-US" dirty="0"/>
          </a:p>
          <a:p>
            <a:r>
              <a:rPr lang="en-US" dirty="0"/>
              <a:t>Almost all individuals engaged in continued outpatient treatment upon discharge from the MonDay program for at least 30 days, and some still, 12 months later.</a:t>
            </a:r>
          </a:p>
          <a:p>
            <a:pPr lvl="1">
              <a:buFont typeface="Courier New" panose="020B0604020202020204" pitchFamily="34" charset="0"/>
              <a:buChar char="o"/>
            </a:pPr>
            <a:r>
              <a:rPr lang="en-US" dirty="0"/>
              <a:t>Some entered CleanSlate for their continued treatment and some went to other outpatient programs in the communities that they reside in.</a:t>
            </a:r>
          </a:p>
          <a:p>
            <a:pPr lvl="1">
              <a:buFont typeface="Courier New" panose="020B0604020202020204" pitchFamily="34" charset="0"/>
              <a:buChar char="o"/>
            </a:pPr>
            <a:endParaRPr lang="en-US" dirty="0"/>
          </a:p>
          <a:p>
            <a:r>
              <a:rPr lang="en-US" dirty="0"/>
              <a:t>My own idealism about addiction medicine has been tempered—it is possible to do just a little, less than</a:t>
            </a:r>
            <a:r>
              <a:rPr lang="en-US" i="1" dirty="0"/>
              <a:t> I </a:t>
            </a:r>
            <a:r>
              <a:rPr lang="en-US" dirty="0"/>
              <a:t>might want, and achieve meaningful impact in patient’s lives.</a:t>
            </a:r>
          </a:p>
          <a:p>
            <a:endParaRPr lang="en-US" dirty="0"/>
          </a:p>
          <a:p>
            <a:endParaRPr lang="en-US" dirty="0"/>
          </a:p>
        </p:txBody>
      </p:sp>
      <p:pic>
        <p:nvPicPr>
          <p:cNvPr id="4" name="Picture 3">
            <a:extLst>
              <a:ext uri="{FF2B5EF4-FFF2-40B4-BE49-F238E27FC236}">
                <a16:creationId xmlns:a16="http://schemas.microsoft.com/office/drawing/2014/main" id="{D5351272-60BA-E5B6-0311-0D774ACE3234}"/>
              </a:ext>
            </a:extLst>
          </p:cNvPr>
          <p:cNvPicPr>
            <a:picLocks noChangeAspect="1"/>
          </p:cNvPicPr>
          <p:nvPr/>
        </p:nvPicPr>
        <p:blipFill>
          <a:blip r:embed="rId2"/>
          <a:stretch>
            <a:fillRect/>
          </a:stretch>
        </p:blipFill>
        <p:spPr>
          <a:xfrm>
            <a:off x="8998424" y="101314"/>
            <a:ext cx="3066196" cy="690749"/>
          </a:xfrm>
          <a:prstGeom prst="rect">
            <a:avLst/>
          </a:prstGeom>
        </p:spPr>
      </p:pic>
    </p:spTree>
    <p:extLst>
      <p:ext uri="{BB962C8B-B14F-4D97-AF65-F5344CB8AC3E}">
        <p14:creationId xmlns:p14="http://schemas.microsoft.com/office/powerpoint/2010/main" val="35999331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D48FA5-D5D7-02AF-7FEF-45DF461E2E61}"/>
              </a:ext>
            </a:extLst>
          </p:cNvPr>
          <p:cNvSpPr>
            <a:spLocks noGrp="1"/>
          </p:cNvSpPr>
          <p:nvPr>
            <p:ph type="title"/>
          </p:nvPr>
        </p:nvSpPr>
        <p:spPr/>
        <p:txBody>
          <a:bodyPr/>
          <a:lstStyle/>
          <a:p>
            <a:r>
              <a:rPr lang="en-US" dirty="0"/>
              <a:t>Future Considerations</a:t>
            </a:r>
          </a:p>
        </p:txBody>
      </p:sp>
      <p:sp>
        <p:nvSpPr>
          <p:cNvPr id="3" name="Content Placeholder 2">
            <a:extLst>
              <a:ext uri="{FF2B5EF4-FFF2-40B4-BE49-F238E27FC236}">
                <a16:creationId xmlns:a16="http://schemas.microsoft.com/office/drawing/2014/main" id="{038201FE-5C22-5841-E9D0-25BFBF180BE0}"/>
              </a:ext>
            </a:extLst>
          </p:cNvPr>
          <p:cNvSpPr>
            <a:spLocks noGrp="1"/>
          </p:cNvSpPr>
          <p:nvPr>
            <p:ph idx="1"/>
          </p:nvPr>
        </p:nvSpPr>
        <p:spPr/>
        <p:txBody>
          <a:bodyPr vert="horz" lIns="91440" tIns="45720" rIns="91440" bIns="45720" rtlCol="0" anchor="t">
            <a:normAutofit/>
          </a:bodyPr>
          <a:lstStyle/>
          <a:p>
            <a:r>
              <a:rPr lang="en-US" dirty="0"/>
              <a:t>Facilitators to improvement, such as education and policy development, may forestall barriers even developing in future models. </a:t>
            </a:r>
          </a:p>
          <a:p>
            <a:pPr lvl="1">
              <a:buFont typeface="Courier New" panose="020B0604020202020204" pitchFamily="34" charset="0"/>
              <a:buChar char="o"/>
            </a:pPr>
            <a:r>
              <a:rPr lang="en-US" dirty="0"/>
              <a:t>Collaboration among mOUD provider and facility staff to identify certain criteria that an individual must meet in order to be enrolled in the program</a:t>
            </a:r>
          </a:p>
          <a:p>
            <a:pPr lvl="1">
              <a:buFont typeface="Courier New" panose="020B0604020202020204" pitchFamily="34" charset="0"/>
              <a:buChar char="o"/>
            </a:pPr>
            <a:r>
              <a:rPr lang="en-US" dirty="0"/>
              <a:t>A patient exam to be conducted to determine if the patient meets criteria for mOUD treatment</a:t>
            </a:r>
          </a:p>
          <a:p>
            <a:pPr lvl="1">
              <a:buFont typeface="Courier New" panose="020B0604020202020204" pitchFamily="34" charset="0"/>
              <a:buChar char="o"/>
            </a:pPr>
            <a:r>
              <a:rPr lang="en-US" dirty="0"/>
              <a:t>Develop a plan for "urgent" enrollment (for example: a patient enters the program on a Friday and is in need of oral medication before being able to be seen by the provider the following week)</a:t>
            </a:r>
          </a:p>
          <a:p>
            <a:endParaRPr lang="en-US" dirty="0"/>
          </a:p>
        </p:txBody>
      </p:sp>
      <p:pic>
        <p:nvPicPr>
          <p:cNvPr id="4" name="Picture 3">
            <a:extLst>
              <a:ext uri="{FF2B5EF4-FFF2-40B4-BE49-F238E27FC236}">
                <a16:creationId xmlns:a16="http://schemas.microsoft.com/office/drawing/2014/main" id="{6E57A8FB-9786-CBC5-670E-FF82FDC1F2B6}"/>
              </a:ext>
            </a:extLst>
          </p:cNvPr>
          <p:cNvPicPr>
            <a:picLocks noChangeAspect="1"/>
          </p:cNvPicPr>
          <p:nvPr/>
        </p:nvPicPr>
        <p:blipFill>
          <a:blip r:embed="rId2"/>
          <a:stretch>
            <a:fillRect/>
          </a:stretch>
        </p:blipFill>
        <p:spPr>
          <a:xfrm>
            <a:off x="8998424" y="101314"/>
            <a:ext cx="3066196" cy="690749"/>
          </a:xfrm>
          <a:prstGeom prst="rect">
            <a:avLst/>
          </a:prstGeom>
        </p:spPr>
      </p:pic>
    </p:spTree>
    <p:extLst>
      <p:ext uri="{BB962C8B-B14F-4D97-AF65-F5344CB8AC3E}">
        <p14:creationId xmlns:p14="http://schemas.microsoft.com/office/powerpoint/2010/main" val="6203909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F9E04-28AF-EB9F-1D9D-1F081158FA31}"/>
              </a:ext>
            </a:extLst>
          </p:cNvPr>
          <p:cNvSpPr>
            <a:spLocks noGrp="1"/>
          </p:cNvSpPr>
          <p:nvPr>
            <p:ph type="title"/>
          </p:nvPr>
        </p:nvSpPr>
        <p:spPr/>
        <p:txBody>
          <a:bodyPr/>
          <a:lstStyle/>
          <a:p>
            <a:r>
              <a:rPr lang="en-US" dirty="0"/>
              <a:t>Alternatively, Don’t Be Me!	</a:t>
            </a:r>
          </a:p>
        </p:txBody>
      </p:sp>
      <p:sp>
        <p:nvSpPr>
          <p:cNvPr id="3" name="Content Placeholder 2">
            <a:extLst>
              <a:ext uri="{FF2B5EF4-FFF2-40B4-BE49-F238E27FC236}">
                <a16:creationId xmlns:a16="http://schemas.microsoft.com/office/drawing/2014/main" id="{31567EE0-46B2-D22E-ACF1-B8921B7FA942}"/>
              </a:ext>
            </a:extLst>
          </p:cNvPr>
          <p:cNvSpPr>
            <a:spLocks noGrp="1"/>
          </p:cNvSpPr>
          <p:nvPr>
            <p:ph idx="1"/>
          </p:nvPr>
        </p:nvSpPr>
        <p:spPr/>
        <p:txBody>
          <a:bodyPr/>
          <a:lstStyle/>
          <a:p>
            <a:r>
              <a:rPr lang="en-US" dirty="0"/>
              <a:t>For example, had I known the time burden on the clinical staff at the MonDay before starting SL buprenorphine, I would have waited or strictly limited the initial enrollees.</a:t>
            </a:r>
          </a:p>
          <a:p>
            <a:pPr lvl="1">
              <a:buFont typeface="Courier New" panose="020B0604020202020204" pitchFamily="34" charset="0"/>
              <a:buChar char="o"/>
            </a:pPr>
            <a:r>
              <a:rPr lang="en-US" dirty="0"/>
              <a:t>Communication with facility staff is crucial for the implementation of the program.  Identify a staff or two that can be the direct sources of contact for patient/provider needs.</a:t>
            </a:r>
          </a:p>
          <a:p>
            <a:r>
              <a:rPr lang="en-US" dirty="0"/>
              <a:t>A model of care for OUD treatment that explains the different stages—initiation, retention, relapse, recovery, should be used to develop interventions for inmates in any mOUD program. </a:t>
            </a:r>
          </a:p>
          <a:p>
            <a:pPr lvl="1">
              <a:buFont typeface="Courier New" panose="020B0604020202020204" pitchFamily="34" charset="0"/>
              <a:buChar char="o"/>
            </a:pPr>
            <a:r>
              <a:rPr lang="en-US" dirty="0"/>
              <a:t>Provide education to the patients prior to entering into the program to explain all aspects of the treatment and facility expectations</a:t>
            </a:r>
          </a:p>
          <a:p>
            <a:endParaRPr lang="en-US" dirty="0"/>
          </a:p>
        </p:txBody>
      </p:sp>
      <p:pic>
        <p:nvPicPr>
          <p:cNvPr id="6" name="Picture 5">
            <a:extLst>
              <a:ext uri="{FF2B5EF4-FFF2-40B4-BE49-F238E27FC236}">
                <a16:creationId xmlns:a16="http://schemas.microsoft.com/office/drawing/2014/main" id="{60136E19-C0BA-4BCE-7D73-98193960AF02}"/>
              </a:ext>
            </a:extLst>
          </p:cNvPr>
          <p:cNvPicPr>
            <a:picLocks noChangeAspect="1"/>
          </p:cNvPicPr>
          <p:nvPr/>
        </p:nvPicPr>
        <p:blipFill>
          <a:blip r:embed="rId2"/>
          <a:stretch>
            <a:fillRect/>
          </a:stretch>
        </p:blipFill>
        <p:spPr>
          <a:xfrm>
            <a:off x="8998424" y="101314"/>
            <a:ext cx="3066196" cy="690749"/>
          </a:xfrm>
          <a:prstGeom prst="rect">
            <a:avLst/>
          </a:prstGeom>
        </p:spPr>
      </p:pic>
    </p:spTree>
    <p:extLst>
      <p:ext uri="{BB962C8B-B14F-4D97-AF65-F5344CB8AC3E}">
        <p14:creationId xmlns:p14="http://schemas.microsoft.com/office/powerpoint/2010/main" val="2144001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51E63-03AB-34AE-1C36-7882E80CC919}"/>
              </a:ext>
            </a:extLst>
          </p:cNvPr>
          <p:cNvSpPr>
            <a:spLocks noGrp="1"/>
          </p:cNvSpPr>
          <p:nvPr>
            <p:ph type="title"/>
          </p:nvPr>
        </p:nvSpPr>
        <p:spPr/>
        <p:txBody>
          <a:bodyPr/>
          <a:lstStyle/>
          <a:p>
            <a:r>
              <a:rPr lang="en-US" dirty="0"/>
              <a:t>Remember the blank grant?	</a:t>
            </a:r>
          </a:p>
        </p:txBody>
      </p:sp>
      <p:sp>
        <p:nvSpPr>
          <p:cNvPr id="3" name="Content Placeholder 2">
            <a:extLst>
              <a:ext uri="{FF2B5EF4-FFF2-40B4-BE49-F238E27FC236}">
                <a16:creationId xmlns:a16="http://schemas.microsoft.com/office/drawing/2014/main" id="{DA977D35-6CA9-5337-59B8-CD9D649C4DD8}"/>
              </a:ext>
            </a:extLst>
          </p:cNvPr>
          <p:cNvSpPr>
            <a:spLocks noGrp="1"/>
          </p:cNvSpPr>
          <p:nvPr>
            <p:ph idx="1"/>
          </p:nvPr>
        </p:nvSpPr>
        <p:spPr/>
        <p:txBody>
          <a:bodyPr/>
          <a:lstStyle/>
          <a:p>
            <a:pPr lvl="1"/>
            <a:r>
              <a:rPr lang="en-US" dirty="0"/>
              <a:t>As tempting as it is to attribute all available funds to simple contractual payments to … well… my good buddy Indivior and me…That is by no means enough.</a:t>
            </a:r>
          </a:p>
          <a:p>
            <a:pPr lvl="1"/>
            <a:r>
              <a:rPr lang="en-US" dirty="0"/>
              <a:t>After this talk, I have multiple articles that</a:t>
            </a:r>
            <a:br>
              <a:rPr lang="en-US" dirty="0"/>
            </a:br>
            <a:r>
              <a:rPr lang="en-US" dirty="0"/>
              <a:t>describe pathways for developing a </a:t>
            </a:r>
            <a:br>
              <a:rPr lang="en-US" dirty="0"/>
            </a:br>
            <a:r>
              <a:rPr lang="en-US" dirty="0"/>
              <a:t>carceral mOUD program. Please feel free to </a:t>
            </a:r>
            <a:br>
              <a:rPr lang="en-US" dirty="0"/>
            </a:br>
            <a:r>
              <a:rPr lang="en-US" dirty="0"/>
              <a:t>email me.</a:t>
            </a:r>
          </a:p>
          <a:p>
            <a:pPr lvl="1"/>
            <a:r>
              <a:rPr lang="en-US" dirty="0"/>
              <a:t>Budgeting help exists. </a:t>
            </a:r>
          </a:p>
          <a:p>
            <a:pPr lvl="1"/>
            <a:r>
              <a:rPr lang="en-US" dirty="0"/>
              <a:t>There are templates for carceral program</a:t>
            </a:r>
            <a:br>
              <a:rPr lang="en-US" dirty="0"/>
            </a:br>
            <a:r>
              <a:rPr lang="en-US" dirty="0"/>
              <a:t>development, hundreds of pages too long</a:t>
            </a:r>
            <a:br>
              <a:rPr lang="en-US" dirty="0"/>
            </a:br>
            <a:r>
              <a:rPr lang="en-US" dirty="0"/>
              <a:t>for this slide.</a:t>
            </a:r>
          </a:p>
          <a:p>
            <a:pPr marL="914400" lvl="1" indent="-457200">
              <a:buFont typeface="+mj-lt"/>
              <a:buAutoNum type="arabicPeriod"/>
            </a:pPr>
            <a:endParaRPr lang="en-US" sz="800" dirty="0"/>
          </a:p>
          <a:p>
            <a:pPr marL="457200" lvl="1" indent="0">
              <a:buNone/>
            </a:pPr>
            <a:endParaRPr lang="en-US" dirty="0"/>
          </a:p>
        </p:txBody>
      </p:sp>
      <p:pic>
        <p:nvPicPr>
          <p:cNvPr id="1026" name="Picture 2" descr="Journal of Substance Use &amp; Addiction Tx (JSAT) (@JSATjournal) / X">
            <a:extLst>
              <a:ext uri="{FF2B5EF4-FFF2-40B4-BE49-F238E27FC236}">
                <a16:creationId xmlns:a16="http://schemas.microsoft.com/office/drawing/2014/main" id="{6C371A3A-391F-6030-EEE3-5E941002AE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12677" y="2682875"/>
            <a:ext cx="3067382" cy="306738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BCF3DC15-27BA-0844-7E70-A925520F7E41}"/>
              </a:ext>
            </a:extLst>
          </p:cNvPr>
          <p:cNvPicPr>
            <a:picLocks noChangeAspect="1"/>
          </p:cNvPicPr>
          <p:nvPr/>
        </p:nvPicPr>
        <p:blipFill>
          <a:blip r:embed="rId4"/>
          <a:stretch>
            <a:fillRect/>
          </a:stretch>
        </p:blipFill>
        <p:spPr>
          <a:xfrm>
            <a:off x="8998424" y="101314"/>
            <a:ext cx="3066196" cy="690749"/>
          </a:xfrm>
          <a:prstGeom prst="rect">
            <a:avLst/>
          </a:prstGeom>
        </p:spPr>
      </p:pic>
    </p:spTree>
    <p:extLst>
      <p:ext uri="{BB962C8B-B14F-4D97-AF65-F5344CB8AC3E}">
        <p14:creationId xmlns:p14="http://schemas.microsoft.com/office/powerpoint/2010/main" val="10947479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15F40-7ADB-356A-DF9D-5713C48A7582}"/>
              </a:ext>
            </a:extLst>
          </p:cNvPr>
          <p:cNvSpPr>
            <a:spLocks noGrp="1"/>
          </p:cNvSpPr>
          <p:nvPr>
            <p:ph type="title"/>
          </p:nvPr>
        </p:nvSpPr>
        <p:spPr/>
        <p:txBody>
          <a:bodyPr/>
          <a:lstStyle/>
          <a:p>
            <a:r>
              <a:rPr lang="en-US" dirty="0"/>
              <a:t>MonDay Program Impressions</a:t>
            </a:r>
          </a:p>
        </p:txBody>
      </p:sp>
      <p:sp>
        <p:nvSpPr>
          <p:cNvPr id="3" name="Content Placeholder 2">
            <a:extLst>
              <a:ext uri="{FF2B5EF4-FFF2-40B4-BE49-F238E27FC236}">
                <a16:creationId xmlns:a16="http://schemas.microsoft.com/office/drawing/2014/main" id="{115FE99F-56B1-4269-FA24-D0A171092C84}"/>
              </a:ext>
            </a:extLst>
          </p:cNvPr>
          <p:cNvSpPr>
            <a:spLocks noGrp="1"/>
          </p:cNvSpPr>
          <p:nvPr>
            <p:ph idx="1"/>
          </p:nvPr>
        </p:nvSpPr>
        <p:spPr/>
        <p:txBody>
          <a:bodyPr>
            <a:normAutofit lnSpcReduction="10000"/>
          </a:bodyPr>
          <a:lstStyle/>
          <a:p>
            <a:r>
              <a:rPr lang="en-US" dirty="0"/>
              <a:t>“We made it.” My first patient, who had active warrants in another county, remained on Sublocade 300mg throughout her 4 months at the MCCI. She was withdrawn in the first 10 days at her next incarceration, and was thankful she had been on the injection. When I saw her next, 11 months later, she was sober, on Sublocade, and happy. Working, no use, no relapse.</a:t>
            </a:r>
          </a:p>
          <a:p>
            <a:r>
              <a:rPr lang="en-US" dirty="0"/>
              <a:t>“It doesn’t hurt as much as a missed meth shot. They are totally lying.”</a:t>
            </a:r>
          </a:p>
          <a:p>
            <a:r>
              <a:rPr lang="en-US" dirty="0"/>
              <a:t>“I think I have a chance. I talk a lot—too much—about drugs. That’s all they talk about in here. When I take the shot, I don’t think about it.”</a:t>
            </a:r>
          </a:p>
        </p:txBody>
      </p:sp>
      <p:pic>
        <p:nvPicPr>
          <p:cNvPr id="4" name="Picture 3">
            <a:extLst>
              <a:ext uri="{FF2B5EF4-FFF2-40B4-BE49-F238E27FC236}">
                <a16:creationId xmlns:a16="http://schemas.microsoft.com/office/drawing/2014/main" id="{FFA53298-2C38-FFA9-F8F4-3B88A81B7E6C}"/>
              </a:ext>
            </a:extLst>
          </p:cNvPr>
          <p:cNvPicPr>
            <a:picLocks noChangeAspect="1"/>
          </p:cNvPicPr>
          <p:nvPr/>
        </p:nvPicPr>
        <p:blipFill>
          <a:blip r:embed="rId2"/>
          <a:stretch>
            <a:fillRect/>
          </a:stretch>
        </p:blipFill>
        <p:spPr>
          <a:xfrm>
            <a:off x="8998424" y="101314"/>
            <a:ext cx="3066196" cy="690749"/>
          </a:xfrm>
          <a:prstGeom prst="rect">
            <a:avLst/>
          </a:prstGeom>
        </p:spPr>
      </p:pic>
    </p:spTree>
    <p:extLst>
      <p:ext uri="{BB962C8B-B14F-4D97-AF65-F5344CB8AC3E}">
        <p14:creationId xmlns:p14="http://schemas.microsoft.com/office/powerpoint/2010/main" val="27209058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722C65-D19E-A13F-9A62-A767742C5514}"/>
              </a:ext>
            </a:extLst>
          </p:cNvPr>
          <p:cNvSpPr>
            <a:spLocks noGrp="1"/>
          </p:cNvSpPr>
          <p:nvPr>
            <p:ph type="title"/>
          </p:nvPr>
        </p:nvSpPr>
        <p:spPr/>
        <p:txBody>
          <a:bodyPr/>
          <a:lstStyle/>
          <a:p>
            <a:r>
              <a:rPr lang="en-US" dirty="0"/>
              <a:t>MonDay Program Impressions	</a:t>
            </a:r>
          </a:p>
        </p:txBody>
      </p:sp>
      <p:sp>
        <p:nvSpPr>
          <p:cNvPr id="3" name="Content Placeholder 2">
            <a:extLst>
              <a:ext uri="{FF2B5EF4-FFF2-40B4-BE49-F238E27FC236}">
                <a16:creationId xmlns:a16="http://schemas.microsoft.com/office/drawing/2014/main" id="{9C645EDC-8AF5-0446-FFAC-7B6F7B0C9A01}"/>
              </a:ext>
            </a:extLst>
          </p:cNvPr>
          <p:cNvSpPr>
            <a:spLocks noGrp="1"/>
          </p:cNvSpPr>
          <p:nvPr>
            <p:ph idx="1"/>
          </p:nvPr>
        </p:nvSpPr>
        <p:spPr/>
        <p:txBody>
          <a:bodyPr/>
          <a:lstStyle/>
          <a:p>
            <a:r>
              <a:rPr lang="en-US" dirty="0"/>
              <a:t>“It’s not fair that I can only choose a shot. I hate needles.”</a:t>
            </a:r>
          </a:p>
          <a:p>
            <a:r>
              <a:rPr lang="en-US" dirty="0"/>
              <a:t>“I know I only have two weeks before I leave, but I begged the warden. I don’t want to die.”</a:t>
            </a:r>
          </a:p>
          <a:p>
            <a:r>
              <a:rPr lang="en-US" dirty="0"/>
              <a:t>“Can I have an appointment for follow-up?”</a:t>
            </a:r>
          </a:p>
          <a:p>
            <a:r>
              <a:rPr lang="en-US" dirty="0"/>
              <a:t>“Can I have your card?”</a:t>
            </a:r>
          </a:p>
          <a:p>
            <a:r>
              <a:rPr lang="en-US" dirty="0"/>
              <a:t>“Can I stay on Sublocade?”</a:t>
            </a:r>
          </a:p>
          <a:p>
            <a:r>
              <a:rPr lang="en-US" dirty="0"/>
              <a:t>“I will come. I will be there.”</a:t>
            </a:r>
          </a:p>
          <a:p>
            <a:r>
              <a:rPr lang="en-US" dirty="0"/>
              <a:t>“Reentry is more exciting than scary. I can’t explain why.”</a:t>
            </a:r>
          </a:p>
        </p:txBody>
      </p:sp>
      <p:pic>
        <p:nvPicPr>
          <p:cNvPr id="4" name="Picture 3">
            <a:extLst>
              <a:ext uri="{FF2B5EF4-FFF2-40B4-BE49-F238E27FC236}">
                <a16:creationId xmlns:a16="http://schemas.microsoft.com/office/drawing/2014/main" id="{0243D85D-5D21-3CFE-3453-6A22C4CE920A}"/>
              </a:ext>
            </a:extLst>
          </p:cNvPr>
          <p:cNvPicPr>
            <a:picLocks noChangeAspect="1"/>
          </p:cNvPicPr>
          <p:nvPr/>
        </p:nvPicPr>
        <p:blipFill>
          <a:blip r:embed="rId2"/>
          <a:stretch>
            <a:fillRect/>
          </a:stretch>
        </p:blipFill>
        <p:spPr>
          <a:xfrm>
            <a:off x="8998424" y="101314"/>
            <a:ext cx="3066196" cy="690749"/>
          </a:xfrm>
          <a:prstGeom prst="rect">
            <a:avLst/>
          </a:prstGeom>
        </p:spPr>
      </p:pic>
    </p:spTree>
    <p:extLst>
      <p:ext uri="{BB962C8B-B14F-4D97-AF65-F5344CB8AC3E}">
        <p14:creationId xmlns:p14="http://schemas.microsoft.com/office/powerpoint/2010/main" val="34866516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ADA36-A888-5C15-A7DE-39CE66ECC11B}"/>
              </a:ext>
            </a:extLst>
          </p:cNvPr>
          <p:cNvSpPr>
            <a:spLocks noGrp="1"/>
          </p:cNvSpPr>
          <p:nvPr>
            <p:ph type="title"/>
          </p:nvPr>
        </p:nvSpPr>
        <p:spPr/>
        <p:txBody>
          <a:bodyPr/>
          <a:lstStyle/>
          <a:p>
            <a:r>
              <a:rPr lang="en-US" dirty="0"/>
              <a:t>What happens to active OUD in jail	</a:t>
            </a:r>
          </a:p>
        </p:txBody>
      </p:sp>
      <p:sp>
        <p:nvSpPr>
          <p:cNvPr id="3" name="Content Placeholder 2">
            <a:extLst>
              <a:ext uri="{FF2B5EF4-FFF2-40B4-BE49-F238E27FC236}">
                <a16:creationId xmlns:a16="http://schemas.microsoft.com/office/drawing/2014/main" id="{A01829BD-177D-2F7C-E413-195D2E2595CF}"/>
              </a:ext>
            </a:extLst>
          </p:cNvPr>
          <p:cNvSpPr>
            <a:spLocks noGrp="1"/>
          </p:cNvSpPr>
          <p:nvPr>
            <p:ph idx="1"/>
          </p:nvPr>
        </p:nvSpPr>
        <p:spPr/>
        <p:txBody>
          <a:bodyPr/>
          <a:lstStyle/>
          <a:p>
            <a:r>
              <a:rPr lang="en-US" dirty="0"/>
              <a:t>Often, withdrawal. Given that the withdrawal periods for different opioids, doses, fentanyl analogues, comorbid substances, etc. are all different and do not obey a textbook, the clinical suffering can be prolonged.</a:t>
            </a:r>
          </a:p>
          <a:p>
            <a:r>
              <a:rPr lang="en-US" dirty="0"/>
              <a:t>Again, these are not necessarily convicted inmates. </a:t>
            </a:r>
          </a:p>
          <a:p>
            <a:r>
              <a:rPr lang="en-US" dirty="0"/>
              <a:t>The statistics on those individuals seeking treatment after experiencing forced withdrawal is low. Perhaps as low as 5% will seek treatment from jail. They seek relief. </a:t>
            </a:r>
          </a:p>
        </p:txBody>
      </p:sp>
      <p:pic>
        <p:nvPicPr>
          <p:cNvPr id="4" name="Picture 3">
            <a:extLst>
              <a:ext uri="{FF2B5EF4-FFF2-40B4-BE49-F238E27FC236}">
                <a16:creationId xmlns:a16="http://schemas.microsoft.com/office/drawing/2014/main" id="{691C001C-D7F8-6DE6-1A45-701202715446}"/>
              </a:ext>
            </a:extLst>
          </p:cNvPr>
          <p:cNvPicPr>
            <a:picLocks noChangeAspect="1"/>
          </p:cNvPicPr>
          <p:nvPr/>
        </p:nvPicPr>
        <p:blipFill>
          <a:blip r:embed="rId2"/>
          <a:stretch>
            <a:fillRect/>
          </a:stretch>
        </p:blipFill>
        <p:spPr>
          <a:xfrm>
            <a:off x="8998424" y="101314"/>
            <a:ext cx="3066196" cy="690749"/>
          </a:xfrm>
          <a:prstGeom prst="rect">
            <a:avLst/>
          </a:prstGeom>
        </p:spPr>
      </p:pic>
    </p:spTree>
    <p:extLst>
      <p:ext uri="{BB962C8B-B14F-4D97-AF65-F5344CB8AC3E}">
        <p14:creationId xmlns:p14="http://schemas.microsoft.com/office/powerpoint/2010/main" val="5665564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B79CA-1CB8-A133-67D7-E2B7AC1F9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2AAA8558-FF9B-B971-4EC8-AE2F31034E4C}"/>
              </a:ext>
            </a:extLst>
          </p:cNvPr>
          <p:cNvSpPr>
            <a:spLocks noGrp="1"/>
          </p:cNvSpPr>
          <p:nvPr>
            <p:ph type="title"/>
          </p:nvPr>
        </p:nvSpPr>
        <p:spPr>
          <a:xfrm>
            <a:off x="614678" y="1543849"/>
            <a:ext cx="4145582" cy="4638825"/>
          </a:xfrm>
        </p:spPr>
        <p:txBody>
          <a:bodyPr anchor="t">
            <a:normAutofit/>
          </a:bodyPr>
          <a:lstStyle/>
          <a:p>
            <a:r>
              <a:rPr lang="en-US" dirty="0"/>
              <a:t>Table of Contents</a:t>
            </a:r>
          </a:p>
        </p:txBody>
      </p:sp>
      <p:sp>
        <p:nvSpPr>
          <p:cNvPr id="3" name="Content Placeholder 2">
            <a:extLst>
              <a:ext uri="{FF2B5EF4-FFF2-40B4-BE49-F238E27FC236}">
                <a16:creationId xmlns:a16="http://schemas.microsoft.com/office/drawing/2014/main" id="{39079838-8235-FB6B-2259-83073B27C862}"/>
              </a:ext>
            </a:extLst>
          </p:cNvPr>
          <p:cNvSpPr>
            <a:spLocks noGrp="1"/>
          </p:cNvSpPr>
          <p:nvPr>
            <p:ph idx="1"/>
            <p:extLst>
              <p:ext uri="{E7BDC344-281C-4309-B0C6-D0EE65EED2A8}">
                <p202:designPr xmlns:p202="http://schemas.microsoft.com/office/powerpoint/2020/02/main">
                  <p202:designTagLst>
                    <p202:designTag name="ARCH:1:VSVAR" val="TitledTextBox"/>
                    <p202:designTag name="ARCH:1:CLS" val="InformationBlock"/>
                  </p202:designTagLst>
                </p202:designPr>
              </p:ext>
            </p:extLst>
          </p:nvPr>
        </p:nvSpPr>
        <p:spPr>
          <a:xfrm>
            <a:off x="5532120" y="1543849"/>
            <a:ext cx="5681358" cy="4818068"/>
          </a:xfrm>
        </p:spPr>
        <p:txBody>
          <a:bodyPr>
            <a:normAutofit/>
          </a:bodyPr>
          <a:lstStyle/>
          <a:p>
            <a:pPr marL="0" indent="0">
              <a:spcBef>
                <a:spcPts val="2500"/>
              </a:spcBef>
              <a:buFont typeface="Arial" panose="020B0604020202020204" pitchFamily="34" charset="0"/>
              <a:buNone/>
            </a:pPr>
            <a:r>
              <a:rPr lang="en-US" sz="2000" b="1" dirty="0"/>
              <a:t>1.A history of Carceral/Institutional funding and care, and how desperate the need has become for addiction medicine.</a:t>
            </a:r>
            <a:endParaRPr lang="en-US" sz="2000" dirty="0"/>
          </a:p>
          <a:p>
            <a:pPr marL="0" indent="0">
              <a:spcBef>
                <a:spcPts val="2500"/>
              </a:spcBef>
              <a:buFont typeface="Arial" panose="020B0604020202020204" pitchFamily="34" charset="0"/>
              <a:buNone/>
            </a:pPr>
            <a:r>
              <a:rPr lang="en-US" sz="2000" b="1" dirty="0"/>
              <a:t>2. My life as a doctor locked into a </a:t>
            </a:r>
            <a:r>
              <a:rPr lang="en-US" sz="2000" b="1" dirty="0" err="1"/>
              <a:t>a</a:t>
            </a:r>
            <a:r>
              <a:rPr lang="en-US" sz="2000" b="1" dirty="0"/>
              <a:t> cinderblock room with a lot of Sublocade. </a:t>
            </a:r>
            <a:r>
              <a:rPr lang="en-US" sz="2000" dirty="0"/>
              <a:t>​</a:t>
            </a:r>
          </a:p>
          <a:p>
            <a:pPr marL="0" indent="0">
              <a:spcBef>
                <a:spcPts val="2500"/>
              </a:spcBef>
              <a:buFont typeface="Arial" panose="020B0604020202020204" pitchFamily="34" charset="0"/>
              <a:buNone/>
            </a:pPr>
            <a:r>
              <a:rPr lang="en-US" sz="2000" b="1" dirty="0"/>
              <a:t>3. Assessment of the experience: improvements, achievements, and as always, a desire to do more. </a:t>
            </a:r>
          </a:p>
        </p:txBody>
      </p:sp>
    </p:spTree>
    <p:extLst>
      <p:ext uri="{BB962C8B-B14F-4D97-AF65-F5344CB8AC3E}">
        <p14:creationId xmlns:p14="http://schemas.microsoft.com/office/powerpoint/2010/main" val="21048203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47881-FEC5-D595-FCF1-90DBED66DA22}"/>
              </a:ext>
            </a:extLst>
          </p:cNvPr>
          <p:cNvSpPr>
            <a:spLocks noGrp="1"/>
          </p:cNvSpPr>
          <p:nvPr>
            <p:ph type="title"/>
          </p:nvPr>
        </p:nvSpPr>
        <p:spPr/>
        <p:txBody>
          <a:bodyPr/>
          <a:lstStyle/>
          <a:p>
            <a:r>
              <a:rPr lang="en-US" dirty="0"/>
              <a:t>And in our jail?	</a:t>
            </a:r>
          </a:p>
        </p:txBody>
      </p:sp>
      <p:sp>
        <p:nvSpPr>
          <p:cNvPr id="3" name="Content Placeholder 2">
            <a:extLst>
              <a:ext uri="{FF2B5EF4-FFF2-40B4-BE49-F238E27FC236}">
                <a16:creationId xmlns:a16="http://schemas.microsoft.com/office/drawing/2014/main" id="{0BFF38B6-0BE5-F99A-1ABF-6E8A8CE00800}"/>
              </a:ext>
            </a:extLst>
          </p:cNvPr>
          <p:cNvSpPr>
            <a:spLocks noGrp="1"/>
          </p:cNvSpPr>
          <p:nvPr>
            <p:ph idx="1"/>
          </p:nvPr>
        </p:nvSpPr>
        <p:spPr/>
        <p:txBody>
          <a:bodyPr/>
          <a:lstStyle/>
          <a:p>
            <a:r>
              <a:rPr lang="en-US" dirty="0"/>
              <a:t>No withdrawal. Patients meet me within 24 hours of transport into the MCCI and their medication is made available as soon as possible. </a:t>
            </a:r>
          </a:p>
          <a:p>
            <a:r>
              <a:rPr lang="en-US" dirty="0"/>
              <a:t>Patients are often terrified of reentry withdrawal—no matter how many months of XR-buprenorphine they have already received. I will prepare prescriptions to their local pharmacy so that even if they are not already connected to care, they can receive Suboxone. The gift of a little more time. </a:t>
            </a:r>
          </a:p>
        </p:txBody>
      </p:sp>
    </p:spTree>
    <p:extLst>
      <p:ext uri="{BB962C8B-B14F-4D97-AF65-F5344CB8AC3E}">
        <p14:creationId xmlns:p14="http://schemas.microsoft.com/office/powerpoint/2010/main" val="13514903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A7EE5D-6FCF-F542-DD6F-26B9D4C2E3B4}"/>
              </a:ext>
            </a:extLst>
          </p:cNvPr>
          <p:cNvSpPr>
            <a:spLocks noGrp="1"/>
          </p:cNvSpPr>
          <p:nvPr>
            <p:ph type="title"/>
          </p:nvPr>
        </p:nvSpPr>
        <p:spPr/>
        <p:txBody>
          <a:bodyPr/>
          <a:lstStyle/>
          <a:p>
            <a:r>
              <a:rPr lang="en-US" dirty="0"/>
              <a:t>Why Does OD occur Status Post Reentry	</a:t>
            </a:r>
          </a:p>
        </p:txBody>
      </p:sp>
      <p:sp>
        <p:nvSpPr>
          <p:cNvPr id="3" name="Content Placeholder 2">
            <a:extLst>
              <a:ext uri="{FF2B5EF4-FFF2-40B4-BE49-F238E27FC236}">
                <a16:creationId xmlns:a16="http://schemas.microsoft.com/office/drawing/2014/main" id="{A544256C-7234-57AB-062F-179C39653C7D}"/>
              </a:ext>
            </a:extLst>
          </p:cNvPr>
          <p:cNvSpPr>
            <a:spLocks noGrp="1"/>
          </p:cNvSpPr>
          <p:nvPr>
            <p:ph idx="1"/>
          </p:nvPr>
        </p:nvSpPr>
        <p:spPr/>
        <p:txBody>
          <a:bodyPr/>
          <a:lstStyle/>
          <a:p>
            <a:r>
              <a:rPr lang="en-US" dirty="0"/>
              <a:t>Decrease in drug tolerance with potential worsening or de novo development of medical illness.</a:t>
            </a:r>
          </a:p>
          <a:p>
            <a:r>
              <a:rPr lang="en-US" dirty="0"/>
              <a:t>Going back to environments, people, triggers including the well-meaning sober living transition.</a:t>
            </a:r>
          </a:p>
          <a:p>
            <a:r>
              <a:rPr lang="en-US" dirty="0"/>
              <a:t>Emotional “crash”—the world has moved on around them.</a:t>
            </a:r>
          </a:p>
          <a:p>
            <a:r>
              <a:rPr lang="en-US" dirty="0"/>
              <a:t>No direct provision for OUD treatment. The sentence ends, the inmate leaves. They do not have insurance until they leave.</a:t>
            </a:r>
          </a:p>
          <a:p>
            <a:r>
              <a:rPr lang="en-US" dirty="0"/>
              <a:t>No Narcan. Literally. No one gives reentering inmates a Narcan kit.</a:t>
            </a:r>
          </a:p>
        </p:txBody>
      </p:sp>
      <p:pic>
        <p:nvPicPr>
          <p:cNvPr id="4" name="Picture 3">
            <a:extLst>
              <a:ext uri="{FF2B5EF4-FFF2-40B4-BE49-F238E27FC236}">
                <a16:creationId xmlns:a16="http://schemas.microsoft.com/office/drawing/2014/main" id="{5E315758-4EBF-68A0-FBA2-41A2A3519190}"/>
              </a:ext>
            </a:extLst>
          </p:cNvPr>
          <p:cNvPicPr>
            <a:picLocks noChangeAspect="1"/>
          </p:cNvPicPr>
          <p:nvPr/>
        </p:nvPicPr>
        <p:blipFill>
          <a:blip r:embed="rId3"/>
          <a:stretch>
            <a:fillRect/>
          </a:stretch>
        </p:blipFill>
        <p:spPr>
          <a:xfrm>
            <a:off x="8998424" y="101314"/>
            <a:ext cx="3066196" cy="690749"/>
          </a:xfrm>
          <a:prstGeom prst="rect">
            <a:avLst/>
          </a:prstGeom>
        </p:spPr>
      </p:pic>
    </p:spTree>
    <p:extLst>
      <p:ext uri="{BB962C8B-B14F-4D97-AF65-F5344CB8AC3E}">
        <p14:creationId xmlns:p14="http://schemas.microsoft.com/office/powerpoint/2010/main" val="19924781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5F5365-DFBA-D224-6D11-BFF836350829}"/>
              </a:ext>
            </a:extLst>
          </p:cNvPr>
          <p:cNvSpPr>
            <a:spLocks noGrp="1"/>
          </p:cNvSpPr>
          <p:nvPr>
            <p:ph type="title"/>
          </p:nvPr>
        </p:nvSpPr>
        <p:spPr/>
        <p:txBody>
          <a:bodyPr/>
          <a:lstStyle/>
          <a:p>
            <a:r>
              <a:rPr lang="en-US" dirty="0"/>
              <a:t>Empirical Suggestion	</a:t>
            </a:r>
          </a:p>
        </p:txBody>
      </p:sp>
      <p:sp>
        <p:nvSpPr>
          <p:cNvPr id="3" name="Content Placeholder 2">
            <a:extLst>
              <a:ext uri="{FF2B5EF4-FFF2-40B4-BE49-F238E27FC236}">
                <a16:creationId xmlns:a16="http://schemas.microsoft.com/office/drawing/2014/main" id="{A8ECB85E-367F-B9AB-B316-15C67D7F29B9}"/>
              </a:ext>
            </a:extLst>
          </p:cNvPr>
          <p:cNvSpPr>
            <a:spLocks noGrp="1"/>
          </p:cNvSpPr>
          <p:nvPr>
            <p:ph idx="1"/>
          </p:nvPr>
        </p:nvSpPr>
        <p:spPr/>
        <p:txBody>
          <a:bodyPr/>
          <a:lstStyle/>
          <a:p>
            <a:r>
              <a:rPr lang="en-US" dirty="0"/>
              <a:t>A substantial increase in access to SUD treatment by released prisoners covered under the Medicaid expansion led to a lower probability of returning to prison for violent, public-order, and drug-related crimes even by multi-offenders.</a:t>
            </a:r>
          </a:p>
          <a:p>
            <a:r>
              <a:rPr lang="en-US" dirty="0"/>
              <a:t>The decrease was as much as 31-40% between 2010-2016. </a:t>
            </a:r>
          </a:p>
          <a:p>
            <a:r>
              <a:rPr lang="en-US" dirty="0"/>
              <a:t>Starting patients on mOUD, whether within the carceral system or through transport out, while incarcerated leads to greater treatment retention, less recidivism, and most importantly, survival. </a:t>
            </a:r>
          </a:p>
        </p:txBody>
      </p:sp>
      <p:pic>
        <p:nvPicPr>
          <p:cNvPr id="4" name="Picture 3">
            <a:extLst>
              <a:ext uri="{FF2B5EF4-FFF2-40B4-BE49-F238E27FC236}">
                <a16:creationId xmlns:a16="http://schemas.microsoft.com/office/drawing/2014/main" id="{513FB87D-907E-7B3A-C5C1-FD63DA3E73F4}"/>
              </a:ext>
            </a:extLst>
          </p:cNvPr>
          <p:cNvPicPr>
            <a:picLocks noChangeAspect="1"/>
          </p:cNvPicPr>
          <p:nvPr/>
        </p:nvPicPr>
        <p:blipFill>
          <a:blip r:embed="rId2"/>
          <a:stretch>
            <a:fillRect/>
          </a:stretch>
        </p:blipFill>
        <p:spPr>
          <a:xfrm>
            <a:off x="8998424" y="101314"/>
            <a:ext cx="3066196" cy="690749"/>
          </a:xfrm>
          <a:prstGeom prst="rect">
            <a:avLst/>
          </a:prstGeom>
        </p:spPr>
      </p:pic>
    </p:spTree>
    <p:extLst>
      <p:ext uri="{BB962C8B-B14F-4D97-AF65-F5344CB8AC3E}">
        <p14:creationId xmlns:p14="http://schemas.microsoft.com/office/powerpoint/2010/main" val="12836831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76A7E2-C0BD-435F-6AED-76C4346BD009}"/>
              </a:ext>
            </a:extLst>
          </p:cNvPr>
          <p:cNvSpPr>
            <a:spLocks noGrp="1"/>
          </p:cNvSpPr>
          <p:nvPr>
            <p:ph type="title"/>
          </p:nvPr>
        </p:nvSpPr>
        <p:spPr/>
        <p:txBody>
          <a:bodyPr/>
          <a:lstStyle/>
          <a:p>
            <a:r>
              <a:rPr lang="en-US" dirty="0"/>
              <a:t>Bottom Line</a:t>
            </a:r>
          </a:p>
        </p:txBody>
      </p:sp>
      <p:sp>
        <p:nvSpPr>
          <p:cNvPr id="3" name="Content Placeholder 2">
            <a:extLst>
              <a:ext uri="{FF2B5EF4-FFF2-40B4-BE49-F238E27FC236}">
                <a16:creationId xmlns:a16="http://schemas.microsoft.com/office/drawing/2014/main" id="{8CBB3680-9A19-55B0-829F-EFAAF4841902}"/>
              </a:ext>
            </a:extLst>
          </p:cNvPr>
          <p:cNvSpPr>
            <a:spLocks noGrp="1"/>
          </p:cNvSpPr>
          <p:nvPr>
            <p:ph idx="1"/>
          </p:nvPr>
        </p:nvSpPr>
        <p:spPr/>
        <p:txBody>
          <a:bodyPr/>
          <a:lstStyle/>
          <a:p>
            <a:r>
              <a:rPr lang="en-US" dirty="0"/>
              <a:t>No one in this room would disagree that treatment for SUD is not being locked in a cell with no access to medications or therapies, while drugs are rampantly available. </a:t>
            </a:r>
          </a:p>
          <a:p>
            <a:r>
              <a:rPr lang="en-US" dirty="0"/>
              <a:t>The Patient Protection and Affordable Care Act only increased the overlap between the incarcerated and the Medicaid eligible.</a:t>
            </a:r>
          </a:p>
          <a:p>
            <a:r>
              <a:rPr lang="en-US" dirty="0"/>
              <a:t>Section 1115 Waivers, that theoretically could make Medicaid services, including addiction care, to prisoners, exist.</a:t>
            </a:r>
          </a:p>
          <a:p>
            <a:r>
              <a:rPr lang="en-US" dirty="0"/>
              <a:t>Ohio has applied for none, and continues to abide by the MEIP, or exclusion of all incarcerated from federal aid. </a:t>
            </a:r>
          </a:p>
        </p:txBody>
      </p:sp>
      <p:pic>
        <p:nvPicPr>
          <p:cNvPr id="4" name="Picture 3">
            <a:extLst>
              <a:ext uri="{FF2B5EF4-FFF2-40B4-BE49-F238E27FC236}">
                <a16:creationId xmlns:a16="http://schemas.microsoft.com/office/drawing/2014/main" id="{55D313D3-C0BF-8300-5710-96C0DD348DF4}"/>
              </a:ext>
            </a:extLst>
          </p:cNvPr>
          <p:cNvPicPr>
            <a:picLocks noChangeAspect="1"/>
          </p:cNvPicPr>
          <p:nvPr/>
        </p:nvPicPr>
        <p:blipFill>
          <a:blip r:embed="rId2"/>
          <a:stretch>
            <a:fillRect/>
          </a:stretch>
        </p:blipFill>
        <p:spPr>
          <a:xfrm>
            <a:off x="8998424" y="101314"/>
            <a:ext cx="3066196" cy="690749"/>
          </a:xfrm>
          <a:prstGeom prst="rect">
            <a:avLst/>
          </a:prstGeom>
        </p:spPr>
      </p:pic>
    </p:spTree>
    <p:extLst>
      <p:ext uri="{BB962C8B-B14F-4D97-AF65-F5344CB8AC3E}">
        <p14:creationId xmlns:p14="http://schemas.microsoft.com/office/powerpoint/2010/main" val="39838495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DF7F53-1B89-39DC-F62F-0B12B3594773}"/>
              </a:ext>
            </a:extLst>
          </p:cNvPr>
          <p:cNvSpPr>
            <a:spLocks noGrp="1"/>
          </p:cNvSpPr>
          <p:nvPr>
            <p:ph type="title"/>
          </p:nvPr>
        </p:nvSpPr>
        <p:spPr/>
        <p:txBody>
          <a:bodyPr/>
          <a:lstStyle/>
          <a:p>
            <a:r>
              <a:rPr lang="en-US" dirty="0"/>
              <a:t>A Radical Thought</a:t>
            </a:r>
          </a:p>
        </p:txBody>
      </p:sp>
      <p:sp>
        <p:nvSpPr>
          <p:cNvPr id="3" name="Content Placeholder 2">
            <a:extLst>
              <a:ext uri="{FF2B5EF4-FFF2-40B4-BE49-F238E27FC236}">
                <a16:creationId xmlns:a16="http://schemas.microsoft.com/office/drawing/2014/main" id="{95A09DF6-B215-237B-3298-8D303D13C4E7}"/>
              </a:ext>
            </a:extLst>
          </p:cNvPr>
          <p:cNvSpPr>
            <a:spLocks noGrp="1"/>
          </p:cNvSpPr>
          <p:nvPr>
            <p:ph idx="1"/>
          </p:nvPr>
        </p:nvSpPr>
        <p:spPr/>
        <p:txBody>
          <a:bodyPr/>
          <a:lstStyle/>
          <a:p>
            <a:r>
              <a:rPr lang="en-US" dirty="0"/>
              <a:t>One possibility is removing the language of exclusion from the Social Security Amendments via a bipartisan evolution in the eligibility criteria. This is in line with growing emphasis on SDoH and health equity.</a:t>
            </a:r>
          </a:p>
          <a:p>
            <a:r>
              <a:rPr lang="en-US" dirty="0"/>
              <a:t>While a Sisyphean task, better to push before the boulder can’t move at all. </a:t>
            </a:r>
          </a:p>
          <a:p>
            <a:r>
              <a:rPr lang="en-US" dirty="0"/>
              <a:t>If I have learned anything from my foray into carceral addiction medicine, it is that we must never, ever, stop trying.</a:t>
            </a:r>
          </a:p>
        </p:txBody>
      </p:sp>
      <p:pic>
        <p:nvPicPr>
          <p:cNvPr id="4" name="Picture 3">
            <a:extLst>
              <a:ext uri="{FF2B5EF4-FFF2-40B4-BE49-F238E27FC236}">
                <a16:creationId xmlns:a16="http://schemas.microsoft.com/office/drawing/2014/main" id="{1743C63F-963B-E09B-2096-5C6A5046C4A3}"/>
              </a:ext>
            </a:extLst>
          </p:cNvPr>
          <p:cNvPicPr>
            <a:picLocks noChangeAspect="1"/>
          </p:cNvPicPr>
          <p:nvPr/>
        </p:nvPicPr>
        <p:blipFill>
          <a:blip r:embed="rId3"/>
          <a:stretch>
            <a:fillRect/>
          </a:stretch>
        </p:blipFill>
        <p:spPr>
          <a:xfrm>
            <a:off x="8998424" y="101314"/>
            <a:ext cx="3066196" cy="690749"/>
          </a:xfrm>
          <a:prstGeom prst="rect">
            <a:avLst/>
          </a:prstGeom>
        </p:spPr>
      </p:pic>
      <p:sp>
        <p:nvSpPr>
          <p:cNvPr id="5" name="Date Placeholder 4">
            <a:extLst>
              <a:ext uri="{FF2B5EF4-FFF2-40B4-BE49-F238E27FC236}">
                <a16:creationId xmlns:a16="http://schemas.microsoft.com/office/drawing/2014/main" id="{A04B1003-72E1-891C-6F79-E6123CC4F225}"/>
              </a:ext>
            </a:extLst>
          </p:cNvPr>
          <p:cNvSpPr>
            <a:spLocks noGrp="1"/>
          </p:cNvSpPr>
          <p:nvPr>
            <p:ph type="dt" sz="half" idx="10"/>
          </p:nvPr>
        </p:nvSpPr>
        <p:spPr/>
        <p:txBody>
          <a:bodyPr/>
          <a:lstStyle/>
          <a:p>
            <a:fld id="{EAEE194E-1821-484A-B866-F12D8A2413C1}" type="datetime1">
              <a:rPr lang="en-US" smtClean="0"/>
              <a:t>10/14/2025</a:t>
            </a:fld>
            <a:endParaRPr lang="en-US" dirty="0"/>
          </a:p>
        </p:txBody>
      </p:sp>
      <p:sp>
        <p:nvSpPr>
          <p:cNvPr id="7" name="Slide Number Placeholder 6">
            <a:extLst>
              <a:ext uri="{FF2B5EF4-FFF2-40B4-BE49-F238E27FC236}">
                <a16:creationId xmlns:a16="http://schemas.microsoft.com/office/drawing/2014/main" id="{43DC223F-AAD4-8384-69F2-673B4CEB78D2}"/>
              </a:ext>
            </a:extLst>
          </p:cNvPr>
          <p:cNvSpPr>
            <a:spLocks noGrp="1"/>
          </p:cNvSpPr>
          <p:nvPr>
            <p:ph type="sldNum" sz="quarter" idx="12"/>
          </p:nvPr>
        </p:nvSpPr>
        <p:spPr/>
        <p:txBody>
          <a:bodyPr/>
          <a:lstStyle/>
          <a:p>
            <a:fld id="{253F8ED4-7EC1-4AA6-ACE9-F3D37A6EB216}" type="slidenum">
              <a:rPr lang="en-US" smtClean="0"/>
              <a:t>44</a:t>
            </a:fld>
            <a:endParaRPr lang="en-US" dirty="0"/>
          </a:p>
        </p:txBody>
      </p:sp>
    </p:spTree>
    <p:extLst>
      <p:ext uri="{BB962C8B-B14F-4D97-AF65-F5344CB8AC3E}">
        <p14:creationId xmlns:p14="http://schemas.microsoft.com/office/powerpoint/2010/main" val="25715970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C3CDD5-9BBE-76B5-8BEA-AE0117E187FD}"/>
              </a:ext>
            </a:extLst>
          </p:cNvPr>
          <p:cNvSpPr>
            <a:spLocks noGrp="1"/>
          </p:cNvSpPr>
          <p:nvPr>
            <p:ph type="title"/>
          </p:nvPr>
        </p:nvSpPr>
        <p:spPr>
          <a:xfrm>
            <a:off x="612913" y="-297483"/>
            <a:ext cx="10515600" cy="1325563"/>
          </a:xfrm>
        </p:spPr>
        <p:txBody>
          <a:bodyPr/>
          <a:lstStyle/>
          <a:p>
            <a:r>
              <a:rPr lang="en-US" dirty="0"/>
              <a:t>References</a:t>
            </a:r>
          </a:p>
        </p:txBody>
      </p:sp>
      <p:sp>
        <p:nvSpPr>
          <p:cNvPr id="3" name="Content Placeholder 2">
            <a:extLst>
              <a:ext uri="{FF2B5EF4-FFF2-40B4-BE49-F238E27FC236}">
                <a16:creationId xmlns:a16="http://schemas.microsoft.com/office/drawing/2014/main" id="{B24D1DAA-F1DD-30F3-A1E2-3A06E9D52C0B}"/>
              </a:ext>
            </a:extLst>
          </p:cNvPr>
          <p:cNvSpPr>
            <a:spLocks noGrp="1"/>
          </p:cNvSpPr>
          <p:nvPr>
            <p:ph idx="1"/>
          </p:nvPr>
        </p:nvSpPr>
        <p:spPr>
          <a:xfrm>
            <a:off x="838200" y="725693"/>
            <a:ext cx="10515600" cy="5767871"/>
          </a:xfrm>
        </p:spPr>
        <p:txBody>
          <a:bodyPr>
            <a:normAutofit fontScale="25000" lnSpcReduction="20000"/>
          </a:bodyPr>
          <a:lstStyle/>
          <a:p>
            <a:pPr lvl="0"/>
            <a:r>
              <a:rPr lang="en-US" b="1" dirty="0"/>
              <a:t>Comparative effectiveness of extended-release naltrexone versus buprenorphine-naloxone for opioid relapse prevention (X:BOT): a multicentre, open-label, randomised controlled trial.</a:t>
            </a:r>
            <a:br>
              <a:rPr lang="en-US" b="1" dirty="0"/>
            </a:br>
            <a:r>
              <a:rPr lang="en-US" b="1" dirty="0"/>
              <a:t>Lee, Joshua D et al.</a:t>
            </a:r>
            <a:br>
              <a:rPr lang="en-US" b="1" dirty="0"/>
            </a:br>
            <a:r>
              <a:rPr lang="en-US" b="1" dirty="0"/>
              <a:t>The Lancet, Volume 391, Issue 10118, 309 – 318</a:t>
            </a:r>
            <a:endParaRPr lang="en-US" dirty="0"/>
          </a:p>
          <a:p>
            <a:pPr lvl="0"/>
            <a:r>
              <a:rPr lang="en-US" b="1" dirty="0"/>
              <a:t>The prison-based Therapeutic Community: Resident recommendations for program improvement.</a:t>
            </a:r>
            <a:br>
              <a:rPr lang="en-US" b="1" dirty="0"/>
            </a:br>
            <a:r>
              <a:rPr lang="en-US" b="1" dirty="0"/>
              <a:t>Mills, Jack M. et al.</a:t>
            </a:r>
            <a:br>
              <a:rPr lang="en-US" b="1" dirty="0"/>
            </a:br>
            <a:r>
              <a:rPr lang="en-US" b="1" dirty="0"/>
              <a:t>Journal of Substance Use &amp; Addiction Treatment, Volume 163, 209404</a:t>
            </a:r>
            <a:endParaRPr lang="en-US" dirty="0"/>
          </a:p>
          <a:p>
            <a:pPr lvl="0"/>
            <a:r>
              <a:rPr lang="en-US" b="1" dirty="0"/>
              <a:t>Stopka, T.J., Rottapel, R., Friedmann, P.D. et al. Perceptions of extended-release buprenorphine among people who received medication for opioid use disorder in jail: a qualitative study. Addict Sci Clin Pract 19, 68 (2024). </a:t>
            </a:r>
            <a:endParaRPr lang="en-US" dirty="0"/>
          </a:p>
          <a:p>
            <a:pPr lvl="0"/>
            <a:r>
              <a:rPr lang="en-US" b="1" dirty="0"/>
              <a:t>Blue TR, Gordon MS, Vocci FJ, Fishman MJ, Gwin Mitchell S, Wenzel K. A Naturalistic Study of Individuals Involved in the Justice System Who Experienced Both Formulations of Extended-release Buprenorphine. J Addict Med. 2025 Jul-Aug 01;19(4):390-394. doi: 10.1097/ADM.0000000000001430. Epub 2025 Jan 31. PMID: 39888715.</a:t>
            </a:r>
            <a:endParaRPr lang="en-US" dirty="0"/>
          </a:p>
          <a:p>
            <a:pPr lvl="0"/>
            <a:r>
              <a:rPr lang="en-US" b="1" dirty="0"/>
              <a:t>Budget impact tool for the incorporation of medications for opioid use disorder into jail/prison facilities.</a:t>
            </a:r>
            <a:br>
              <a:rPr lang="en-US" b="1" dirty="0"/>
            </a:br>
            <a:r>
              <a:rPr lang="en-US" b="1" dirty="0"/>
              <a:t>Ryan, Danielle A. et al.</a:t>
            </a:r>
            <a:br>
              <a:rPr lang="en-US" b="1" dirty="0"/>
            </a:br>
            <a:r>
              <a:rPr lang="en-US" b="1" dirty="0"/>
              <a:t>Journal of Substance Use &amp; Addiction Treatment, Volume 146, 208943</a:t>
            </a:r>
            <a:endParaRPr lang="en-US" dirty="0"/>
          </a:p>
          <a:p>
            <a:pPr lvl="0"/>
            <a:r>
              <a:rPr lang="en-US" b="1" dirty="0"/>
              <a:t>Pivovarova E, Planas Garcia BY, Friedmann PD, Stopka TJ, Santelices C, Evans EA. Collaborating With Jails to Provide Community-based Medication for Opioid Use Disorder: Qualitative Perspectives From MOUD Treatment Providers. J Addict Med. 2025 Jan-Feb 01;19(1):95-101. doi: 10.1097/ADM.0000000000001420. Epub 2024 Dec 2. PMID: 39621548; PMCID: PMC11790359.</a:t>
            </a:r>
            <a:endParaRPr lang="en-US" dirty="0"/>
          </a:p>
          <a:p>
            <a:pPr lvl="0"/>
            <a:r>
              <a:rPr lang="en-US" b="1" dirty="0"/>
              <a:t>Opioid-related treatment, interventions, and outcomes among incarcerated persons: A systematic review. Malta M, Varatharajan T, Russell C, Pang M, Bonato S, et al. (2019) Opioid-related treatment, interventions, and outcomes among incarcerated persons: A systematic review. PLOS Medicine 16(12): e1003002.</a:t>
            </a:r>
            <a:endParaRPr lang="en-US" dirty="0"/>
          </a:p>
          <a:p>
            <a:pPr lvl="0"/>
            <a:r>
              <a:rPr lang="en-US" b="1" dirty="0"/>
              <a:t>Curtis M, Larney S, Higgs P, Cossar RD, Winter RJ, Stewart AC, Stoové M. Initiation of Medications for Opioid Use Disorder Shortly Before Release From Prison to Promote Treatment Retention: Strong Evidence but Compromised Policy. J Addict Med. 2021 Nov-Dec 01;15(6):525-526. doi: 10.1097/ADM.0000000000000788. PMID: 33298751.</a:t>
            </a:r>
            <a:endParaRPr lang="en-US" dirty="0"/>
          </a:p>
          <a:p>
            <a:pPr lvl="0"/>
            <a:r>
              <a:rPr lang="en-US" b="1" dirty="0"/>
              <a:t>Berk J, Del Pozo B, Rich JD, Lee JD. Injecting Opioid Use Disorder Treatment in Jails and Prisons: The Potential of Extended-release Buprenorphine in the Carceral Setting. J Addict Med. 2022 Jul-Aug 01;16(4):396-398. doi: 10.1097/ADM.0000000000000942. Epub 2021 Dec 23. PMID: 34954747; PMCID: PMC9218006.</a:t>
            </a:r>
            <a:endParaRPr lang="en-US" dirty="0"/>
          </a:p>
          <a:p>
            <a:pPr lvl="0"/>
            <a:r>
              <a:rPr lang="en-US" b="1" dirty="0"/>
              <a:t>Hairston E, Jones HE, Johnson E, Alexander J, Andringa KR, O'Grady KE, Knittel AK. Jenna's Project: Preventing Overdose and Improving Recovery Outcomes for Women Leaving Incarcerated Settings During Pregnancy and Postpartum Periods. J Addict Med. 2024 Nov-Dec 01;18(6):715-718. doi: 10.1097/ADM.0000000000001341. Epub 2024 Jul 3. PMID: 38958275; PMCID: PMC11537814.</a:t>
            </a:r>
            <a:endParaRPr lang="en-US" dirty="0"/>
          </a:p>
          <a:p>
            <a:pPr lvl="0"/>
            <a:r>
              <a:rPr lang="en-US" b="1" dirty="0"/>
              <a:t>Social Security Act: </a:t>
            </a:r>
            <a:r>
              <a:rPr lang="en-US" b="1" u="sng" dirty="0">
                <a:hlinkClick r:id="rId2"/>
              </a:rPr>
              <a:t>https://uscode.house.gov/view.xhtml?hl=false&amp;edition=prelim&amp;req=granuleid%3AUSC-prelim-title42-section1396d</a:t>
            </a:r>
            <a:endParaRPr lang="en-US" dirty="0"/>
          </a:p>
          <a:p>
            <a:pPr lvl="0"/>
            <a:r>
              <a:rPr lang="en-US" b="1" dirty="0"/>
              <a:t>Consolidation Appropriations Act, 118. </a:t>
            </a:r>
            <a:r>
              <a:rPr lang="en-US" b="1" u="sng" dirty="0">
                <a:hlinkClick r:id="rId3"/>
              </a:rPr>
              <a:t>https://www.congress.gov/118/bills/hr4366/BILLS-118hr4366enr.pdf</a:t>
            </a:r>
            <a:endParaRPr lang="en-US" dirty="0"/>
          </a:p>
          <a:p>
            <a:pPr lvl="0"/>
            <a:r>
              <a:rPr lang="en-US" b="1" dirty="0"/>
              <a:t>Section 1115 Waiver Tracker: </a:t>
            </a:r>
            <a:r>
              <a:rPr lang="en-US" b="1" u="sng" dirty="0">
                <a:hlinkClick r:id="rId4"/>
              </a:rPr>
              <a:t>https://www.kff.org/medicaid/issue-brief/medicaid-waiver-tracker-approved-and-pending-section-1115-waivers-by-state/</a:t>
            </a:r>
            <a:r>
              <a:rPr lang="en-US" b="1" dirty="0"/>
              <a:t>.</a:t>
            </a:r>
            <a:endParaRPr lang="en-US" dirty="0"/>
          </a:p>
          <a:p>
            <a:pPr lvl="0"/>
            <a:r>
              <a:rPr lang="en-US" b="1" dirty="0"/>
              <a:t>Sachini Bandara, Implementation of carceral medicaid suspension and enrollment programs: perspectives of carceral and medicaid leaders, Health &amp; Justice, 13, 1, (2025).</a:t>
            </a:r>
            <a:endParaRPr lang="en-US" dirty="0"/>
          </a:p>
          <a:p>
            <a:pPr lvl="0"/>
            <a:r>
              <a:rPr lang="en-US" b="1" dirty="0"/>
              <a:t>Lee JD, Nunes EV Jr, Novo P, Bachrach K, Bailey GL, Bhatt S, Farkas S, Fishman M, Gauthier P, Hodgkins CC, King J, Lindblad R, Liu D, Matthews AG, May J, Peavy KM, Ross S, Salazar D, Schkolnik P, Shmueli-Blumberg D, Stablein D, Subramaniam G, Rotrosen J. Comparative effectiveness of extended-release naltrexone versus buprenorphine-naloxone for opioid relapse prevention (X:BOT): a multicentre, open-label, randomised controlled trial. Lancet. 2018 Jan 27;391(10118):309-318. doi: 10.1016/S0140-6736(17)32812-X. Epub 2017 Nov 14. PMID: 29150198; PMCID: PMC5806119.</a:t>
            </a:r>
            <a:endParaRPr lang="en-US" dirty="0"/>
          </a:p>
          <a:p>
            <a:pPr lvl="0"/>
            <a:r>
              <a:rPr lang="en-US" b="1" dirty="0"/>
              <a:t>Berk J, Del Pozo B, Rich JD, Lee JD. Injecting Opioid Use Disorder Treatment in Jails and Prisons: The Potential of Extended-release Buprenorphine in the Carceral Setting. J Addict Med. 2022 Jul-Aug 01;16(4):396-398. doi: 10.1097/ADM.0000000000000942. Epub 2021 Dec 23. PMID: 34954747; PMCID: PMC9218006.</a:t>
            </a:r>
            <a:endParaRPr lang="en-US" dirty="0"/>
          </a:p>
          <a:p>
            <a:pPr lvl="0"/>
            <a:r>
              <a:rPr lang="en-US" b="1" dirty="0"/>
              <a:t>Martin RA, Berk J, Rich JD, Kang A, Fritsche J, Clarke JG. Use of long-acting injectable buprenorphine in the correctional setting. J Subst Abuse Treat. 2022 Nov;142:108851. doi: 10.1016/j.jsat.2022.108851. Epub 2022 Jul 29. PMID: 35939914; PMCID: PMC9743485.</a:t>
            </a:r>
            <a:endParaRPr lang="en-US" dirty="0"/>
          </a:p>
          <a:p>
            <a:pPr lvl="0"/>
            <a:r>
              <a:rPr lang="en-US" b="1" dirty="0"/>
              <a:t>Balter DR, Puglisi LB, Dziura J, Fiellin DA, Howell BA. Buprenorphine-naloxone vs. extended-release naltrexone for opioid use disorder in individuals with and without criminal legal involvement: A secondary analysis of the X:BOT randomized controlled trial. J Subst Use Addict Treat. 2024 Sep;164:209438. doi: 10.1016/j.josat.2024.209438. Epub 2024 Jun 8. PMID: 38857827; PMCID: PMC11300157.</a:t>
            </a:r>
            <a:endParaRPr lang="en-US" dirty="0"/>
          </a:p>
          <a:p>
            <a:pPr lvl="0"/>
            <a:r>
              <a:rPr lang="en-US" b="1" dirty="0"/>
              <a:t>Cates, L., Brown, A.R. Medications for opioid use disorder during incarceration and post-release outcomes. </a:t>
            </a:r>
            <a:r>
              <a:rPr lang="en-US" b="1" i="1" dirty="0"/>
              <a:t>Health Justice</a:t>
            </a:r>
            <a:r>
              <a:rPr lang="en-US" b="1" dirty="0"/>
              <a:t> 11, 4 (2023). </a:t>
            </a:r>
            <a:r>
              <a:rPr lang="en-US" b="1" u="sng" dirty="0">
                <a:hlinkClick r:id="rId5"/>
              </a:rPr>
              <a:t>https://doi.org/10.1186/s40352-023-00209-w</a:t>
            </a:r>
            <a:endParaRPr lang="en-US" dirty="0"/>
          </a:p>
          <a:p>
            <a:pPr lvl="0"/>
            <a:r>
              <a:rPr lang="en-US" b="1" dirty="0"/>
              <a:t>Berk, J., South, AM., Martin, M. </a:t>
            </a:r>
            <a:r>
              <a:rPr lang="en-US" b="1" i="1" dirty="0"/>
              <a:t>et al.</a:t>
            </a:r>
            <a:r>
              <a:rPr lang="en-US" b="1" dirty="0"/>
              <a:t> Medication for opioid use disorder service delivery in carceral facilities: update and summary report. </a:t>
            </a:r>
            <a:r>
              <a:rPr lang="en-US" b="1" i="1" dirty="0"/>
              <a:t>Health Justice</a:t>
            </a:r>
            <a:r>
              <a:rPr lang="en-US" b="1" dirty="0"/>
              <a:t> 13, 8 (2025). </a:t>
            </a:r>
            <a:r>
              <a:rPr lang="en-US" b="1" u="sng" dirty="0">
                <a:hlinkClick r:id="rId6"/>
              </a:rPr>
              <a:t>https://doi.org/10.1186/s40352-025-00317-9</a:t>
            </a:r>
            <a:endParaRPr lang="en-US" dirty="0"/>
          </a:p>
          <a:p>
            <a:pPr marL="0" indent="0">
              <a:buNone/>
            </a:pPr>
            <a:endParaRPr lang="en-US" sz="900" dirty="0"/>
          </a:p>
        </p:txBody>
      </p:sp>
    </p:spTree>
    <p:extLst>
      <p:ext uri="{BB962C8B-B14F-4D97-AF65-F5344CB8AC3E}">
        <p14:creationId xmlns:p14="http://schemas.microsoft.com/office/powerpoint/2010/main" val="30420808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95A78-C979-C554-66A2-D6A4993AE2B4}"/>
              </a:ext>
            </a:extLst>
          </p:cNvPr>
          <p:cNvSpPr>
            <a:spLocks noGrp="1"/>
          </p:cNvSpPr>
          <p:nvPr>
            <p:ph type="title"/>
          </p:nvPr>
        </p:nvSpPr>
        <p:spPr/>
        <p:txBody>
          <a:bodyPr/>
          <a:lstStyle/>
          <a:p>
            <a:r>
              <a:rPr lang="en-US" dirty="0"/>
              <a:t>Appendices</a:t>
            </a:r>
          </a:p>
        </p:txBody>
      </p:sp>
      <p:sp>
        <p:nvSpPr>
          <p:cNvPr id="3" name="Content Placeholder 2">
            <a:extLst>
              <a:ext uri="{FF2B5EF4-FFF2-40B4-BE49-F238E27FC236}">
                <a16:creationId xmlns:a16="http://schemas.microsoft.com/office/drawing/2014/main" id="{9B58074D-A92D-D64A-9506-5D7D34F27D94}"/>
              </a:ext>
            </a:extLst>
          </p:cNvPr>
          <p:cNvSpPr>
            <a:spLocks noGrp="1"/>
          </p:cNvSpPr>
          <p:nvPr>
            <p:ph idx="1"/>
          </p:nvPr>
        </p:nvSpPr>
        <p:spPr/>
        <p:txBody>
          <a:bodyPr/>
          <a:lstStyle/>
          <a:p>
            <a:pPr marL="0" indent="0">
              <a:buNone/>
            </a:pPr>
            <a:endParaRPr lang="en-US" dirty="0"/>
          </a:p>
        </p:txBody>
      </p:sp>
      <p:graphicFrame>
        <p:nvGraphicFramePr>
          <p:cNvPr id="5" name="Object 4">
            <a:extLst>
              <a:ext uri="{FF2B5EF4-FFF2-40B4-BE49-F238E27FC236}">
                <a16:creationId xmlns:a16="http://schemas.microsoft.com/office/drawing/2014/main" id="{D7F65397-2F9D-A3C7-F75D-ECC9E9D4609F}"/>
              </a:ext>
            </a:extLst>
          </p:cNvPr>
          <p:cNvGraphicFramePr>
            <a:graphicFrameLocks noChangeAspect="1"/>
          </p:cNvGraphicFramePr>
          <p:nvPr>
            <p:extLst>
              <p:ext uri="{D42A27DB-BD31-4B8C-83A1-F6EECF244321}">
                <p14:modId xmlns:p14="http://schemas.microsoft.com/office/powerpoint/2010/main" val="3635393342"/>
              </p:ext>
            </p:extLst>
          </p:nvPr>
        </p:nvGraphicFramePr>
        <p:xfrm>
          <a:off x="1953697" y="2527300"/>
          <a:ext cx="3124200" cy="527050"/>
        </p:xfrm>
        <a:graphic>
          <a:graphicData uri="http://schemas.openxmlformats.org/presentationml/2006/ole">
            <mc:AlternateContent xmlns:mc="http://schemas.openxmlformats.org/markup-compatibility/2006">
              <mc:Choice xmlns:v="urn:schemas-microsoft-com:vml" Requires="v">
                <p:oleObj name="Packager Shell Object" showAsIcon="1" r:id="rId2" imgW="3124372" imgH="526920" progId="Package">
                  <p:embed/>
                </p:oleObj>
              </mc:Choice>
              <mc:Fallback>
                <p:oleObj name="Packager Shell Object" showAsIcon="1" r:id="rId2" imgW="3124372" imgH="526920" progId="Package">
                  <p:embed/>
                  <p:pic>
                    <p:nvPicPr>
                      <p:cNvPr id="0" name=""/>
                      <p:cNvPicPr/>
                      <p:nvPr/>
                    </p:nvPicPr>
                    <p:blipFill>
                      <a:blip r:embed="rId3"/>
                      <a:stretch>
                        <a:fillRect/>
                      </a:stretch>
                    </p:blipFill>
                    <p:spPr>
                      <a:xfrm>
                        <a:off x="1953697" y="2527300"/>
                        <a:ext cx="3124200" cy="52705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A302871D-7AA6-3D37-0E29-17E11AE226D9}"/>
              </a:ext>
            </a:extLst>
          </p:cNvPr>
          <p:cNvGraphicFramePr>
            <a:graphicFrameLocks noChangeAspect="1"/>
          </p:cNvGraphicFramePr>
          <p:nvPr>
            <p:extLst>
              <p:ext uri="{D42A27DB-BD31-4B8C-83A1-F6EECF244321}">
                <p14:modId xmlns:p14="http://schemas.microsoft.com/office/powerpoint/2010/main" val="4152942836"/>
              </p:ext>
            </p:extLst>
          </p:nvPr>
        </p:nvGraphicFramePr>
        <p:xfrm>
          <a:off x="5135190" y="2527300"/>
          <a:ext cx="3873500" cy="527050"/>
        </p:xfrm>
        <a:graphic>
          <a:graphicData uri="http://schemas.openxmlformats.org/presentationml/2006/ole">
            <mc:AlternateContent xmlns:mc="http://schemas.openxmlformats.org/markup-compatibility/2006">
              <mc:Choice xmlns:v="urn:schemas-microsoft-com:vml" Requires="v">
                <p:oleObj name="Packager Shell Object" showAsIcon="1" r:id="rId4" imgW="3873561" imgH="526920" progId="Package">
                  <p:embed/>
                </p:oleObj>
              </mc:Choice>
              <mc:Fallback>
                <p:oleObj name="Packager Shell Object" showAsIcon="1" r:id="rId4" imgW="3873561" imgH="526920" progId="Package">
                  <p:embed/>
                  <p:pic>
                    <p:nvPicPr>
                      <p:cNvPr id="0" name=""/>
                      <p:cNvPicPr/>
                      <p:nvPr/>
                    </p:nvPicPr>
                    <p:blipFill>
                      <a:blip r:embed="rId5"/>
                      <a:stretch>
                        <a:fillRect/>
                      </a:stretch>
                    </p:blipFill>
                    <p:spPr>
                      <a:xfrm>
                        <a:off x="5135190" y="2527300"/>
                        <a:ext cx="3873500" cy="52705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3B1F71A5-0C9F-9FEE-CAF2-6DE7AA454948}"/>
              </a:ext>
            </a:extLst>
          </p:cNvPr>
          <p:cNvGraphicFramePr>
            <a:graphicFrameLocks noChangeAspect="1"/>
          </p:cNvGraphicFramePr>
          <p:nvPr>
            <p:extLst>
              <p:ext uri="{D42A27DB-BD31-4B8C-83A1-F6EECF244321}">
                <p14:modId xmlns:p14="http://schemas.microsoft.com/office/powerpoint/2010/main" val="477142576"/>
              </p:ext>
            </p:extLst>
          </p:nvPr>
        </p:nvGraphicFramePr>
        <p:xfrm>
          <a:off x="1810822" y="3492500"/>
          <a:ext cx="3409950" cy="527050"/>
        </p:xfrm>
        <a:graphic>
          <a:graphicData uri="http://schemas.openxmlformats.org/presentationml/2006/ole">
            <mc:AlternateContent xmlns:mc="http://schemas.openxmlformats.org/markup-compatibility/2006">
              <mc:Choice xmlns:v="urn:schemas-microsoft-com:vml" Requires="v">
                <p:oleObj name="Packager Shell Object" showAsIcon="1" r:id="rId6" imgW="3409833" imgH="526920" progId="Package">
                  <p:embed/>
                </p:oleObj>
              </mc:Choice>
              <mc:Fallback>
                <p:oleObj name="Packager Shell Object" showAsIcon="1" r:id="rId6" imgW="3409833" imgH="526920" progId="Package">
                  <p:embed/>
                  <p:pic>
                    <p:nvPicPr>
                      <p:cNvPr id="0" name=""/>
                      <p:cNvPicPr/>
                      <p:nvPr/>
                    </p:nvPicPr>
                    <p:blipFill>
                      <a:blip r:embed="rId7"/>
                      <a:stretch>
                        <a:fillRect/>
                      </a:stretch>
                    </p:blipFill>
                    <p:spPr>
                      <a:xfrm>
                        <a:off x="1810822" y="3492500"/>
                        <a:ext cx="3409950" cy="52705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27C45F5D-DAAC-A773-06C5-CDD42A13661D}"/>
              </a:ext>
            </a:extLst>
          </p:cNvPr>
          <p:cNvGraphicFramePr>
            <a:graphicFrameLocks noChangeAspect="1"/>
          </p:cNvGraphicFramePr>
          <p:nvPr>
            <p:extLst>
              <p:ext uri="{D42A27DB-BD31-4B8C-83A1-F6EECF244321}">
                <p14:modId xmlns:p14="http://schemas.microsoft.com/office/powerpoint/2010/main" val="2890914503"/>
              </p:ext>
            </p:extLst>
          </p:nvPr>
        </p:nvGraphicFramePr>
        <p:xfrm>
          <a:off x="3804722" y="4352131"/>
          <a:ext cx="2832100" cy="527050"/>
        </p:xfrm>
        <a:graphic>
          <a:graphicData uri="http://schemas.openxmlformats.org/presentationml/2006/ole">
            <mc:AlternateContent xmlns:mc="http://schemas.openxmlformats.org/markup-compatibility/2006">
              <mc:Choice xmlns:v="urn:schemas-microsoft-com:vml" Requires="v">
                <p:oleObj name="Packager Shell Object" showAsIcon="1" r:id="rId8" imgW="2832235" imgH="526920" progId="Package">
                  <p:embed/>
                </p:oleObj>
              </mc:Choice>
              <mc:Fallback>
                <p:oleObj name="Packager Shell Object" showAsIcon="1" r:id="rId8" imgW="2832235" imgH="526920" progId="Package">
                  <p:embed/>
                  <p:pic>
                    <p:nvPicPr>
                      <p:cNvPr id="0" name=""/>
                      <p:cNvPicPr/>
                      <p:nvPr/>
                    </p:nvPicPr>
                    <p:blipFill>
                      <a:blip r:embed="rId9"/>
                      <a:stretch>
                        <a:fillRect/>
                      </a:stretch>
                    </p:blipFill>
                    <p:spPr>
                      <a:xfrm>
                        <a:off x="3804722" y="4352131"/>
                        <a:ext cx="2832100" cy="52705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A2AB6F41-E7D1-C31C-D059-E616DD7803A0}"/>
              </a:ext>
            </a:extLst>
          </p:cNvPr>
          <p:cNvGraphicFramePr>
            <a:graphicFrameLocks noChangeAspect="1"/>
          </p:cNvGraphicFramePr>
          <p:nvPr>
            <p:extLst>
              <p:ext uri="{D42A27DB-BD31-4B8C-83A1-F6EECF244321}">
                <p14:modId xmlns:p14="http://schemas.microsoft.com/office/powerpoint/2010/main" val="11780634"/>
              </p:ext>
            </p:extLst>
          </p:nvPr>
        </p:nvGraphicFramePr>
        <p:xfrm>
          <a:off x="5560640" y="3492500"/>
          <a:ext cx="3022600" cy="527050"/>
        </p:xfrm>
        <a:graphic>
          <a:graphicData uri="http://schemas.openxmlformats.org/presentationml/2006/ole">
            <mc:AlternateContent xmlns:mc="http://schemas.openxmlformats.org/markup-compatibility/2006">
              <mc:Choice xmlns:v="urn:schemas-microsoft-com:vml" Requires="v">
                <p:oleObj name="Packager Shell Object" showAsIcon="1" r:id="rId10" imgW="3022674" imgH="526920" progId="Package">
                  <p:embed/>
                </p:oleObj>
              </mc:Choice>
              <mc:Fallback>
                <p:oleObj name="Packager Shell Object" showAsIcon="1" r:id="rId10" imgW="3022674" imgH="526920" progId="Package">
                  <p:embed/>
                  <p:pic>
                    <p:nvPicPr>
                      <p:cNvPr id="0" name=""/>
                      <p:cNvPicPr/>
                      <p:nvPr/>
                    </p:nvPicPr>
                    <p:blipFill>
                      <a:blip r:embed="rId11"/>
                      <a:stretch>
                        <a:fillRect/>
                      </a:stretch>
                    </p:blipFill>
                    <p:spPr>
                      <a:xfrm>
                        <a:off x="5560640" y="3492500"/>
                        <a:ext cx="3022600" cy="527050"/>
                      </a:xfrm>
                      <a:prstGeom prst="rect">
                        <a:avLst/>
                      </a:prstGeom>
                    </p:spPr>
                  </p:pic>
                </p:oleObj>
              </mc:Fallback>
            </mc:AlternateContent>
          </a:graphicData>
        </a:graphic>
      </p:graphicFrame>
    </p:spTree>
    <p:extLst>
      <p:ext uri="{BB962C8B-B14F-4D97-AF65-F5344CB8AC3E}">
        <p14:creationId xmlns:p14="http://schemas.microsoft.com/office/powerpoint/2010/main" val="22048341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75055-43A7-65E5-85C3-469FC4491C9B}"/>
              </a:ext>
            </a:extLst>
          </p:cNvPr>
          <p:cNvSpPr>
            <a:spLocks noGrp="1"/>
          </p:cNvSpPr>
          <p:nvPr>
            <p:ph type="title"/>
          </p:nvPr>
        </p:nvSpPr>
        <p:spPr/>
        <p:txBody>
          <a:bodyPr/>
          <a:lstStyle/>
          <a:p>
            <a:r>
              <a:rPr lang="en-US" dirty="0">
                <a:latin typeface="Trebuchet MS" panose="020B0603020202020204" pitchFamily="34" charset="0"/>
              </a:rPr>
              <a:t>Let Me Take You Back to 1965</a:t>
            </a:r>
          </a:p>
        </p:txBody>
      </p:sp>
      <p:sp>
        <p:nvSpPr>
          <p:cNvPr id="3" name="Content Placeholder 2">
            <a:extLst>
              <a:ext uri="{FF2B5EF4-FFF2-40B4-BE49-F238E27FC236}">
                <a16:creationId xmlns:a16="http://schemas.microsoft.com/office/drawing/2014/main" id="{C164FD70-C024-E08B-8751-2EE6B4A0B8E3}"/>
              </a:ext>
            </a:extLst>
          </p:cNvPr>
          <p:cNvSpPr>
            <a:spLocks noGrp="1"/>
          </p:cNvSpPr>
          <p:nvPr>
            <p:ph idx="1"/>
          </p:nvPr>
        </p:nvSpPr>
        <p:spPr/>
        <p:txBody>
          <a:bodyPr>
            <a:normAutofit fontScale="92500"/>
          </a:bodyPr>
          <a:lstStyle/>
          <a:p>
            <a:r>
              <a:rPr lang="en-US" dirty="0">
                <a:latin typeface="Trebuchet MS" panose="020B0603020202020204" pitchFamily="34" charset="0"/>
                <a:cs typeface="Aldhabi" panose="020F0502020204030204" pitchFamily="2" charset="-78"/>
              </a:rPr>
              <a:t>The Social Security Act Amendments of 1965 established the Medicare and Medicaid we understand today, based on puritanical American values: the deserving poor vs. the undeserving.</a:t>
            </a:r>
          </a:p>
          <a:p>
            <a:r>
              <a:rPr lang="en-US" dirty="0">
                <a:latin typeface="Trebuchet MS" panose="020B0603020202020204" pitchFamily="34" charset="0"/>
                <a:cs typeface="Aldhabi" panose="020F0502020204030204" pitchFamily="2" charset="-78"/>
              </a:rPr>
              <a:t>Undeserving were the incarcerated: “inmates of a public institution.” </a:t>
            </a:r>
          </a:p>
          <a:p>
            <a:r>
              <a:rPr lang="en-US" dirty="0">
                <a:latin typeface="Trebuchet MS" panose="020B0603020202020204" pitchFamily="34" charset="0"/>
                <a:cs typeface="Aldhabi" panose="020F0502020204030204" pitchFamily="2" charset="-78"/>
              </a:rPr>
              <a:t>This came to be known as the </a:t>
            </a:r>
            <a:r>
              <a:rPr lang="en-US" b="1" dirty="0">
                <a:latin typeface="Trebuchet MS" panose="020B0603020202020204" pitchFamily="34" charset="0"/>
                <a:cs typeface="Aldhabi" panose="020F0502020204030204" pitchFamily="2" charset="-78"/>
              </a:rPr>
              <a:t>Medicaid Inmate Exclusion Policy (MEIP). IMP</a:t>
            </a:r>
            <a:r>
              <a:rPr lang="en-US" dirty="0">
                <a:latin typeface="Trebuchet MS" panose="020B0603020202020204" pitchFamily="34" charset="0"/>
                <a:cs typeface="Aldhabi" panose="020F0502020204030204" pitchFamily="2" charset="-78"/>
              </a:rPr>
              <a:t> is another common aphorism.</a:t>
            </a:r>
            <a:endParaRPr lang="en-US" b="1" dirty="0">
              <a:latin typeface="Trebuchet MS" panose="020B0603020202020204" pitchFamily="34" charset="0"/>
              <a:cs typeface="Aldhabi" panose="020F0502020204030204" pitchFamily="2" charset="-78"/>
            </a:endParaRPr>
          </a:p>
          <a:p>
            <a:r>
              <a:rPr lang="en-US" dirty="0">
                <a:latin typeface="Trebuchet MS" panose="020B0603020202020204" pitchFamily="34" charset="0"/>
                <a:cs typeface="Aldhabi" panose="020F0502020204030204" pitchFamily="2" charset="-78"/>
              </a:rPr>
              <a:t>The language was the same in the 1935 SSA, which did not allow inmates from receiving “old age” benefits. The idea is the same: there are </a:t>
            </a:r>
            <a:r>
              <a:rPr lang="en-US" b="1" dirty="0">
                <a:latin typeface="Trebuchet MS" panose="020B0603020202020204" pitchFamily="34" charset="0"/>
                <a:cs typeface="Aldhabi" panose="020F0502020204030204" pitchFamily="2" charset="-78"/>
              </a:rPr>
              <a:t>deserving and fundamentally undeserving </a:t>
            </a:r>
            <a:r>
              <a:rPr lang="en-US" dirty="0">
                <a:latin typeface="Trebuchet MS" panose="020B0603020202020204" pitchFamily="34" charset="0"/>
                <a:cs typeface="Aldhabi" panose="020F0502020204030204" pitchFamily="2" charset="-78"/>
              </a:rPr>
              <a:t>poor. </a:t>
            </a:r>
          </a:p>
          <a:p>
            <a:endParaRPr lang="en-US" dirty="0"/>
          </a:p>
        </p:txBody>
      </p:sp>
      <p:pic>
        <p:nvPicPr>
          <p:cNvPr id="5" name="Picture 4">
            <a:extLst>
              <a:ext uri="{FF2B5EF4-FFF2-40B4-BE49-F238E27FC236}">
                <a16:creationId xmlns:a16="http://schemas.microsoft.com/office/drawing/2014/main" id="{FDFBAAC2-7E0B-C524-DE39-E0BBCD236E40}"/>
              </a:ext>
            </a:extLst>
          </p:cNvPr>
          <p:cNvPicPr>
            <a:picLocks noChangeAspect="1"/>
          </p:cNvPicPr>
          <p:nvPr/>
        </p:nvPicPr>
        <p:blipFill>
          <a:blip r:embed="rId2"/>
          <a:stretch>
            <a:fillRect/>
          </a:stretch>
        </p:blipFill>
        <p:spPr>
          <a:xfrm>
            <a:off x="8849453" y="101314"/>
            <a:ext cx="3215167" cy="724309"/>
          </a:xfrm>
          <a:prstGeom prst="rect">
            <a:avLst/>
          </a:prstGeom>
        </p:spPr>
      </p:pic>
    </p:spTree>
    <p:extLst>
      <p:ext uri="{BB962C8B-B14F-4D97-AF65-F5344CB8AC3E}">
        <p14:creationId xmlns:p14="http://schemas.microsoft.com/office/powerpoint/2010/main" val="24462743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A01BF-A733-D6A0-7A30-A32468705FA2}"/>
              </a:ext>
            </a:extLst>
          </p:cNvPr>
          <p:cNvSpPr>
            <a:spLocks noGrp="1"/>
          </p:cNvSpPr>
          <p:nvPr>
            <p:ph type="title"/>
          </p:nvPr>
        </p:nvSpPr>
        <p:spPr/>
        <p:txBody>
          <a:bodyPr/>
          <a:lstStyle/>
          <a:p>
            <a:r>
              <a:rPr lang="en-US" dirty="0">
                <a:latin typeface="Trebuchet MS" panose="020B0603020202020204" pitchFamily="34" charset="0"/>
              </a:rPr>
              <a:t>Not Such a Big Deal</a:t>
            </a:r>
          </a:p>
        </p:txBody>
      </p:sp>
      <p:sp>
        <p:nvSpPr>
          <p:cNvPr id="3" name="Content Placeholder 2">
            <a:extLst>
              <a:ext uri="{FF2B5EF4-FFF2-40B4-BE49-F238E27FC236}">
                <a16:creationId xmlns:a16="http://schemas.microsoft.com/office/drawing/2014/main" id="{98BF7566-E65A-E91B-0E71-5A15BDDB49CF}"/>
              </a:ext>
            </a:extLst>
          </p:cNvPr>
          <p:cNvSpPr>
            <a:spLocks noGrp="1"/>
          </p:cNvSpPr>
          <p:nvPr>
            <p:ph idx="1"/>
          </p:nvPr>
        </p:nvSpPr>
        <p:spPr/>
        <p:txBody>
          <a:bodyPr/>
          <a:lstStyle/>
          <a:p>
            <a:r>
              <a:rPr lang="en-US" dirty="0">
                <a:latin typeface="Trebuchet MS" panose="020B0603020202020204" pitchFamily="34" charset="0"/>
              </a:rPr>
              <a:t>The eligible, or worthy, were children and seniors, pregnant women and the disabled.</a:t>
            </a:r>
          </a:p>
          <a:p>
            <a:r>
              <a:rPr lang="en-US" dirty="0">
                <a:latin typeface="Trebuchet MS" panose="020B0603020202020204" pitchFamily="34" charset="0"/>
              </a:rPr>
              <a:t>The total population of all state and federal prisons in 1965 was a whopping  $210, 895.</a:t>
            </a:r>
          </a:p>
          <a:p>
            <a:r>
              <a:rPr lang="en-US" dirty="0">
                <a:latin typeface="Trebuchet MS" panose="020B0603020202020204" pitchFamily="34" charset="0"/>
              </a:rPr>
              <a:t>The other excluded party in 1965 were Institutions for Mental Disease, thereby putting the financial costs for mental health care on communities as opposed to institutions that by that time had received a near-universal condemnation for mistreatment, abuse, torture, etc. </a:t>
            </a:r>
          </a:p>
        </p:txBody>
      </p:sp>
      <p:pic>
        <p:nvPicPr>
          <p:cNvPr id="4" name="Picture 3">
            <a:extLst>
              <a:ext uri="{FF2B5EF4-FFF2-40B4-BE49-F238E27FC236}">
                <a16:creationId xmlns:a16="http://schemas.microsoft.com/office/drawing/2014/main" id="{D907DE55-6875-9551-7577-CC819A83205D}"/>
              </a:ext>
            </a:extLst>
          </p:cNvPr>
          <p:cNvPicPr>
            <a:picLocks noChangeAspect="1"/>
          </p:cNvPicPr>
          <p:nvPr/>
        </p:nvPicPr>
        <p:blipFill>
          <a:blip r:embed="rId2"/>
          <a:stretch>
            <a:fillRect/>
          </a:stretch>
        </p:blipFill>
        <p:spPr>
          <a:xfrm>
            <a:off x="8849453" y="101314"/>
            <a:ext cx="3215167" cy="724309"/>
          </a:xfrm>
          <a:prstGeom prst="rect">
            <a:avLst/>
          </a:prstGeom>
        </p:spPr>
      </p:pic>
    </p:spTree>
    <p:extLst>
      <p:ext uri="{BB962C8B-B14F-4D97-AF65-F5344CB8AC3E}">
        <p14:creationId xmlns:p14="http://schemas.microsoft.com/office/powerpoint/2010/main" val="3169812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A9873-C754-4951-0C20-717568A63B96}"/>
              </a:ext>
            </a:extLst>
          </p:cNvPr>
          <p:cNvSpPr>
            <a:spLocks noGrp="1"/>
          </p:cNvSpPr>
          <p:nvPr>
            <p:ph type="title"/>
          </p:nvPr>
        </p:nvSpPr>
        <p:spPr/>
        <p:txBody>
          <a:bodyPr/>
          <a:lstStyle/>
          <a:p>
            <a:r>
              <a:rPr lang="en-US" dirty="0">
                <a:latin typeface="Trebuchet MS" panose="020B0603020202020204" pitchFamily="34" charset="0"/>
              </a:rPr>
              <a:t>Time Keeps on Slipping	</a:t>
            </a:r>
          </a:p>
        </p:txBody>
      </p:sp>
      <p:sp>
        <p:nvSpPr>
          <p:cNvPr id="3" name="Content Placeholder 2">
            <a:extLst>
              <a:ext uri="{FF2B5EF4-FFF2-40B4-BE49-F238E27FC236}">
                <a16:creationId xmlns:a16="http://schemas.microsoft.com/office/drawing/2014/main" id="{6DEED5C9-5026-0EF9-F2D2-9B947D64386A}"/>
              </a:ext>
            </a:extLst>
          </p:cNvPr>
          <p:cNvSpPr>
            <a:spLocks noGrp="1"/>
          </p:cNvSpPr>
          <p:nvPr>
            <p:ph idx="1"/>
          </p:nvPr>
        </p:nvSpPr>
        <p:spPr/>
        <p:txBody>
          <a:bodyPr/>
          <a:lstStyle/>
          <a:p>
            <a:r>
              <a:rPr lang="en-US" dirty="0">
                <a:latin typeface="Trebuchet MS" panose="020B0603020202020204" pitchFamily="34" charset="0"/>
              </a:rPr>
              <a:t>Community mental health services never materialized in the form imagined, and so deinstitutionalizing resulted in trans institutionalizing.  As substance use itself was considered a mental health disorder, the laws of the late 20</a:t>
            </a:r>
            <a:r>
              <a:rPr lang="en-US" baseline="30000" dirty="0">
                <a:latin typeface="Trebuchet MS" panose="020B0603020202020204" pitchFamily="34" charset="0"/>
              </a:rPr>
              <a:t>th</a:t>
            </a:r>
            <a:r>
              <a:rPr lang="en-US" dirty="0">
                <a:latin typeface="Trebuchet MS" panose="020B0603020202020204" pitchFamily="34" charset="0"/>
              </a:rPr>
              <a:t> century grew to include penalizing use, possession, etc.</a:t>
            </a:r>
          </a:p>
          <a:p>
            <a:r>
              <a:rPr lang="en-US" dirty="0">
                <a:latin typeface="Trebuchet MS" panose="020B0603020202020204" pitchFamily="34" charset="0"/>
              </a:rPr>
              <a:t>As of 2020, 2.3 million people were incarcerated and 77 million had a criminal record.</a:t>
            </a:r>
          </a:p>
          <a:p>
            <a:r>
              <a:rPr lang="en-US" dirty="0">
                <a:latin typeface="Trebuchet MS" panose="020B0603020202020204" pitchFamily="34" charset="0"/>
              </a:rPr>
              <a:t>While inside, the state budgets did not grow to meet their needs. Ironically, over 60% of the incarcerated now would be eligible for Medicaid if only they were free.</a:t>
            </a:r>
          </a:p>
        </p:txBody>
      </p:sp>
      <p:pic>
        <p:nvPicPr>
          <p:cNvPr id="4" name="Picture 3">
            <a:extLst>
              <a:ext uri="{FF2B5EF4-FFF2-40B4-BE49-F238E27FC236}">
                <a16:creationId xmlns:a16="http://schemas.microsoft.com/office/drawing/2014/main" id="{68ED4E65-3E54-9C3C-5BF5-D7884CD19FB1}"/>
              </a:ext>
            </a:extLst>
          </p:cNvPr>
          <p:cNvPicPr>
            <a:picLocks noChangeAspect="1"/>
          </p:cNvPicPr>
          <p:nvPr/>
        </p:nvPicPr>
        <p:blipFill>
          <a:blip r:embed="rId2"/>
          <a:stretch>
            <a:fillRect/>
          </a:stretch>
        </p:blipFill>
        <p:spPr>
          <a:xfrm>
            <a:off x="8849453" y="101314"/>
            <a:ext cx="3215167" cy="724309"/>
          </a:xfrm>
          <a:prstGeom prst="rect">
            <a:avLst/>
          </a:prstGeom>
        </p:spPr>
      </p:pic>
    </p:spTree>
    <p:extLst>
      <p:ext uri="{BB962C8B-B14F-4D97-AF65-F5344CB8AC3E}">
        <p14:creationId xmlns:p14="http://schemas.microsoft.com/office/powerpoint/2010/main" val="40444933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A6222C-0C28-A9F5-2DA9-F9721C1DFAB7}"/>
              </a:ext>
            </a:extLst>
          </p:cNvPr>
          <p:cNvSpPr>
            <a:spLocks noGrp="1"/>
          </p:cNvSpPr>
          <p:nvPr>
            <p:ph type="title"/>
          </p:nvPr>
        </p:nvSpPr>
        <p:spPr/>
        <p:txBody>
          <a:bodyPr/>
          <a:lstStyle/>
          <a:p>
            <a:r>
              <a:rPr lang="en-US" dirty="0"/>
              <a:t>MEIP</a:t>
            </a:r>
            <a:br>
              <a:rPr lang="en-US" dirty="0"/>
            </a:br>
            <a:r>
              <a:rPr lang="en-US" dirty="0"/>
              <a:t>	</a:t>
            </a:r>
          </a:p>
        </p:txBody>
      </p:sp>
      <p:sp>
        <p:nvSpPr>
          <p:cNvPr id="3" name="Content Placeholder 2">
            <a:extLst>
              <a:ext uri="{FF2B5EF4-FFF2-40B4-BE49-F238E27FC236}">
                <a16:creationId xmlns:a16="http://schemas.microsoft.com/office/drawing/2014/main" id="{D6F62E63-01FC-2FC0-F92D-2F9E81312A67}"/>
              </a:ext>
            </a:extLst>
          </p:cNvPr>
          <p:cNvSpPr>
            <a:spLocks noGrp="1"/>
          </p:cNvSpPr>
          <p:nvPr>
            <p:ph idx="1"/>
          </p:nvPr>
        </p:nvSpPr>
        <p:spPr/>
        <p:txBody>
          <a:bodyPr>
            <a:normAutofit fontScale="92500" lnSpcReduction="10000"/>
          </a:bodyPr>
          <a:lstStyle/>
          <a:p>
            <a:r>
              <a:rPr lang="en-US" dirty="0"/>
              <a:t>As medicine has continued to evolve at a rapid pace, and addiction medicine is now considered a neurobiological illness, there can be no argument that withholding or minimizing access to care while incarcerated causes advancement of illness.</a:t>
            </a:r>
          </a:p>
          <a:p>
            <a:r>
              <a:rPr lang="en-US" dirty="0"/>
              <a:t>This leads to recidivism, and more anxiety about reentry. The release process is marginalized, and inmates become patients with new burdens on the healthcare system, and less of a chance of success. </a:t>
            </a:r>
          </a:p>
          <a:p>
            <a:r>
              <a:rPr lang="en-US" dirty="0"/>
              <a:t>Nio differentiation between convicted or pretrial. </a:t>
            </a:r>
          </a:p>
          <a:p>
            <a:r>
              <a:rPr lang="en-US" dirty="0"/>
              <a:t>If you can afford to go home, you keep your benefits. If not, you lose them. (NACo.org)</a:t>
            </a:r>
          </a:p>
        </p:txBody>
      </p:sp>
      <p:pic>
        <p:nvPicPr>
          <p:cNvPr id="4" name="Picture 3">
            <a:extLst>
              <a:ext uri="{FF2B5EF4-FFF2-40B4-BE49-F238E27FC236}">
                <a16:creationId xmlns:a16="http://schemas.microsoft.com/office/drawing/2014/main" id="{2C9DDD1F-FDEF-0A60-FA3D-9C630812B169}"/>
              </a:ext>
            </a:extLst>
          </p:cNvPr>
          <p:cNvPicPr>
            <a:picLocks noChangeAspect="1"/>
          </p:cNvPicPr>
          <p:nvPr/>
        </p:nvPicPr>
        <p:blipFill>
          <a:blip r:embed="rId2"/>
          <a:stretch>
            <a:fillRect/>
          </a:stretch>
        </p:blipFill>
        <p:spPr>
          <a:xfrm>
            <a:off x="8849453" y="101314"/>
            <a:ext cx="3215167" cy="724309"/>
          </a:xfrm>
          <a:prstGeom prst="rect">
            <a:avLst/>
          </a:prstGeom>
        </p:spPr>
      </p:pic>
    </p:spTree>
    <p:extLst>
      <p:ext uri="{BB962C8B-B14F-4D97-AF65-F5344CB8AC3E}">
        <p14:creationId xmlns:p14="http://schemas.microsoft.com/office/powerpoint/2010/main" val="12412436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1F4C47-1635-6ED7-2FFB-30F529FB397A}"/>
              </a:ext>
            </a:extLst>
          </p:cNvPr>
          <p:cNvSpPr>
            <a:spLocks noGrp="1"/>
          </p:cNvSpPr>
          <p:nvPr>
            <p:ph type="title"/>
          </p:nvPr>
        </p:nvSpPr>
        <p:spPr/>
        <p:txBody>
          <a:bodyPr/>
          <a:lstStyle/>
          <a:p>
            <a:r>
              <a:rPr lang="en-US" dirty="0"/>
              <a:t>Did You Know	</a:t>
            </a:r>
          </a:p>
        </p:txBody>
      </p:sp>
      <p:sp>
        <p:nvSpPr>
          <p:cNvPr id="3" name="Content Placeholder 2">
            <a:extLst>
              <a:ext uri="{FF2B5EF4-FFF2-40B4-BE49-F238E27FC236}">
                <a16:creationId xmlns:a16="http://schemas.microsoft.com/office/drawing/2014/main" id="{22EAC764-78A5-82C0-E15E-9FF07B9750C8}"/>
              </a:ext>
            </a:extLst>
          </p:cNvPr>
          <p:cNvSpPr>
            <a:spLocks noGrp="1"/>
          </p:cNvSpPr>
          <p:nvPr>
            <p:ph idx="1"/>
          </p:nvPr>
        </p:nvSpPr>
        <p:spPr/>
        <p:txBody>
          <a:bodyPr/>
          <a:lstStyle/>
          <a:p>
            <a:r>
              <a:rPr lang="en-US" dirty="0"/>
              <a:t>Federal Court rulings affirm that it is illegal to withhold mOUD upon incarceration. It violates the ADA act. It can constitute cruel and unusual punishment under the 8</a:t>
            </a:r>
            <a:r>
              <a:rPr lang="en-US" baseline="30000" dirty="0"/>
              <a:t>th</a:t>
            </a:r>
            <a:r>
              <a:rPr lang="en-US" dirty="0"/>
              <a:t> amendment of the Constitution. Some federal and state initiatives have served to mandate mOUD.</a:t>
            </a:r>
          </a:p>
          <a:p>
            <a:r>
              <a:rPr lang="en-US" dirty="0"/>
              <a:t>I strongly suspect those that do not rely on the lack of federal responsibility for inmates, and place the cost burden firmly back on states and communities.</a:t>
            </a:r>
          </a:p>
          <a:p>
            <a:r>
              <a:rPr lang="en-US" dirty="0"/>
              <a:t>It is one thing to declare a law. It is quite another to fund it. </a:t>
            </a:r>
          </a:p>
        </p:txBody>
      </p:sp>
      <p:pic>
        <p:nvPicPr>
          <p:cNvPr id="4" name="Picture 3">
            <a:extLst>
              <a:ext uri="{FF2B5EF4-FFF2-40B4-BE49-F238E27FC236}">
                <a16:creationId xmlns:a16="http://schemas.microsoft.com/office/drawing/2014/main" id="{682B5E94-1041-D7B4-071F-830567949384}"/>
              </a:ext>
            </a:extLst>
          </p:cNvPr>
          <p:cNvPicPr>
            <a:picLocks noChangeAspect="1"/>
          </p:cNvPicPr>
          <p:nvPr/>
        </p:nvPicPr>
        <p:blipFill>
          <a:blip r:embed="rId2"/>
          <a:stretch>
            <a:fillRect/>
          </a:stretch>
        </p:blipFill>
        <p:spPr>
          <a:xfrm>
            <a:off x="8849453" y="101314"/>
            <a:ext cx="3215167" cy="724309"/>
          </a:xfrm>
          <a:prstGeom prst="rect">
            <a:avLst/>
          </a:prstGeom>
        </p:spPr>
      </p:pic>
    </p:spTree>
    <p:extLst>
      <p:ext uri="{BB962C8B-B14F-4D97-AF65-F5344CB8AC3E}">
        <p14:creationId xmlns:p14="http://schemas.microsoft.com/office/powerpoint/2010/main" val="2376594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638</TotalTime>
  <Words>4713</Words>
  <Application>Microsoft Office PowerPoint</Application>
  <PresentationFormat>Widescreen</PresentationFormat>
  <Paragraphs>197</Paragraphs>
  <Slides>46</Slides>
  <Notes>3</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46</vt:i4>
      </vt:variant>
    </vt:vector>
  </HeadingPairs>
  <TitlesOfParts>
    <vt:vector size="52" baseType="lpstr">
      <vt:lpstr>Arial</vt:lpstr>
      <vt:lpstr>Courier New</vt:lpstr>
      <vt:lpstr>Neue Haas Grotesk Text Pro</vt:lpstr>
      <vt:lpstr>Trebuchet MS</vt:lpstr>
      <vt:lpstr>Office Theme</vt:lpstr>
      <vt:lpstr>Packager Shell Object</vt:lpstr>
      <vt:lpstr>  Carceral Addiction Medicine: Perspectives from Level 1 MonDay CCI</vt:lpstr>
      <vt:lpstr>Disclosures</vt:lpstr>
      <vt:lpstr>PowerPoint Is Just So Weird</vt:lpstr>
      <vt:lpstr>Table of Contents</vt:lpstr>
      <vt:lpstr>Let Me Take You Back to 1965</vt:lpstr>
      <vt:lpstr>Not Such a Big Deal</vt:lpstr>
      <vt:lpstr>Time Keeps on Slipping </vt:lpstr>
      <vt:lpstr>MEIP  </vt:lpstr>
      <vt:lpstr>Did You Know </vt:lpstr>
      <vt:lpstr>The 21st Century         </vt:lpstr>
      <vt:lpstr>The Fear Buzzword - Diversion</vt:lpstr>
      <vt:lpstr>XBOT</vt:lpstr>
      <vt:lpstr>No large scale studies </vt:lpstr>
      <vt:lpstr>SAMHSA Pre-2025</vt:lpstr>
      <vt:lpstr>ASAM Policy Statement</vt:lpstr>
      <vt:lpstr>2022 – A Warden Requests Funds for OUD </vt:lpstr>
      <vt:lpstr>PowerPoint Presentation</vt:lpstr>
      <vt:lpstr>PowerPoint Presentation</vt:lpstr>
      <vt:lpstr>PowerPoint Presentation</vt:lpstr>
      <vt:lpstr>PowerPoint Presentation</vt:lpstr>
      <vt:lpstr>PowerPoint Presentation</vt:lpstr>
      <vt:lpstr>A Successful Program – More Than Money</vt:lpstr>
      <vt:lpstr>The MonDay – A Unique Narrative </vt:lpstr>
      <vt:lpstr>PowerPoint Presentation</vt:lpstr>
      <vt:lpstr>September 2024 – Kate takes a Meeting</vt:lpstr>
      <vt:lpstr>Fall of 2024 </vt:lpstr>
      <vt:lpstr>Barrier 1 – Clinician Demand </vt:lpstr>
      <vt:lpstr>Barrier 2 - Diversion</vt:lpstr>
      <vt:lpstr>XR-Buprenorphine Begins </vt:lpstr>
      <vt:lpstr>XR-Buprenorphine Meets the Inmates</vt:lpstr>
      <vt:lpstr>Booster Ethics and the Doctor</vt:lpstr>
      <vt:lpstr>Achievements</vt:lpstr>
      <vt:lpstr>Achievements</vt:lpstr>
      <vt:lpstr>Future Considerations</vt:lpstr>
      <vt:lpstr>Alternatively, Don’t Be Me! </vt:lpstr>
      <vt:lpstr>Remember the blank grant? </vt:lpstr>
      <vt:lpstr>MonDay Program Impressions</vt:lpstr>
      <vt:lpstr>MonDay Program Impressions </vt:lpstr>
      <vt:lpstr>What happens to active OUD in jail </vt:lpstr>
      <vt:lpstr>And in our jail? </vt:lpstr>
      <vt:lpstr>Why Does OD occur Status Post Reentry </vt:lpstr>
      <vt:lpstr>Empirical Suggestion </vt:lpstr>
      <vt:lpstr>Bottom Line</vt:lpstr>
      <vt:lpstr>A Radical Thought</vt:lpstr>
      <vt:lpstr>References</vt:lpstr>
      <vt:lpstr>Appendices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Kate Berenson</dc:creator>
  <cp:lastModifiedBy>Kate Fleming</cp:lastModifiedBy>
  <cp:revision>5</cp:revision>
  <dcterms:created xsi:type="dcterms:W3CDTF">2025-10-08T16:02:59Z</dcterms:created>
  <dcterms:modified xsi:type="dcterms:W3CDTF">2025-10-14T23:49:02Z</dcterms:modified>
</cp:coreProperties>
</file>