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65" r:id="rId2"/>
    <p:sldId id="257" r:id="rId3"/>
    <p:sldId id="259" r:id="rId4"/>
    <p:sldId id="260" r:id="rId5"/>
    <p:sldId id="261" r:id="rId6"/>
    <p:sldId id="262" r:id="rId7"/>
    <p:sldId id="263" r:id="rId8"/>
    <p:sldId id="264" r:id="rId9"/>
    <p:sldId id="273" r:id="rId10"/>
    <p:sldId id="267" r:id="rId11"/>
    <p:sldId id="268" r:id="rId12"/>
    <p:sldId id="269" r:id="rId13"/>
    <p:sldId id="275" r:id="rId14"/>
    <p:sldId id="270" r:id="rId15"/>
    <p:sldId id="276" r:id="rId16"/>
    <p:sldId id="277" r:id="rId17"/>
    <p:sldId id="25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66BE6C-40C5-C45E-7B7E-0DFC52F1973B}" v="14" dt="2025-10-15T23:01:12.5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FDF0F1-1CD6-42DA-8B4D-1AF24EF6C5DE}"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82ED5374-A6C3-4DCB-9996-46ACDA10CFAF}">
      <dgm:prSet/>
      <dgm:spPr/>
      <dgm:t>
        <a:bodyPr/>
        <a:lstStyle/>
        <a:p>
          <a:r>
            <a:rPr lang="en-US"/>
            <a:t>Family-Based Therapy</a:t>
          </a:r>
        </a:p>
      </dgm:t>
    </dgm:pt>
    <dgm:pt modelId="{B96232B3-6F7D-45F0-91DD-5AC4213AA877}" type="parTrans" cxnId="{F9117632-AB05-49AC-B4EA-3743D2E1055D}">
      <dgm:prSet/>
      <dgm:spPr/>
      <dgm:t>
        <a:bodyPr/>
        <a:lstStyle/>
        <a:p>
          <a:endParaRPr lang="en-US"/>
        </a:p>
      </dgm:t>
    </dgm:pt>
    <dgm:pt modelId="{E2A760D0-F68A-4610-B7AA-55C89F5D84BE}" type="sibTrans" cxnId="{F9117632-AB05-49AC-B4EA-3743D2E1055D}">
      <dgm:prSet/>
      <dgm:spPr/>
      <dgm:t>
        <a:bodyPr/>
        <a:lstStyle/>
        <a:p>
          <a:endParaRPr lang="en-US"/>
        </a:p>
      </dgm:t>
    </dgm:pt>
    <dgm:pt modelId="{EE8790A7-1BD5-47A2-8F43-BD5FB67DA45D}">
      <dgm:prSet/>
      <dgm:spPr/>
      <dgm:t>
        <a:bodyPr/>
        <a:lstStyle/>
        <a:p>
          <a:r>
            <a:rPr lang="en-US"/>
            <a:t>Cognitive Behavioral Therapy</a:t>
          </a:r>
        </a:p>
      </dgm:t>
    </dgm:pt>
    <dgm:pt modelId="{BD56F94F-BDB8-4963-8591-59990CE0BFB9}" type="parTrans" cxnId="{158D4D2F-3DF0-4893-B741-F4A477D5335E}">
      <dgm:prSet/>
      <dgm:spPr/>
      <dgm:t>
        <a:bodyPr/>
        <a:lstStyle/>
        <a:p>
          <a:endParaRPr lang="en-US"/>
        </a:p>
      </dgm:t>
    </dgm:pt>
    <dgm:pt modelId="{25B9072B-8C7F-43A8-90EA-2256E09B3AC0}" type="sibTrans" cxnId="{158D4D2F-3DF0-4893-B741-F4A477D5335E}">
      <dgm:prSet/>
      <dgm:spPr/>
      <dgm:t>
        <a:bodyPr/>
        <a:lstStyle/>
        <a:p>
          <a:endParaRPr lang="en-US"/>
        </a:p>
      </dgm:t>
    </dgm:pt>
    <dgm:pt modelId="{7914129E-94CC-4090-94CF-2730E798A0F7}">
      <dgm:prSet/>
      <dgm:spPr/>
      <dgm:t>
        <a:bodyPr/>
        <a:lstStyle/>
        <a:p>
          <a:r>
            <a:rPr lang="en-US"/>
            <a:t>Multicomponent Psychosocial Therapy</a:t>
          </a:r>
        </a:p>
      </dgm:t>
    </dgm:pt>
    <dgm:pt modelId="{58FE4C15-9117-4192-8258-296E33FBD76E}" type="parTrans" cxnId="{14936D84-74BB-48C0-9291-47F408F6738C}">
      <dgm:prSet/>
      <dgm:spPr/>
      <dgm:t>
        <a:bodyPr/>
        <a:lstStyle/>
        <a:p>
          <a:endParaRPr lang="en-US"/>
        </a:p>
      </dgm:t>
    </dgm:pt>
    <dgm:pt modelId="{784A72B6-C201-416F-8469-3EBE97A40775}" type="sibTrans" cxnId="{14936D84-74BB-48C0-9291-47F408F6738C}">
      <dgm:prSet/>
      <dgm:spPr/>
      <dgm:t>
        <a:bodyPr/>
        <a:lstStyle/>
        <a:p>
          <a:endParaRPr lang="en-US"/>
        </a:p>
      </dgm:t>
    </dgm:pt>
    <dgm:pt modelId="{954410BA-EAD3-44E1-8089-D1D4053EE441}" type="pres">
      <dgm:prSet presAssocID="{44FDF0F1-1CD6-42DA-8B4D-1AF24EF6C5DE}" presName="linear" presStyleCnt="0">
        <dgm:presLayoutVars>
          <dgm:animLvl val="lvl"/>
          <dgm:resizeHandles val="exact"/>
        </dgm:presLayoutVars>
      </dgm:prSet>
      <dgm:spPr/>
    </dgm:pt>
    <dgm:pt modelId="{FA770D37-8868-4031-94F3-587818256D2C}" type="pres">
      <dgm:prSet presAssocID="{82ED5374-A6C3-4DCB-9996-46ACDA10CFAF}" presName="parentText" presStyleLbl="node1" presStyleIdx="0" presStyleCnt="3">
        <dgm:presLayoutVars>
          <dgm:chMax val="0"/>
          <dgm:bulletEnabled val="1"/>
        </dgm:presLayoutVars>
      </dgm:prSet>
      <dgm:spPr/>
    </dgm:pt>
    <dgm:pt modelId="{6B32B776-4BE8-47CA-A7AE-D18FAA5B4DAF}" type="pres">
      <dgm:prSet presAssocID="{E2A760D0-F68A-4610-B7AA-55C89F5D84BE}" presName="spacer" presStyleCnt="0"/>
      <dgm:spPr/>
    </dgm:pt>
    <dgm:pt modelId="{83D5BE75-DDD8-4E9F-BDC2-B4746ABE494F}" type="pres">
      <dgm:prSet presAssocID="{EE8790A7-1BD5-47A2-8F43-BD5FB67DA45D}" presName="parentText" presStyleLbl="node1" presStyleIdx="1" presStyleCnt="3">
        <dgm:presLayoutVars>
          <dgm:chMax val="0"/>
          <dgm:bulletEnabled val="1"/>
        </dgm:presLayoutVars>
      </dgm:prSet>
      <dgm:spPr/>
    </dgm:pt>
    <dgm:pt modelId="{0790DF00-CE2D-4F67-ABBB-53C29A5F31FF}" type="pres">
      <dgm:prSet presAssocID="{25B9072B-8C7F-43A8-90EA-2256E09B3AC0}" presName="spacer" presStyleCnt="0"/>
      <dgm:spPr/>
    </dgm:pt>
    <dgm:pt modelId="{8FF2CACD-E922-4F57-BEE3-2A92AEB46688}" type="pres">
      <dgm:prSet presAssocID="{7914129E-94CC-4090-94CF-2730E798A0F7}" presName="parentText" presStyleLbl="node1" presStyleIdx="2" presStyleCnt="3">
        <dgm:presLayoutVars>
          <dgm:chMax val="0"/>
          <dgm:bulletEnabled val="1"/>
        </dgm:presLayoutVars>
      </dgm:prSet>
      <dgm:spPr/>
    </dgm:pt>
  </dgm:ptLst>
  <dgm:cxnLst>
    <dgm:cxn modelId="{158D4D2F-3DF0-4893-B741-F4A477D5335E}" srcId="{44FDF0F1-1CD6-42DA-8B4D-1AF24EF6C5DE}" destId="{EE8790A7-1BD5-47A2-8F43-BD5FB67DA45D}" srcOrd="1" destOrd="0" parTransId="{BD56F94F-BDB8-4963-8591-59990CE0BFB9}" sibTransId="{25B9072B-8C7F-43A8-90EA-2256E09B3AC0}"/>
    <dgm:cxn modelId="{F9117632-AB05-49AC-B4EA-3743D2E1055D}" srcId="{44FDF0F1-1CD6-42DA-8B4D-1AF24EF6C5DE}" destId="{82ED5374-A6C3-4DCB-9996-46ACDA10CFAF}" srcOrd="0" destOrd="0" parTransId="{B96232B3-6F7D-45F0-91DD-5AC4213AA877}" sibTransId="{E2A760D0-F68A-4610-B7AA-55C89F5D84BE}"/>
    <dgm:cxn modelId="{3C15B478-3464-4346-BF31-C82AE810421E}" type="presOf" srcId="{44FDF0F1-1CD6-42DA-8B4D-1AF24EF6C5DE}" destId="{954410BA-EAD3-44E1-8089-D1D4053EE441}" srcOrd="0" destOrd="0" presId="urn:microsoft.com/office/officeart/2005/8/layout/vList2"/>
    <dgm:cxn modelId="{14936D84-74BB-48C0-9291-47F408F6738C}" srcId="{44FDF0F1-1CD6-42DA-8B4D-1AF24EF6C5DE}" destId="{7914129E-94CC-4090-94CF-2730E798A0F7}" srcOrd="2" destOrd="0" parTransId="{58FE4C15-9117-4192-8258-296E33FBD76E}" sibTransId="{784A72B6-C201-416F-8469-3EBE97A40775}"/>
    <dgm:cxn modelId="{90ACFE89-5238-43B2-8D68-4CD99E1F0BBC}" type="presOf" srcId="{82ED5374-A6C3-4DCB-9996-46ACDA10CFAF}" destId="{FA770D37-8868-4031-94F3-587818256D2C}" srcOrd="0" destOrd="0" presId="urn:microsoft.com/office/officeart/2005/8/layout/vList2"/>
    <dgm:cxn modelId="{3BA9F3A8-F5E5-4C0C-A781-5279C0386834}" type="presOf" srcId="{EE8790A7-1BD5-47A2-8F43-BD5FB67DA45D}" destId="{83D5BE75-DDD8-4E9F-BDC2-B4746ABE494F}" srcOrd="0" destOrd="0" presId="urn:microsoft.com/office/officeart/2005/8/layout/vList2"/>
    <dgm:cxn modelId="{81C292D6-ED93-43BA-8569-A5E63346FA1D}" type="presOf" srcId="{7914129E-94CC-4090-94CF-2730E798A0F7}" destId="{8FF2CACD-E922-4F57-BEE3-2A92AEB46688}" srcOrd="0" destOrd="0" presId="urn:microsoft.com/office/officeart/2005/8/layout/vList2"/>
    <dgm:cxn modelId="{4FA7785B-E84F-4736-B01B-55BE78B124A3}" type="presParOf" srcId="{954410BA-EAD3-44E1-8089-D1D4053EE441}" destId="{FA770D37-8868-4031-94F3-587818256D2C}" srcOrd="0" destOrd="0" presId="urn:microsoft.com/office/officeart/2005/8/layout/vList2"/>
    <dgm:cxn modelId="{8DA27F21-4EAD-462E-BE50-02E85467C638}" type="presParOf" srcId="{954410BA-EAD3-44E1-8089-D1D4053EE441}" destId="{6B32B776-4BE8-47CA-A7AE-D18FAA5B4DAF}" srcOrd="1" destOrd="0" presId="urn:microsoft.com/office/officeart/2005/8/layout/vList2"/>
    <dgm:cxn modelId="{652E5823-915B-4F10-8057-9B97E69D4476}" type="presParOf" srcId="{954410BA-EAD3-44E1-8089-D1D4053EE441}" destId="{83D5BE75-DDD8-4E9F-BDC2-B4746ABE494F}" srcOrd="2" destOrd="0" presId="urn:microsoft.com/office/officeart/2005/8/layout/vList2"/>
    <dgm:cxn modelId="{2EC4865F-669C-4D89-A037-1DAE68DACDBD}" type="presParOf" srcId="{954410BA-EAD3-44E1-8089-D1D4053EE441}" destId="{0790DF00-CE2D-4F67-ABBB-53C29A5F31FF}" srcOrd="3" destOrd="0" presId="urn:microsoft.com/office/officeart/2005/8/layout/vList2"/>
    <dgm:cxn modelId="{77952AAE-A307-4EBE-B7E5-5FBF88DC458C}" type="presParOf" srcId="{954410BA-EAD3-44E1-8089-D1D4053EE441}" destId="{8FF2CACD-E922-4F57-BEE3-2A92AEB46688}"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FDF0F1-1CD6-42DA-8B4D-1AF24EF6C5DE}"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82ED5374-A6C3-4DCB-9996-46ACDA10CFAF}">
      <dgm:prSet/>
      <dgm:spPr/>
      <dgm:t>
        <a:bodyPr/>
        <a:lstStyle/>
        <a:p>
          <a:pPr algn="l">
            <a:lnSpc>
              <a:spcPct val="90000"/>
            </a:lnSpc>
          </a:pPr>
          <a:r>
            <a:rPr lang="en-US" sz="4300" dirty="0">
              <a:solidFill>
                <a:srgbClr val="FFFFFF"/>
              </a:solidFill>
              <a:latin typeface="Aptos Display" panose="02110004020202020204"/>
              <a:ea typeface="+mn-ea"/>
              <a:cs typeface="+mn-cs"/>
            </a:rPr>
            <a:t>Motivational Interviewing/ Motivational Enhancement </a:t>
          </a:r>
          <a:r>
            <a:rPr lang="en-US" sz="4300" dirty="0">
              <a:solidFill>
                <a:srgbClr val="FFFFFF"/>
              </a:solidFill>
              <a:latin typeface="Aptos"/>
              <a:ea typeface="+mn-ea"/>
              <a:cs typeface="+mn-cs"/>
            </a:rPr>
            <a:t>Therapy</a:t>
          </a:r>
          <a:r>
            <a:rPr lang="en-US" sz="4300" dirty="0">
              <a:solidFill>
                <a:srgbClr val="FFFFFF"/>
              </a:solidFill>
              <a:latin typeface="Aptos Display" panose="02110004020202020204"/>
              <a:ea typeface="+mn-ea"/>
              <a:cs typeface="+mn-cs"/>
            </a:rPr>
            <a:t> </a:t>
          </a:r>
          <a:endParaRPr lang="en-US" sz="4300" dirty="0">
            <a:solidFill>
              <a:srgbClr val="FFFFFF"/>
            </a:solidFill>
            <a:latin typeface="Aptos" panose="02110004020202020204"/>
            <a:ea typeface="+mn-ea"/>
            <a:cs typeface="+mn-cs"/>
          </a:endParaRPr>
        </a:p>
      </dgm:t>
    </dgm:pt>
    <dgm:pt modelId="{B96232B3-6F7D-45F0-91DD-5AC4213AA877}" type="parTrans" cxnId="{F9117632-AB05-49AC-B4EA-3743D2E1055D}">
      <dgm:prSet/>
      <dgm:spPr/>
      <dgm:t>
        <a:bodyPr/>
        <a:lstStyle/>
        <a:p>
          <a:endParaRPr lang="en-US"/>
        </a:p>
      </dgm:t>
    </dgm:pt>
    <dgm:pt modelId="{E2A760D0-F68A-4610-B7AA-55C89F5D84BE}" type="sibTrans" cxnId="{F9117632-AB05-49AC-B4EA-3743D2E1055D}">
      <dgm:prSet/>
      <dgm:spPr/>
      <dgm:t>
        <a:bodyPr/>
        <a:lstStyle/>
        <a:p>
          <a:endParaRPr lang="en-US"/>
        </a:p>
      </dgm:t>
    </dgm:pt>
    <dgm:pt modelId="{EE8790A7-1BD5-47A2-8F43-BD5FB67DA45D}">
      <dgm:prSet/>
      <dgm:spPr/>
      <dgm:t>
        <a:bodyPr/>
        <a:lstStyle/>
        <a:p>
          <a:pPr algn="l" rtl="0">
            <a:lnSpc>
              <a:spcPct val="90000"/>
            </a:lnSpc>
          </a:pPr>
          <a:r>
            <a:rPr lang="en-US" sz="4300" dirty="0">
              <a:solidFill>
                <a:srgbClr val="000000"/>
              </a:solidFill>
              <a:latin typeface="Aptos Display"/>
              <a:ea typeface="+mn-ea"/>
              <a:cs typeface="+mn-cs"/>
            </a:rPr>
            <a:t>Third-Wave Cognitive Behavioral Therapies</a:t>
          </a:r>
        </a:p>
      </dgm:t>
    </dgm:pt>
    <dgm:pt modelId="{BD56F94F-BDB8-4963-8591-59990CE0BFB9}" type="parTrans" cxnId="{158D4D2F-3DF0-4893-B741-F4A477D5335E}">
      <dgm:prSet/>
      <dgm:spPr/>
      <dgm:t>
        <a:bodyPr/>
        <a:lstStyle/>
        <a:p>
          <a:endParaRPr lang="en-US"/>
        </a:p>
      </dgm:t>
    </dgm:pt>
    <dgm:pt modelId="{25B9072B-8C7F-43A8-90EA-2256E09B3AC0}" type="sibTrans" cxnId="{158D4D2F-3DF0-4893-B741-F4A477D5335E}">
      <dgm:prSet/>
      <dgm:spPr/>
      <dgm:t>
        <a:bodyPr/>
        <a:lstStyle/>
        <a:p>
          <a:endParaRPr lang="en-US"/>
        </a:p>
      </dgm:t>
    </dgm:pt>
    <dgm:pt modelId="{954410BA-EAD3-44E1-8089-D1D4053EE441}" type="pres">
      <dgm:prSet presAssocID="{44FDF0F1-1CD6-42DA-8B4D-1AF24EF6C5DE}" presName="linear" presStyleCnt="0">
        <dgm:presLayoutVars>
          <dgm:animLvl val="lvl"/>
          <dgm:resizeHandles val="exact"/>
        </dgm:presLayoutVars>
      </dgm:prSet>
      <dgm:spPr/>
    </dgm:pt>
    <dgm:pt modelId="{FA770D37-8868-4031-94F3-587818256D2C}" type="pres">
      <dgm:prSet presAssocID="{82ED5374-A6C3-4DCB-9996-46ACDA10CFAF}" presName="parentText" presStyleLbl="node1" presStyleIdx="0" presStyleCnt="2">
        <dgm:presLayoutVars>
          <dgm:chMax val="0"/>
          <dgm:bulletEnabled val="1"/>
        </dgm:presLayoutVars>
      </dgm:prSet>
      <dgm:spPr/>
    </dgm:pt>
    <dgm:pt modelId="{6B32B776-4BE8-47CA-A7AE-D18FAA5B4DAF}" type="pres">
      <dgm:prSet presAssocID="{E2A760D0-F68A-4610-B7AA-55C89F5D84BE}" presName="spacer" presStyleCnt="0"/>
      <dgm:spPr/>
    </dgm:pt>
    <dgm:pt modelId="{83D5BE75-DDD8-4E9F-BDC2-B4746ABE494F}" type="pres">
      <dgm:prSet presAssocID="{EE8790A7-1BD5-47A2-8F43-BD5FB67DA45D}" presName="parentText" presStyleLbl="node1" presStyleIdx="1" presStyleCnt="2">
        <dgm:presLayoutVars>
          <dgm:chMax val="0"/>
          <dgm:bulletEnabled val="1"/>
        </dgm:presLayoutVars>
      </dgm:prSet>
      <dgm:spPr/>
    </dgm:pt>
  </dgm:ptLst>
  <dgm:cxnLst>
    <dgm:cxn modelId="{158D4D2F-3DF0-4893-B741-F4A477D5335E}" srcId="{44FDF0F1-1CD6-42DA-8B4D-1AF24EF6C5DE}" destId="{EE8790A7-1BD5-47A2-8F43-BD5FB67DA45D}" srcOrd="1" destOrd="0" parTransId="{BD56F94F-BDB8-4963-8591-59990CE0BFB9}" sibTransId="{25B9072B-8C7F-43A8-90EA-2256E09B3AC0}"/>
    <dgm:cxn modelId="{F9117632-AB05-49AC-B4EA-3743D2E1055D}" srcId="{44FDF0F1-1CD6-42DA-8B4D-1AF24EF6C5DE}" destId="{82ED5374-A6C3-4DCB-9996-46ACDA10CFAF}" srcOrd="0" destOrd="0" parTransId="{B96232B3-6F7D-45F0-91DD-5AC4213AA877}" sibTransId="{E2A760D0-F68A-4610-B7AA-55C89F5D84BE}"/>
    <dgm:cxn modelId="{3C15B478-3464-4346-BF31-C82AE810421E}" type="presOf" srcId="{44FDF0F1-1CD6-42DA-8B4D-1AF24EF6C5DE}" destId="{954410BA-EAD3-44E1-8089-D1D4053EE441}" srcOrd="0" destOrd="0" presId="urn:microsoft.com/office/officeart/2005/8/layout/vList2"/>
    <dgm:cxn modelId="{90ACFE89-5238-43B2-8D68-4CD99E1F0BBC}" type="presOf" srcId="{82ED5374-A6C3-4DCB-9996-46ACDA10CFAF}" destId="{FA770D37-8868-4031-94F3-587818256D2C}" srcOrd="0" destOrd="0" presId="urn:microsoft.com/office/officeart/2005/8/layout/vList2"/>
    <dgm:cxn modelId="{3BA9F3A8-F5E5-4C0C-A781-5279C0386834}" type="presOf" srcId="{EE8790A7-1BD5-47A2-8F43-BD5FB67DA45D}" destId="{83D5BE75-DDD8-4E9F-BDC2-B4746ABE494F}" srcOrd="0" destOrd="0" presId="urn:microsoft.com/office/officeart/2005/8/layout/vList2"/>
    <dgm:cxn modelId="{4FA7785B-E84F-4736-B01B-55BE78B124A3}" type="presParOf" srcId="{954410BA-EAD3-44E1-8089-D1D4053EE441}" destId="{FA770D37-8868-4031-94F3-587818256D2C}" srcOrd="0" destOrd="0" presId="urn:microsoft.com/office/officeart/2005/8/layout/vList2"/>
    <dgm:cxn modelId="{8DA27F21-4EAD-462E-BE50-02E85467C638}" type="presParOf" srcId="{954410BA-EAD3-44E1-8089-D1D4053EE441}" destId="{6B32B776-4BE8-47CA-A7AE-D18FAA5B4DAF}" srcOrd="1" destOrd="0" presId="urn:microsoft.com/office/officeart/2005/8/layout/vList2"/>
    <dgm:cxn modelId="{652E5823-915B-4F10-8057-9B97E69D4476}" type="presParOf" srcId="{954410BA-EAD3-44E1-8089-D1D4053EE441}" destId="{83D5BE75-DDD8-4E9F-BDC2-B4746ABE494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FDF0F1-1CD6-42DA-8B4D-1AF24EF6C5DE}"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82ED5374-A6C3-4DCB-9996-46ACDA10CFAF}">
      <dgm:prSet custT="1"/>
      <dgm:spPr/>
      <dgm:t>
        <a:bodyPr/>
        <a:lstStyle/>
        <a:p>
          <a:pPr algn="l" rtl="0">
            <a:lnSpc>
              <a:spcPct val="90000"/>
            </a:lnSpc>
          </a:pPr>
          <a:r>
            <a:rPr lang="en-US" sz="6000" dirty="0">
              <a:solidFill>
                <a:srgbClr val="000000"/>
              </a:solidFill>
              <a:latin typeface="Aptos Display" panose="02110004020202020204"/>
              <a:ea typeface="+mn-ea"/>
              <a:cs typeface="+mn-cs"/>
            </a:rPr>
            <a:t>12-Step Programs for youth</a:t>
          </a:r>
          <a:endParaRPr lang="en-US" sz="6000" dirty="0">
            <a:solidFill>
              <a:srgbClr val="FFFFFF"/>
            </a:solidFill>
            <a:latin typeface="Aptos" panose="02110004020202020204"/>
            <a:ea typeface="+mn-ea"/>
            <a:cs typeface="+mn-cs"/>
          </a:endParaRPr>
        </a:p>
      </dgm:t>
    </dgm:pt>
    <dgm:pt modelId="{B96232B3-6F7D-45F0-91DD-5AC4213AA877}" type="parTrans" cxnId="{F9117632-AB05-49AC-B4EA-3743D2E1055D}">
      <dgm:prSet/>
      <dgm:spPr/>
      <dgm:t>
        <a:bodyPr/>
        <a:lstStyle/>
        <a:p>
          <a:endParaRPr lang="en-US"/>
        </a:p>
      </dgm:t>
    </dgm:pt>
    <dgm:pt modelId="{E2A760D0-F68A-4610-B7AA-55C89F5D84BE}" type="sibTrans" cxnId="{F9117632-AB05-49AC-B4EA-3743D2E1055D}">
      <dgm:prSet/>
      <dgm:spPr/>
      <dgm:t>
        <a:bodyPr/>
        <a:lstStyle/>
        <a:p>
          <a:endParaRPr lang="en-US"/>
        </a:p>
      </dgm:t>
    </dgm:pt>
    <dgm:pt modelId="{954410BA-EAD3-44E1-8089-D1D4053EE441}" type="pres">
      <dgm:prSet presAssocID="{44FDF0F1-1CD6-42DA-8B4D-1AF24EF6C5DE}" presName="linear" presStyleCnt="0">
        <dgm:presLayoutVars>
          <dgm:animLvl val="lvl"/>
          <dgm:resizeHandles val="exact"/>
        </dgm:presLayoutVars>
      </dgm:prSet>
      <dgm:spPr/>
    </dgm:pt>
    <dgm:pt modelId="{FA770D37-8868-4031-94F3-587818256D2C}" type="pres">
      <dgm:prSet presAssocID="{82ED5374-A6C3-4DCB-9996-46ACDA10CFAF}" presName="parentText" presStyleLbl="node1" presStyleIdx="0" presStyleCnt="1">
        <dgm:presLayoutVars>
          <dgm:chMax val="0"/>
          <dgm:bulletEnabled val="1"/>
        </dgm:presLayoutVars>
      </dgm:prSet>
      <dgm:spPr/>
    </dgm:pt>
  </dgm:ptLst>
  <dgm:cxnLst>
    <dgm:cxn modelId="{F9117632-AB05-49AC-B4EA-3743D2E1055D}" srcId="{44FDF0F1-1CD6-42DA-8B4D-1AF24EF6C5DE}" destId="{82ED5374-A6C3-4DCB-9996-46ACDA10CFAF}" srcOrd="0" destOrd="0" parTransId="{B96232B3-6F7D-45F0-91DD-5AC4213AA877}" sibTransId="{E2A760D0-F68A-4610-B7AA-55C89F5D84BE}"/>
    <dgm:cxn modelId="{3C15B478-3464-4346-BF31-C82AE810421E}" type="presOf" srcId="{44FDF0F1-1CD6-42DA-8B4D-1AF24EF6C5DE}" destId="{954410BA-EAD3-44E1-8089-D1D4053EE441}" srcOrd="0" destOrd="0" presId="urn:microsoft.com/office/officeart/2005/8/layout/vList2"/>
    <dgm:cxn modelId="{90ACFE89-5238-43B2-8D68-4CD99E1F0BBC}" type="presOf" srcId="{82ED5374-A6C3-4DCB-9996-46ACDA10CFAF}" destId="{FA770D37-8868-4031-94F3-587818256D2C}" srcOrd="0" destOrd="0" presId="urn:microsoft.com/office/officeart/2005/8/layout/vList2"/>
    <dgm:cxn modelId="{4FA7785B-E84F-4736-B01B-55BE78B124A3}" type="presParOf" srcId="{954410BA-EAD3-44E1-8089-D1D4053EE441}" destId="{FA770D37-8868-4031-94F3-587818256D2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FDF0F1-1CD6-42DA-8B4D-1AF24EF6C5D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82ED5374-A6C3-4DCB-9996-46ACDA10CFAF}">
      <dgm:prSet/>
      <dgm:spPr/>
      <dgm:t>
        <a:bodyPr/>
        <a:lstStyle/>
        <a:p>
          <a:pPr algn="l">
            <a:lnSpc>
              <a:spcPct val="90000"/>
            </a:lnSpc>
          </a:pPr>
          <a:r>
            <a:rPr lang="en-US" sz="2600">
              <a:solidFill>
                <a:srgbClr val="FFFFFF"/>
              </a:solidFill>
              <a:latin typeface="Aptos"/>
              <a:ea typeface="+mn-ea"/>
              <a:cs typeface="+mn-cs"/>
            </a:rPr>
            <a:t>Recovery-Specific Educational Settings (Recovery High School)</a:t>
          </a:r>
        </a:p>
      </dgm:t>
    </dgm:pt>
    <dgm:pt modelId="{B96232B3-6F7D-45F0-91DD-5AC4213AA877}" type="parTrans" cxnId="{F9117632-AB05-49AC-B4EA-3743D2E1055D}">
      <dgm:prSet/>
      <dgm:spPr/>
      <dgm:t>
        <a:bodyPr/>
        <a:lstStyle/>
        <a:p>
          <a:endParaRPr lang="en-US"/>
        </a:p>
      </dgm:t>
    </dgm:pt>
    <dgm:pt modelId="{E2A760D0-F68A-4610-B7AA-55C89F5D84BE}" type="sibTrans" cxnId="{F9117632-AB05-49AC-B4EA-3743D2E1055D}">
      <dgm:prSet/>
      <dgm:spPr/>
      <dgm:t>
        <a:bodyPr/>
        <a:lstStyle/>
        <a:p>
          <a:endParaRPr lang="en-US"/>
        </a:p>
      </dgm:t>
    </dgm:pt>
    <dgm:pt modelId="{EE8790A7-1BD5-47A2-8F43-BD5FB67DA45D}">
      <dgm:prSet/>
      <dgm:spPr/>
      <dgm:t>
        <a:bodyPr/>
        <a:lstStyle/>
        <a:p>
          <a:pPr algn="l">
            <a:lnSpc>
              <a:spcPct val="90000"/>
            </a:lnSpc>
          </a:pPr>
          <a:r>
            <a:rPr lang="en-US" sz="2600" dirty="0">
              <a:latin typeface="Aptos"/>
              <a:ea typeface="+mn-ea"/>
              <a:cs typeface="+mn-cs"/>
            </a:rPr>
            <a:t>Goal-Setting</a:t>
          </a:r>
        </a:p>
      </dgm:t>
    </dgm:pt>
    <dgm:pt modelId="{BD56F94F-BDB8-4963-8591-59990CE0BFB9}" type="parTrans" cxnId="{158D4D2F-3DF0-4893-B741-F4A477D5335E}">
      <dgm:prSet/>
      <dgm:spPr/>
      <dgm:t>
        <a:bodyPr/>
        <a:lstStyle/>
        <a:p>
          <a:endParaRPr lang="en-US"/>
        </a:p>
      </dgm:t>
    </dgm:pt>
    <dgm:pt modelId="{25B9072B-8C7F-43A8-90EA-2256E09B3AC0}" type="sibTrans" cxnId="{158D4D2F-3DF0-4893-B741-F4A477D5335E}">
      <dgm:prSet/>
      <dgm:spPr/>
      <dgm:t>
        <a:bodyPr/>
        <a:lstStyle/>
        <a:p>
          <a:endParaRPr lang="en-US"/>
        </a:p>
      </dgm:t>
    </dgm:pt>
    <dgm:pt modelId="{7914129E-94CC-4090-94CF-2730E798A0F7}">
      <dgm:prSet/>
      <dgm:spPr/>
      <dgm:t>
        <a:bodyPr/>
        <a:lstStyle/>
        <a:p>
          <a:pPr algn="l">
            <a:lnSpc>
              <a:spcPct val="90000"/>
            </a:lnSpc>
          </a:pPr>
          <a:r>
            <a:rPr lang="en-US" sz="2600" dirty="0">
              <a:latin typeface="Aptos"/>
              <a:ea typeface="+mn-ea"/>
              <a:cs typeface="+mn-cs"/>
            </a:rPr>
            <a:t>Progress Monitoring </a:t>
          </a:r>
        </a:p>
      </dgm:t>
    </dgm:pt>
    <dgm:pt modelId="{58FE4C15-9117-4192-8258-296E33FBD76E}" type="parTrans" cxnId="{14936D84-74BB-48C0-9291-47F408F6738C}">
      <dgm:prSet/>
      <dgm:spPr/>
      <dgm:t>
        <a:bodyPr/>
        <a:lstStyle/>
        <a:p>
          <a:endParaRPr lang="en-US"/>
        </a:p>
      </dgm:t>
    </dgm:pt>
    <dgm:pt modelId="{784A72B6-C201-416F-8469-3EBE97A40775}" type="sibTrans" cxnId="{14936D84-74BB-48C0-9291-47F408F6738C}">
      <dgm:prSet/>
      <dgm:spPr/>
      <dgm:t>
        <a:bodyPr/>
        <a:lstStyle/>
        <a:p>
          <a:endParaRPr lang="en-US"/>
        </a:p>
      </dgm:t>
    </dgm:pt>
    <dgm:pt modelId="{B9982575-A1EE-4FD8-AAAE-123AF72E800D}">
      <dgm:prSet phldr="0"/>
      <dgm:spPr/>
      <dgm:t>
        <a:bodyPr/>
        <a:lstStyle/>
        <a:p>
          <a:pPr algn="l" rtl="0">
            <a:lnSpc>
              <a:spcPct val="90000"/>
            </a:lnSpc>
          </a:pPr>
          <a:r>
            <a:rPr lang="en-US" sz="2600">
              <a:solidFill>
                <a:srgbClr val="FFFFFF"/>
              </a:solidFill>
              <a:latin typeface="Aptos"/>
              <a:ea typeface="+mn-ea"/>
              <a:cs typeface="+mn-cs"/>
            </a:rPr>
            <a:t>Pharmacotherapy</a:t>
          </a:r>
        </a:p>
      </dgm:t>
    </dgm:pt>
    <dgm:pt modelId="{1E3B0CE0-EC65-4F87-A14C-9D69542CEA81}" type="parTrans" cxnId="{8156A445-D7EF-4DD6-A5BD-BE51BC5F8258}">
      <dgm:prSet/>
      <dgm:spPr/>
    </dgm:pt>
    <dgm:pt modelId="{BFB75300-00E9-4059-8AD8-D3DCC646C31B}" type="sibTrans" cxnId="{8156A445-D7EF-4DD6-A5BD-BE51BC5F8258}">
      <dgm:prSet/>
      <dgm:spPr/>
    </dgm:pt>
    <dgm:pt modelId="{56660FF5-5D3F-49C9-9FCA-8DEBA3566EA1}">
      <dgm:prSet phldr="0"/>
      <dgm:spPr/>
      <dgm:t>
        <a:bodyPr/>
        <a:lstStyle/>
        <a:p>
          <a:pPr algn="l">
            <a:lnSpc>
              <a:spcPct val="90000"/>
            </a:lnSpc>
          </a:pPr>
          <a:r>
            <a:rPr lang="en-US" sz="2600">
              <a:solidFill>
                <a:srgbClr val="FFFFFF"/>
              </a:solidFill>
              <a:latin typeface="Aptos"/>
              <a:ea typeface="+mn-ea"/>
              <a:cs typeface="+mn-cs"/>
            </a:rPr>
            <a:t>Exercise, Yoga, and Mindfulness</a:t>
          </a:r>
        </a:p>
      </dgm:t>
    </dgm:pt>
    <dgm:pt modelId="{5895CE0C-AA4A-4B10-9249-BC206FEEE1C1}" type="parTrans" cxnId="{35C18B9F-8133-434E-83B1-583E3024AE05}">
      <dgm:prSet/>
      <dgm:spPr/>
    </dgm:pt>
    <dgm:pt modelId="{FFE34C13-015A-40AA-A423-2B9A95051458}" type="sibTrans" cxnId="{35C18B9F-8133-434E-83B1-583E3024AE05}">
      <dgm:prSet/>
      <dgm:spPr/>
    </dgm:pt>
    <dgm:pt modelId="{954410BA-EAD3-44E1-8089-D1D4053EE441}" type="pres">
      <dgm:prSet presAssocID="{44FDF0F1-1CD6-42DA-8B4D-1AF24EF6C5DE}" presName="linear" presStyleCnt="0">
        <dgm:presLayoutVars>
          <dgm:animLvl val="lvl"/>
          <dgm:resizeHandles val="exact"/>
        </dgm:presLayoutVars>
      </dgm:prSet>
      <dgm:spPr/>
    </dgm:pt>
    <dgm:pt modelId="{3219794A-234B-4829-9181-9487BED0B186}" type="pres">
      <dgm:prSet presAssocID="{B9982575-A1EE-4FD8-AAAE-123AF72E800D}" presName="parentText" presStyleLbl="node1" presStyleIdx="0" presStyleCnt="5">
        <dgm:presLayoutVars>
          <dgm:chMax val="0"/>
          <dgm:bulletEnabled val="1"/>
        </dgm:presLayoutVars>
      </dgm:prSet>
      <dgm:spPr/>
    </dgm:pt>
    <dgm:pt modelId="{1B09F36C-1EF5-4A17-8C35-1BC60065826E}" type="pres">
      <dgm:prSet presAssocID="{BFB75300-00E9-4059-8AD8-D3DCC646C31B}" presName="spacer" presStyleCnt="0"/>
      <dgm:spPr/>
    </dgm:pt>
    <dgm:pt modelId="{AC04E149-4146-4799-973F-EB3391E2EDC2}" type="pres">
      <dgm:prSet presAssocID="{56660FF5-5D3F-49C9-9FCA-8DEBA3566EA1}" presName="parentText" presStyleLbl="node1" presStyleIdx="1" presStyleCnt="5">
        <dgm:presLayoutVars>
          <dgm:chMax val="0"/>
          <dgm:bulletEnabled val="1"/>
        </dgm:presLayoutVars>
      </dgm:prSet>
      <dgm:spPr/>
    </dgm:pt>
    <dgm:pt modelId="{69DB24DA-F333-4290-8CF2-D1A598101B56}" type="pres">
      <dgm:prSet presAssocID="{FFE34C13-015A-40AA-A423-2B9A95051458}" presName="spacer" presStyleCnt="0"/>
      <dgm:spPr/>
    </dgm:pt>
    <dgm:pt modelId="{FA770D37-8868-4031-94F3-587818256D2C}" type="pres">
      <dgm:prSet presAssocID="{82ED5374-A6C3-4DCB-9996-46ACDA10CFAF}" presName="parentText" presStyleLbl="node1" presStyleIdx="2" presStyleCnt="5">
        <dgm:presLayoutVars>
          <dgm:chMax val="0"/>
          <dgm:bulletEnabled val="1"/>
        </dgm:presLayoutVars>
      </dgm:prSet>
      <dgm:spPr/>
    </dgm:pt>
    <dgm:pt modelId="{6B32B776-4BE8-47CA-A7AE-D18FAA5B4DAF}" type="pres">
      <dgm:prSet presAssocID="{E2A760D0-F68A-4610-B7AA-55C89F5D84BE}" presName="spacer" presStyleCnt="0"/>
      <dgm:spPr/>
    </dgm:pt>
    <dgm:pt modelId="{83D5BE75-DDD8-4E9F-BDC2-B4746ABE494F}" type="pres">
      <dgm:prSet presAssocID="{EE8790A7-1BD5-47A2-8F43-BD5FB67DA45D}" presName="parentText" presStyleLbl="node1" presStyleIdx="3" presStyleCnt="5">
        <dgm:presLayoutVars>
          <dgm:chMax val="0"/>
          <dgm:bulletEnabled val="1"/>
        </dgm:presLayoutVars>
      </dgm:prSet>
      <dgm:spPr/>
    </dgm:pt>
    <dgm:pt modelId="{0790DF00-CE2D-4F67-ABBB-53C29A5F31FF}" type="pres">
      <dgm:prSet presAssocID="{25B9072B-8C7F-43A8-90EA-2256E09B3AC0}" presName="spacer" presStyleCnt="0"/>
      <dgm:spPr/>
    </dgm:pt>
    <dgm:pt modelId="{8FF2CACD-E922-4F57-BEE3-2A92AEB46688}" type="pres">
      <dgm:prSet presAssocID="{7914129E-94CC-4090-94CF-2730E798A0F7}" presName="parentText" presStyleLbl="node1" presStyleIdx="4" presStyleCnt="5">
        <dgm:presLayoutVars>
          <dgm:chMax val="0"/>
          <dgm:bulletEnabled val="1"/>
        </dgm:presLayoutVars>
      </dgm:prSet>
      <dgm:spPr/>
    </dgm:pt>
  </dgm:ptLst>
  <dgm:cxnLst>
    <dgm:cxn modelId="{EDA2A904-F45A-44F3-B5B0-15736C720238}" type="presOf" srcId="{B9982575-A1EE-4FD8-AAAE-123AF72E800D}" destId="{3219794A-234B-4829-9181-9487BED0B186}" srcOrd="0" destOrd="0" presId="urn:microsoft.com/office/officeart/2005/8/layout/vList2"/>
    <dgm:cxn modelId="{158D4D2F-3DF0-4893-B741-F4A477D5335E}" srcId="{44FDF0F1-1CD6-42DA-8B4D-1AF24EF6C5DE}" destId="{EE8790A7-1BD5-47A2-8F43-BD5FB67DA45D}" srcOrd="3" destOrd="0" parTransId="{BD56F94F-BDB8-4963-8591-59990CE0BFB9}" sibTransId="{25B9072B-8C7F-43A8-90EA-2256E09B3AC0}"/>
    <dgm:cxn modelId="{F9117632-AB05-49AC-B4EA-3743D2E1055D}" srcId="{44FDF0F1-1CD6-42DA-8B4D-1AF24EF6C5DE}" destId="{82ED5374-A6C3-4DCB-9996-46ACDA10CFAF}" srcOrd="2" destOrd="0" parTransId="{B96232B3-6F7D-45F0-91DD-5AC4213AA877}" sibTransId="{E2A760D0-F68A-4610-B7AA-55C89F5D84BE}"/>
    <dgm:cxn modelId="{2D708435-D683-4934-BDDD-1683F836EED5}" type="presOf" srcId="{7914129E-94CC-4090-94CF-2730E798A0F7}" destId="{8FF2CACD-E922-4F57-BEE3-2A92AEB46688}" srcOrd="0" destOrd="0" presId="urn:microsoft.com/office/officeart/2005/8/layout/vList2"/>
    <dgm:cxn modelId="{5FBA9F63-7AA6-4C43-99C4-9D160EB75DD6}" type="presOf" srcId="{82ED5374-A6C3-4DCB-9996-46ACDA10CFAF}" destId="{FA770D37-8868-4031-94F3-587818256D2C}" srcOrd="0" destOrd="0" presId="urn:microsoft.com/office/officeart/2005/8/layout/vList2"/>
    <dgm:cxn modelId="{8156A445-D7EF-4DD6-A5BD-BE51BC5F8258}" srcId="{44FDF0F1-1CD6-42DA-8B4D-1AF24EF6C5DE}" destId="{B9982575-A1EE-4FD8-AAAE-123AF72E800D}" srcOrd="0" destOrd="0" parTransId="{1E3B0CE0-EC65-4F87-A14C-9D69542CEA81}" sibTransId="{BFB75300-00E9-4059-8AD8-D3DCC646C31B}"/>
    <dgm:cxn modelId="{BFBDC777-5CEC-4BBA-964D-3E670D85D660}" type="presOf" srcId="{56660FF5-5D3F-49C9-9FCA-8DEBA3566EA1}" destId="{AC04E149-4146-4799-973F-EB3391E2EDC2}" srcOrd="0" destOrd="0" presId="urn:microsoft.com/office/officeart/2005/8/layout/vList2"/>
    <dgm:cxn modelId="{3C15B478-3464-4346-BF31-C82AE810421E}" type="presOf" srcId="{44FDF0F1-1CD6-42DA-8B4D-1AF24EF6C5DE}" destId="{954410BA-EAD3-44E1-8089-D1D4053EE441}" srcOrd="0" destOrd="0" presId="urn:microsoft.com/office/officeart/2005/8/layout/vList2"/>
    <dgm:cxn modelId="{14936D84-74BB-48C0-9291-47F408F6738C}" srcId="{44FDF0F1-1CD6-42DA-8B4D-1AF24EF6C5DE}" destId="{7914129E-94CC-4090-94CF-2730E798A0F7}" srcOrd="4" destOrd="0" parTransId="{58FE4C15-9117-4192-8258-296E33FBD76E}" sibTransId="{784A72B6-C201-416F-8469-3EBE97A40775}"/>
    <dgm:cxn modelId="{35C18B9F-8133-434E-83B1-583E3024AE05}" srcId="{44FDF0F1-1CD6-42DA-8B4D-1AF24EF6C5DE}" destId="{56660FF5-5D3F-49C9-9FCA-8DEBA3566EA1}" srcOrd="1" destOrd="0" parTransId="{5895CE0C-AA4A-4B10-9249-BC206FEEE1C1}" sibTransId="{FFE34C13-015A-40AA-A423-2B9A95051458}"/>
    <dgm:cxn modelId="{E99A60DF-E3CC-4EB7-B566-B1444FCAF8DE}" type="presOf" srcId="{EE8790A7-1BD5-47A2-8F43-BD5FB67DA45D}" destId="{83D5BE75-DDD8-4E9F-BDC2-B4746ABE494F}" srcOrd="0" destOrd="0" presId="urn:microsoft.com/office/officeart/2005/8/layout/vList2"/>
    <dgm:cxn modelId="{BB55514C-5FF8-4A55-ABC1-C0F9BF539792}" type="presParOf" srcId="{954410BA-EAD3-44E1-8089-D1D4053EE441}" destId="{3219794A-234B-4829-9181-9487BED0B186}" srcOrd="0" destOrd="0" presId="urn:microsoft.com/office/officeart/2005/8/layout/vList2"/>
    <dgm:cxn modelId="{FEE1CE0B-3BEE-4AAC-8691-99E078BBBF06}" type="presParOf" srcId="{954410BA-EAD3-44E1-8089-D1D4053EE441}" destId="{1B09F36C-1EF5-4A17-8C35-1BC60065826E}" srcOrd="1" destOrd="0" presId="urn:microsoft.com/office/officeart/2005/8/layout/vList2"/>
    <dgm:cxn modelId="{6E5EE691-83D3-4FE2-B02B-94786327102A}" type="presParOf" srcId="{954410BA-EAD3-44E1-8089-D1D4053EE441}" destId="{AC04E149-4146-4799-973F-EB3391E2EDC2}" srcOrd="2" destOrd="0" presId="urn:microsoft.com/office/officeart/2005/8/layout/vList2"/>
    <dgm:cxn modelId="{935AC83B-2A9B-4A82-A6BF-A1F4CB346780}" type="presParOf" srcId="{954410BA-EAD3-44E1-8089-D1D4053EE441}" destId="{69DB24DA-F333-4290-8CF2-D1A598101B56}" srcOrd="3" destOrd="0" presId="urn:microsoft.com/office/officeart/2005/8/layout/vList2"/>
    <dgm:cxn modelId="{4F6651AC-2D67-4E15-AE9A-0BAE6AB3E6FA}" type="presParOf" srcId="{954410BA-EAD3-44E1-8089-D1D4053EE441}" destId="{FA770D37-8868-4031-94F3-587818256D2C}" srcOrd="4" destOrd="0" presId="urn:microsoft.com/office/officeart/2005/8/layout/vList2"/>
    <dgm:cxn modelId="{AEE2326F-C53B-47B6-96FD-E9250CAFEC2A}" type="presParOf" srcId="{954410BA-EAD3-44E1-8089-D1D4053EE441}" destId="{6B32B776-4BE8-47CA-A7AE-D18FAA5B4DAF}" srcOrd="5" destOrd="0" presId="urn:microsoft.com/office/officeart/2005/8/layout/vList2"/>
    <dgm:cxn modelId="{ACE1B124-DF9A-4359-83FA-04198C4AEB08}" type="presParOf" srcId="{954410BA-EAD3-44E1-8089-D1D4053EE441}" destId="{83D5BE75-DDD8-4E9F-BDC2-B4746ABE494F}" srcOrd="6" destOrd="0" presId="urn:microsoft.com/office/officeart/2005/8/layout/vList2"/>
    <dgm:cxn modelId="{DF84A063-9CFE-4150-8019-540E497BC98C}" type="presParOf" srcId="{954410BA-EAD3-44E1-8089-D1D4053EE441}" destId="{0790DF00-CE2D-4F67-ABBB-53C29A5F31FF}" srcOrd="7" destOrd="0" presId="urn:microsoft.com/office/officeart/2005/8/layout/vList2"/>
    <dgm:cxn modelId="{92E99FCB-D171-4B08-8993-99C5FAA18621}" type="presParOf" srcId="{954410BA-EAD3-44E1-8089-D1D4053EE441}" destId="{8FF2CACD-E922-4F57-BEE3-2A92AEB46688}"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4FDF0F1-1CD6-42DA-8B4D-1AF24EF6C5D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EE8790A7-1BD5-47A2-8F43-BD5FB67DA45D}">
      <dgm:prSet/>
      <dgm:spPr/>
      <dgm:t>
        <a:bodyPr/>
        <a:lstStyle/>
        <a:p>
          <a:pPr algn="l">
            <a:lnSpc>
              <a:spcPct val="90000"/>
            </a:lnSpc>
          </a:pPr>
          <a:r>
            <a:rPr lang="en-US" sz="2800" dirty="0">
              <a:latin typeface="Aptos"/>
              <a:ea typeface="+mn-ea"/>
              <a:cs typeface="+mn-cs"/>
            </a:rPr>
            <a:t>Culturally-Based Programs</a:t>
          </a:r>
        </a:p>
      </dgm:t>
    </dgm:pt>
    <dgm:pt modelId="{BD56F94F-BDB8-4963-8591-59990CE0BFB9}" type="parTrans" cxnId="{158D4D2F-3DF0-4893-B741-F4A477D5335E}">
      <dgm:prSet/>
      <dgm:spPr/>
      <dgm:t>
        <a:bodyPr/>
        <a:lstStyle/>
        <a:p>
          <a:endParaRPr lang="en-US"/>
        </a:p>
      </dgm:t>
    </dgm:pt>
    <dgm:pt modelId="{25B9072B-8C7F-43A8-90EA-2256E09B3AC0}" type="sibTrans" cxnId="{158D4D2F-3DF0-4893-B741-F4A477D5335E}">
      <dgm:prSet/>
      <dgm:spPr/>
      <dgm:t>
        <a:bodyPr/>
        <a:lstStyle/>
        <a:p>
          <a:endParaRPr lang="en-US"/>
        </a:p>
      </dgm:t>
    </dgm:pt>
    <dgm:pt modelId="{7914129E-94CC-4090-94CF-2730E798A0F7}">
      <dgm:prSet custT="1"/>
      <dgm:spPr/>
      <dgm:t>
        <a:bodyPr/>
        <a:lstStyle/>
        <a:p>
          <a:pPr algn="l">
            <a:lnSpc>
              <a:spcPct val="90000"/>
            </a:lnSpc>
          </a:pPr>
          <a:r>
            <a:rPr lang="en-US" sz="2000" dirty="0">
              <a:latin typeface="Aptos"/>
              <a:ea typeface="+mn-ea"/>
              <a:cs typeface="+mn-cs"/>
            </a:rPr>
            <a:t>adolescent SUD treatment within a culturally sensitive context </a:t>
          </a:r>
          <a:endParaRPr lang="en-US" sz="1800" dirty="0"/>
        </a:p>
      </dgm:t>
    </dgm:pt>
    <dgm:pt modelId="{58FE4C15-9117-4192-8258-296E33FBD76E}" type="parTrans" cxnId="{14936D84-74BB-48C0-9291-47F408F6738C}">
      <dgm:prSet/>
      <dgm:spPr/>
      <dgm:t>
        <a:bodyPr/>
        <a:lstStyle/>
        <a:p>
          <a:endParaRPr lang="en-US"/>
        </a:p>
      </dgm:t>
    </dgm:pt>
    <dgm:pt modelId="{784A72B6-C201-416F-8469-3EBE97A40775}" type="sibTrans" cxnId="{14936D84-74BB-48C0-9291-47F408F6738C}">
      <dgm:prSet/>
      <dgm:spPr/>
      <dgm:t>
        <a:bodyPr/>
        <a:lstStyle/>
        <a:p>
          <a:endParaRPr lang="en-US"/>
        </a:p>
      </dgm:t>
    </dgm:pt>
    <dgm:pt modelId="{83421CDC-51AF-4A19-A576-734DD2FD1167}">
      <dgm:prSet phldr="0"/>
      <dgm:spPr/>
      <dgm:t>
        <a:bodyPr/>
        <a:lstStyle/>
        <a:p>
          <a:pPr algn="l" rtl="0">
            <a:lnSpc>
              <a:spcPct val="90000"/>
            </a:lnSpc>
          </a:pPr>
          <a:r>
            <a:rPr lang="en-US" sz="2800" dirty="0">
              <a:solidFill>
                <a:srgbClr val="000000"/>
              </a:solidFill>
              <a:latin typeface="Aptos"/>
              <a:ea typeface="+mn-ea"/>
              <a:cs typeface="+mn-cs"/>
            </a:rPr>
            <a:t>Digital Strategies</a:t>
          </a:r>
        </a:p>
      </dgm:t>
    </dgm:pt>
    <dgm:pt modelId="{6CF7843D-7998-4794-B17E-07478F003ED0}" type="parTrans" cxnId="{7DAD5FB7-02CE-4124-ABE0-676C5B6CD1FA}">
      <dgm:prSet/>
      <dgm:spPr/>
    </dgm:pt>
    <dgm:pt modelId="{C7C8CF44-FF43-4F6A-9BC1-D7B8D66EF6F4}" type="sibTrans" cxnId="{7DAD5FB7-02CE-4124-ABE0-676C5B6CD1FA}">
      <dgm:prSet/>
      <dgm:spPr/>
    </dgm:pt>
    <dgm:pt modelId="{F36136BB-6FA0-45C2-A8CE-D9ED146E1E26}">
      <dgm:prSet phldr="0"/>
      <dgm:spPr/>
      <dgm:t>
        <a:bodyPr/>
        <a:lstStyle/>
        <a:p>
          <a:pPr algn="l">
            <a:lnSpc>
              <a:spcPct val="90000"/>
            </a:lnSpc>
          </a:pPr>
          <a:r>
            <a:rPr lang="en-US" sz="2400" dirty="0">
              <a:solidFill>
                <a:srgbClr val="000000"/>
              </a:solidFill>
              <a:latin typeface="Aptos"/>
              <a:ea typeface="+mn-ea"/>
              <a:cs typeface="+mn-cs"/>
            </a:rPr>
            <a:t>Innovative methods of intervention in computerized brief interventions</a:t>
          </a:r>
        </a:p>
      </dgm:t>
    </dgm:pt>
    <dgm:pt modelId="{B76C41CA-6B0B-47B0-A20D-66860A406C18}" type="parTrans" cxnId="{852665BE-E61D-4D87-A9D0-97F328DC1E43}">
      <dgm:prSet/>
      <dgm:spPr/>
    </dgm:pt>
    <dgm:pt modelId="{3A904E96-EB20-4E0D-8C4B-3759D3620E73}" type="sibTrans" cxnId="{852665BE-E61D-4D87-A9D0-97F328DC1E43}">
      <dgm:prSet/>
      <dgm:spPr/>
    </dgm:pt>
    <dgm:pt modelId="{D952F445-898E-48FA-A26C-DC607D7F5711}">
      <dgm:prSet phldr="0" custT="1"/>
      <dgm:spPr/>
      <dgm:t>
        <a:bodyPr/>
        <a:lstStyle/>
        <a:p>
          <a:pPr algn="l" rtl="0">
            <a:lnSpc>
              <a:spcPct val="90000"/>
            </a:lnSpc>
          </a:pPr>
          <a:r>
            <a:rPr lang="en-US" sz="2000" dirty="0">
              <a:solidFill>
                <a:srgbClr val="000000"/>
              </a:solidFill>
              <a:latin typeface="Aptos"/>
              <a:ea typeface="+mn-ea"/>
              <a:cs typeface="+mn-cs"/>
            </a:rPr>
            <a:t>PEW Research surveyed 1,391 teens age </a:t>
          </a:r>
          <a:r>
            <a:rPr lang="en-US" sz="2600" dirty="0">
              <a:solidFill>
                <a:srgbClr val="000000"/>
              </a:solidFill>
              <a:latin typeface="Aptos"/>
              <a:ea typeface="+mn-ea"/>
              <a:cs typeface="+mn-cs"/>
            </a:rPr>
            <a:t>13-17yr</a:t>
          </a:r>
          <a:endParaRPr lang="en-US" sz="2600" dirty="0">
            <a:solidFill>
              <a:srgbClr val="000000"/>
            </a:solidFill>
            <a:latin typeface="Aptos Display"/>
            <a:ea typeface="+mn-ea"/>
            <a:cs typeface="+mn-cs"/>
          </a:endParaRPr>
        </a:p>
      </dgm:t>
    </dgm:pt>
    <dgm:pt modelId="{3D3D557E-A45E-441F-A04D-D07A5A540787}" type="parTrans" cxnId="{34605F13-640F-42E4-83A0-366F60488A14}">
      <dgm:prSet/>
      <dgm:spPr/>
    </dgm:pt>
    <dgm:pt modelId="{99FA72B5-23DA-4077-A854-061AF891A64B}" type="sibTrans" cxnId="{34605F13-640F-42E4-83A0-366F60488A14}">
      <dgm:prSet/>
      <dgm:spPr/>
    </dgm:pt>
    <dgm:pt modelId="{F2652846-A312-4882-B87D-2701A93C2CA2}">
      <dgm:prSet phldr="0" custT="1"/>
      <dgm:spPr/>
      <dgm:t>
        <a:bodyPr/>
        <a:lstStyle/>
        <a:p>
          <a:pPr algn="l">
            <a:lnSpc>
              <a:spcPct val="90000"/>
            </a:lnSpc>
          </a:pPr>
          <a:r>
            <a:rPr lang="en-US" sz="2000" dirty="0">
              <a:solidFill>
                <a:srgbClr val="000000"/>
              </a:solidFill>
              <a:latin typeface="Aptos"/>
              <a:ea typeface="+mn-ea"/>
              <a:cs typeface="+mn-cs"/>
            </a:rPr>
            <a:t>95% of teens have a cell phone in </a:t>
          </a:r>
          <a:r>
            <a:rPr lang="en-US" sz="2000" dirty="0">
              <a:latin typeface="Aptos"/>
              <a:ea typeface="+mn-ea"/>
              <a:cs typeface="+mn-cs"/>
            </a:rPr>
            <a:t>2024</a:t>
          </a:r>
          <a:endParaRPr lang="en-US" sz="2000" dirty="0">
            <a:latin typeface="Aptos Display" panose="02110004020202020204"/>
            <a:ea typeface="+mn-ea"/>
            <a:cs typeface="+mn-cs"/>
          </a:endParaRPr>
        </a:p>
      </dgm:t>
    </dgm:pt>
    <dgm:pt modelId="{2CA27D54-7196-4970-8C15-877A07EEB6C3}" type="parTrans" cxnId="{410633C3-1E2F-48DE-846A-EAADA870A366}">
      <dgm:prSet/>
      <dgm:spPr/>
    </dgm:pt>
    <dgm:pt modelId="{6927CF84-DA25-43F8-939E-B3A9FDED6451}" type="sibTrans" cxnId="{410633C3-1E2F-48DE-846A-EAADA870A366}">
      <dgm:prSet/>
      <dgm:spPr/>
    </dgm:pt>
    <dgm:pt modelId="{ED6ECC42-D01A-47A0-B478-D28844FEF8B8}">
      <dgm:prSet phldr="0"/>
      <dgm:spPr/>
      <dgm:t>
        <a:bodyPr/>
        <a:lstStyle/>
        <a:p>
          <a:pPr rtl="0"/>
          <a:r>
            <a:rPr lang="en-US" sz="2000" dirty="0">
              <a:solidFill>
                <a:srgbClr val="000000"/>
              </a:solidFill>
              <a:latin typeface="Aptos"/>
              <a:ea typeface="+mn-ea"/>
              <a:cs typeface="+mn-cs"/>
            </a:rPr>
            <a:t>88% of teens have a desktop or laptop in 2024 </a:t>
          </a:r>
          <a:endParaRPr lang="en-US" sz="2000" dirty="0">
            <a:latin typeface="Aptos Display" panose="02110004020202020204"/>
            <a:ea typeface="+mn-ea"/>
            <a:cs typeface="+mn-cs"/>
          </a:endParaRPr>
        </a:p>
      </dgm:t>
    </dgm:pt>
    <dgm:pt modelId="{59F2CE9C-6A4F-4D44-AA90-42FB2198FFE3}" type="parTrans" cxnId="{50BAC412-CD19-4BCC-B3CE-6D02088999F5}">
      <dgm:prSet/>
      <dgm:spPr/>
    </dgm:pt>
    <dgm:pt modelId="{7CCB7F2B-84E4-4EC9-B635-87161B2DC352}" type="sibTrans" cxnId="{50BAC412-CD19-4BCC-B3CE-6D02088999F5}">
      <dgm:prSet/>
      <dgm:spPr/>
    </dgm:pt>
    <dgm:pt modelId="{E1996B2A-D20A-4B68-BC82-271CF97E4ADB}">
      <dgm:prSet phldr="0"/>
      <dgm:spPr/>
      <dgm:t>
        <a:bodyPr/>
        <a:lstStyle/>
        <a:p>
          <a:r>
            <a:rPr lang="en-US" sz="2000" dirty="0">
              <a:solidFill>
                <a:srgbClr val="000000"/>
              </a:solidFill>
              <a:latin typeface="Aptos"/>
              <a:ea typeface="+mn-ea"/>
              <a:cs typeface="+mn-cs"/>
            </a:rPr>
            <a:t>83% of teens have a gaming console in 2024</a:t>
          </a:r>
          <a:endParaRPr lang="en-US" dirty="0"/>
        </a:p>
      </dgm:t>
    </dgm:pt>
    <dgm:pt modelId="{BC723BC0-6D69-4F07-A45B-8250A23F1004}" type="parTrans" cxnId="{740D4501-90E8-4DD0-ACAA-932A7BFCEDA4}">
      <dgm:prSet/>
      <dgm:spPr/>
    </dgm:pt>
    <dgm:pt modelId="{815D8A39-4D2D-4464-A74B-8E620B3E1440}" type="sibTrans" cxnId="{740D4501-90E8-4DD0-ACAA-932A7BFCEDA4}">
      <dgm:prSet/>
      <dgm:spPr/>
    </dgm:pt>
    <dgm:pt modelId="{954410BA-EAD3-44E1-8089-D1D4053EE441}" type="pres">
      <dgm:prSet presAssocID="{44FDF0F1-1CD6-42DA-8B4D-1AF24EF6C5DE}" presName="linear" presStyleCnt="0">
        <dgm:presLayoutVars>
          <dgm:animLvl val="lvl"/>
          <dgm:resizeHandles val="exact"/>
        </dgm:presLayoutVars>
      </dgm:prSet>
      <dgm:spPr/>
    </dgm:pt>
    <dgm:pt modelId="{D01D6381-36C4-47E0-87E8-60B0E6E9ED74}" type="pres">
      <dgm:prSet presAssocID="{83421CDC-51AF-4A19-A576-734DD2FD1167}" presName="parentText" presStyleLbl="node1" presStyleIdx="0" presStyleCnt="2">
        <dgm:presLayoutVars>
          <dgm:chMax val="0"/>
          <dgm:bulletEnabled val="1"/>
        </dgm:presLayoutVars>
      </dgm:prSet>
      <dgm:spPr/>
    </dgm:pt>
    <dgm:pt modelId="{68B5A078-5F32-4452-9B0F-33F6232B707F}" type="pres">
      <dgm:prSet presAssocID="{83421CDC-51AF-4A19-A576-734DD2FD1167}" presName="childText" presStyleLbl="revTx" presStyleIdx="0" presStyleCnt="2">
        <dgm:presLayoutVars>
          <dgm:bulletEnabled val="1"/>
        </dgm:presLayoutVars>
      </dgm:prSet>
      <dgm:spPr/>
    </dgm:pt>
    <dgm:pt modelId="{83D5BE75-DDD8-4E9F-BDC2-B4746ABE494F}" type="pres">
      <dgm:prSet presAssocID="{EE8790A7-1BD5-47A2-8F43-BD5FB67DA45D}" presName="parentText" presStyleLbl="node1" presStyleIdx="1" presStyleCnt="2">
        <dgm:presLayoutVars>
          <dgm:chMax val="0"/>
          <dgm:bulletEnabled val="1"/>
        </dgm:presLayoutVars>
      </dgm:prSet>
      <dgm:spPr/>
    </dgm:pt>
    <dgm:pt modelId="{F893E5FD-3D9E-4BD5-98F9-85AF0DFE448E}" type="pres">
      <dgm:prSet presAssocID="{EE8790A7-1BD5-47A2-8F43-BD5FB67DA45D}" presName="childText" presStyleLbl="revTx" presStyleIdx="1" presStyleCnt="2">
        <dgm:presLayoutVars>
          <dgm:bulletEnabled val="1"/>
        </dgm:presLayoutVars>
      </dgm:prSet>
      <dgm:spPr/>
    </dgm:pt>
  </dgm:ptLst>
  <dgm:cxnLst>
    <dgm:cxn modelId="{740D4501-90E8-4DD0-ACAA-932A7BFCEDA4}" srcId="{D952F445-898E-48FA-A26C-DC607D7F5711}" destId="{E1996B2A-D20A-4B68-BC82-271CF97E4ADB}" srcOrd="2" destOrd="0" parTransId="{BC723BC0-6D69-4F07-A45B-8250A23F1004}" sibTransId="{815D8A39-4D2D-4464-A74B-8E620B3E1440}"/>
    <dgm:cxn modelId="{50BAC412-CD19-4BCC-B3CE-6D02088999F5}" srcId="{D952F445-898E-48FA-A26C-DC607D7F5711}" destId="{ED6ECC42-D01A-47A0-B478-D28844FEF8B8}" srcOrd="1" destOrd="0" parTransId="{59F2CE9C-6A4F-4D44-AA90-42FB2198FFE3}" sibTransId="{7CCB7F2B-84E4-4EC9-B635-87161B2DC352}"/>
    <dgm:cxn modelId="{34605F13-640F-42E4-83A0-366F60488A14}" srcId="{83421CDC-51AF-4A19-A576-734DD2FD1167}" destId="{D952F445-898E-48FA-A26C-DC607D7F5711}" srcOrd="1" destOrd="0" parTransId="{3D3D557E-A45E-441F-A04D-D07A5A540787}" sibTransId="{99FA72B5-23DA-4077-A854-061AF891A64B}"/>
    <dgm:cxn modelId="{158D4D2F-3DF0-4893-B741-F4A477D5335E}" srcId="{44FDF0F1-1CD6-42DA-8B4D-1AF24EF6C5DE}" destId="{EE8790A7-1BD5-47A2-8F43-BD5FB67DA45D}" srcOrd="1" destOrd="0" parTransId="{BD56F94F-BDB8-4963-8591-59990CE0BFB9}" sibTransId="{25B9072B-8C7F-43A8-90EA-2256E09B3AC0}"/>
    <dgm:cxn modelId="{FBCAA13C-B4D1-4B18-BE7C-923D11980C47}" type="presOf" srcId="{D952F445-898E-48FA-A26C-DC607D7F5711}" destId="{68B5A078-5F32-4452-9B0F-33F6232B707F}" srcOrd="0" destOrd="1" presId="urn:microsoft.com/office/officeart/2005/8/layout/vList2"/>
    <dgm:cxn modelId="{FEE36C66-AD9D-4302-8E76-44992B94C137}" type="presOf" srcId="{F36136BB-6FA0-45C2-A8CE-D9ED146E1E26}" destId="{68B5A078-5F32-4452-9B0F-33F6232B707F}" srcOrd="0" destOrd="0" presId="urn:microsoft.com/office/officeart/2005/8/layout/vList2"/>
    <dgm:cxn modelId="{3C15B478-3464-4346-BF31-C82AE810421E}" type="presOf" srcId="{44FDF0F1-1CD6-42DA-8B4D-1AF24EF6C5DE}" destId="{954410BA-EAD3-44E1-8089-D1D4053EE441}" srcOrd="0" destOrd="0" presId="urn:microsoft.com/office/officeart/2005/8/layout/vList2"/>
    <dgm:cxn modelId="{C6493D59-7036-47DB-8F28-89B6E289A892}" type="presOf" srcId="{E1996B2A-D20A-4B68-BC82-271CF97E4ADB}" destId="{68B5A078-5F32-4452-9B0F-33F6232B707F}" srcOrd="0" destOrd="4" presId="urn:microsoft.com/office/officeart/2005/8/layout/vList2"/>
    <dgm:cxn modelId="{C7F8377C-86D6-4720-B08A-C2687157A4B0}" type="presOf" srcId="{F2652846-A312-4882-B87D-2701A93C2CA2}" destId="{68B5A078-5F32-4452-9B0F-33F6232B707F}" srcOrd="0" destOrd="2" presId="urn:microsoft.com/office/officeart/2005/8/layout/vList2"/>
    <dgm:cxn modelId="{14936D84-74BB-48C0-9291-47F408F6738C}" srcId="{EE8790A7-1BD5-47A2-8F43-BD5FB67DA45D}" destId="{7914129E-94CC-4090-94CF-2730E798A0F7}" srcOrd="0" destOrd="0" parTransId="{58FE4C15-9117-4192-8258-296E33FBD76E}" sibTransId="{784A72B6-C201-416F-8469-3EBE97A40775}"/>
    <dgm:cxn modelId="{F8569893-CBAA-4922-9E7C-D144A9E64FBD}" type="presOf" srcId="{ED6ECC42-D01A-47A0-B478-D28844FEF8B8}" destId="{68B5A078-5F32-4452-9B0F-33F6232B707F}" srcOrd="0" destOrd="3" presId="urn:microsoft.com/office/officeart/2005/8/layout/vList2"/>
    <dgm:cxn modelId="{2FE478A3-9A16-4E48-A79F-C4A678514B6D}" type="presOf" srcId="{7914129E-94CC-4090-94CF-2730E798A0F7}" destId="{F893E5FD-3D9E-4BD5-98F9-85AF0DFE448E}" srcOrd="0" destOrd="0" presId="urn:microsoft.com/office/officeart/2005/8/layout/vList2"/>
    <dgm:cxn modelId="{7DAD5FB7-02CE-4124-ABE0-676C5B6CD1FA}" srcId="{44FDF0F1-1CD6-42DA-8B4D-1AF24EF6C5DE}" destId="{83421CDC-51AF-4A19-A576-734DD2FD1167}" srcOrd="0" destOrd="0" parTransId="{6CF7843D-7998-4794-B17E-07478F003ED0}" sibTransId="{C7C8CF44-FF43-4F6A-9BC1-D7B8D66EF6F4}"/>
    <dgm:cxn modelId="{852665BE-E61D-4D87-A9D0-97F328DC1E43}" srcId="{83421CDC-51AF-4A19-A576-734DD2FD1167}" destId="{F36136BB-6FA0-45C2-A8CE-D9ED146E1E26}" srcOrd="0" destOrd="0" parTransId="{B76C41CA-6B0B-47B0-A20D-66860A406C18}" sibTransId="{3A904E96-EB20-4E0D-8C4B-3759D3620E73}"/>
    <dgm:cxn modelId="{410633C3-1E2F-48DE-846A-EAADA870A366}" srcId="{D952F445-898E-48FA-A26C-DC607D7F5711}" destId="{F2652846-A312-4882-B87D-2701A93C2CA2}" srcOrd="0" destOrd="0" parTransId="{2CA27D54-7196-4970-8C15-877A07EEB6C3}" sibTransId="{6927CF84-DA25-43F8-939E-B3A9FDED6451}"/>
    <dgm:cxn modelId="{946EA8C6-E1A9-4976-8290-5F2DE4ACC196}" type="presOf" srcId="{83421CDC-51AF-4A19-A576-734DD2FD1167}" destId="{D01D6381-36C4-47E0-87E8-60B0E6E9ED74}" srcOrd="0" destOrd="0" presId="urn:microsoft.com/office/officeart/2005/8/layout/vList2"/>
    <dgm:cxn modelId="{40DB63F2-95DB-40A6-9BF9-A5B2C2E3FB3C}" type="presOf" srcId="{EE8790A7-1BD5-47A2-8F43-BD5FB67DA45D}" destId="{83D5BE75-DDD8-4E9F-BDC2-B4746ABE494F}" srcOrd="0" destOrd="0" presId="urn:microsoft.com/office/officeart/2005/8/layout/vList2"/>
    <dgm:cxn modelId="{8235DFC4-8B50-43D0-8FAE-5BC17733F8F4}" type="presParOf" srcId="{954410BA-EAD3-44E1-8089-D1D4053EE441}" destId="{D01D6381-36C4-47E0-87E8-60B0E6E9ED74}" srcOrd="0" destOrd="0" presId="urn:microsoft.com/office/officeart/2005/8/layout/vList2"/>
    <dgm:cxn modelId="{29432016-6409-4BB2-9405-E4FCCE7F82A0}" type="presParOf" srcId="{954410BA-EAD3-44E1-8089-D1D4053EE441}" destId="{68B5A078-5F32-4452-9B0F-33F6232B707F}" srcOrd="1" destOrd="0" presId="urn:microsoft.com/office/officeart/2005/8/layout/vList2"/>
    <dgm:cxn modelId="{0CBA838F-93A6-4B0D-BD25-A6CFC92E248F}" type="presParOf" srcId="{954410BA-EAD3-44E1-8089-D1D4053EE441}" destId="{83D5BE75-DDD8-4E9F-BDC2-B4746ABE494F}" srcOrd="2" destOrd="0" presId="urn:microsoft.com/office/officeart/2005/8/layout/vList2"/>
    <dgm:cxn modelId="{017DC25F-AB87-4DF2-898E-3FD8D2BFBACE}" type="presParOf" srcId="{954410BA-EAD3-44E1-8089-D1D4053EE441}" destId="{F893E5FD-3D9E-4BD5-98F9-85AF0DFE448E}"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770D37-8868-4031-94F3-587818256D2C}">
      <dsp:nvSpPr>
        <dsp:cNvPr id="0" name=""/>
        <dsp:cNvSpPr/>
      </dsp:nvSpPr>
      <dsp:spPr>
        <a:xfrm>
          <a:off x="0" y="32820"/>
          <a:ext cx="6245265" cy="1756755"/>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a:t>Family-Based Therapy</a:t>
          </a:r>
        </a:p>
      </dsp:txBody>
      <dsp:txXfrm>
        <a:off x="85758" y="118578"/>
        <a:ext cx="6073749" cy="1585239"/>
      </dsp:txXfrm>
    </dsp:sp>
    <dsp:sp modelId="{83D5BE75-DDD8-4E9F-BDC2-B4746ABE494F}">
      <dsp:nvSpPr>
        <dsp:cNvPr id="0" name=""/>
        <dsp:cNvSpPr/>
      </dsp:nvSpPr>
      <dsp:spPr>
        <a:xfrm>
          <a:off x="0" y="1916296"/>
          <a:ext cx="6245265" cy="1756755"/>
        </a:xfrm>
        <a:prstGeom prst="roundRect">
          <a:avLst/>
        </a:prstGeom>
        <a:solidFill>
          <a:schemeClr val="accent2">
            <a:hueOff val="2837564"/>
            <a:satOff val="7688"/>
            <a:lumOff val="-607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a:t>Cognitive Behavioral Therapy</a:t>
          </a:r>
        </a:p>
      </dsp:txBody>
      <dsp:txXfrm>
        <a:off x="85758" y="2002054"/>
        <a:ext cx="6073749" cy="1585239"/>
      </dsp:txXfrm>
    </dsp:sp>
    <dsp:sp modelId="{8FF2CACD-E922-4F57-BEE3-2A92AEB46688}">
      <dsp:nvSpPr>
        <dsp:cNvPr id="0" name=""/>
        <dsp:cNvSpPr/>
      </dsp:nvSpPr>
      <dsp:spPr>
        <a:xfrm>
          <a:off x="0" y="3799771"/>
          <a:ext cx="6245265" cy="1756755"/>
        </a:xfrm>
        <a:prstGeom prst="roundRect">
          <a:avLst/>
        </a:prstGeom>
        <a:solidFill>
          <a:schemeClr val="accent2">
            <a:hueOff val="5675128"/>
            <a:satOff val="15375"/>
            <a:lumOff val="-1215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lvl="0" indent="0" algn="l" defTabSz="1955800">
            <a:lnSpc>
              <a:spcPct val="90000"/>
            </a:lnSpc>
            <a:spcBef>
              <a:spcPct val="0"/>
            </a:spcBef>
            <a:spcAft>
              <a:spcPct val="35000"/>
            </a:spcAft>
            <a:buNone/>
          </a:pPr>
          <a:r>
            <a:rPr lang="en-US" sz="4400" kern="1200"/>
            <a:t>Multicomponent Psychosocial Therapy</a:t>
          </a:r>
        </a:p>
      </dsp:txBody>
      <dsp:txXfrm>
        <a:off x="85758" y="3885529"/>
        <a:ext cx="6073749" cy="15852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770D37-8868-4031-94F3-587818256D2C}">
      <dsp:nvSpPr>
        <dsp:cNvPr id="0" name=""/>
        <dsp:cNvSpPr/>
      </dsp:nvSpPr>
      <dsp:spPr>
        <a:xfrm>
          <a:off x="0" y="368183"/>
          <a:ext cx="6245265" cy="2364569"/>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a:lnSpc>
              <a:spcPct val="90000"/>
            </a:lnSpc>
            <a:spcBef>
              <a:spcPct val="0"/>
            </a:spcBef>
            <a:spcAft>
              <a:spcPct val="35000"/>
            </a:spcAft>
            <a:buNone/>
          </a:pPr>
          <a:r>
            <a:rPr lang="en-US" sz="4300" kern="1200" dirty="0">
              <a:solidFill>
                <a:srgbClr val="FFFFFF"/>
              </a:solidFill>
              <a:latin typeface="Aptos Display" panose="02110004020202020204"/>
              <a:ea typeface="+mn-ea"/>
              <a:cs typeface="+mn-cs"/>
            </a:rPr>
            <a:t>Motivational Interviewing/ Motivational Enhancement </a:t>
          </a:r>
          <a:r>
            <a:rPr lang="en-US" sz="4300" kern="1200" dirty="0">
              <a:solidFill>
                <a:srgbClr val="FFFFFF"/>
              </a:solidFill>
              <a:latin typeface="Aptos"/>
              <a:ea typeface="+mn-ea"/>
              <a:cs typeface="+mn-cs"/>
            </a:rPr>
            <a:t>Therapy</a:t>
          </a:r>
          <a:r>
            <a:rPr lang="en-US" sz="4300" kern="1200" dirty="0">
              <a:solidFill>
                <a:srgbClr val="FFFFFF"/>
              </a:solidFill>
              <a:latin typeface="Aptos Display" panose="02110004020202020204"/>
              <a:ea typeface="+mn-ea"/>
              <a:cs typeface="+mn-cs"/>
            </a:rPr>
            <a:t> </a:t>
          </a:r>
          <a:endParaRPr lang="en-US" sz="4300" kern="1200" dirty="0">
            <a:solidFill>
              <a:srgbClr val="FFFFFF"/>
            </a:solidFill>
            <a:latin typeface="Aptos" panose="02110004020202020204"/>
            <a:ea typeface="+mn-ea"/>
            <a:cs typeface="+mn-cs"/>
          </a:endParaRPr>
        </a:p>
      </dsp:txBody>
      <dsp:txXfrm>
        <a:off x="115429" y="483612"/>
        <a:ext cx="6014407" cy="2133711"/>
      </dsp:txXfrm>
    </dsp:sp>
    <dsp:sp modelId="{83D5BE75-DDD8-4E9F-BDC2-B4746ABE494F}">
      <dsp:nvSpPr>
        <dsp:cNvPr id="0" name=""/>
        <dsp:cNvSpPr/>
      </dsp:nvSpPr>
      <dsp:spPr>
        <a:xfrm>
          <a:off x="0" y="2856593"/>
          <a:ext cx="6245265" cy="2364569"/>
        </a:xfrm>
        <a:prstGeom prst="roundRect">
          <a:avLst/>
        </a:prstGeom>
        <a:solidFill>
          <a:schemeClr val="accent2">
            <a:hueOff val="5675128"/>
            <a:satOff val="15375"/>
            <a:lumOff val="-1215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rtl="0">
            <a:lnSpc>
              <a:spcPct val="90000"/>
            </a:lnSpc>
            <a:spcBef>
              <a:spcPct val="0"/>
            </a:spcBef>
            <a:spcAft>
              <a:spcPct val="35000"/>
            </a:spcAft>
            <a:buNone/>
          </a:pPr>
          <a:r>
            <a:rPr lang="en-US" sz="4300" kern="1200" dirty="0">
              <a:solidFill>
                <a:srgbClr val="000000"/>
              </a:solidFill>
              <a:latin typeface="Aptos Display"/>
              <a:ea typeface="+mn-ea"/>
              <a:cs typeface="+mn-cs"/>
            </a:rPr>
            <a:t>Third-Wave Cognitive Behavioral Therapies</a:t>
          </a:r>
        </a:p>
      </dsp:txBody>
      <dsp:txXfrm>
        <a:off x="115429" y="2972022"/>
        <a:ext cx="6014407" cy="21337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770D37-8868-4031-94F3-587818256D2C}">
      <dsp:nvSpPr>
        <dsp:cNvPr id="0" name=""/>
        <dsp:cNvSpPr/>
      </dsp:nvSpPr>
      <dsp:spPr>
        <a:xfrm>
          <a:off x="0" y="1596886"/>
          <a:ext cx="6245265" cy="2395575"/>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0" tIns="228600" rIns="228600" bIns="228600" numCol="1" spcCol="1270" anchor="ctr" anchorCtr="0">
          <a:noAutofit/>
        </a:bodyPr>
        <a:lstStyle/>
        <a:p>
          <a:pPr marL="0" lvl="0" indent="0" algn="l" defTabSz="2667000" rtl="0">
            <a:lnSpc>
              <a:spcPct val="90000"/>
            </a:lnSpc>
            <a:spcBef>
              <a:spcPct val="0"/>
            </a:spcBef>
            <a:spcAft>
              <a:spcPct val="35000"/>
            </a:spcAft>
            <a:buNone/>
          </a:pPr>
          <a:r>
            <a:rPr lang="en-US" sz="6000" kern="1200" dirty="0">
              <a:solidFill>
                <a:srgbClr val="000000"/>
              </a:solidFill>
              <a:latin typeface="Aptos Display" panose="02110004020202020204"/>
              <a:ea typeface="+mn-ea"/>
              <a:cs typeface="+mn-cs"/>
            </a:rPr>
            <a:t>12-Step Programs for youth</a:t>
          </a:r>
          <a:endParaRPr lang="en-US" sz="6000" kern="1200" dirty="0">
            <a:solidFill>
              <a:srgbClr val="FFFFFF"/>
            </a:solidFill>
            <a:latin typeface="Aptos" panose="02110004020202020204"/>
            <a:ea typeface="+mn-ea"/>
            <a:cs typeface="+mn-cs"/>
          </a:endParaRPr>
        </a:p>
      </dsp:txBody>
      <dsp:txXfrm>
        <a:off x="116942" y="1713828"/>
        <a:ext cx="6011381" cy="216169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19794A-234B-4829-9181-9487BED0B186}">
      <dsp:nvSpPr>
        <dsp:cNvPr id="0" name=""/>
        <dsp:cNvSpPr/>
      </dsp:nvSpPr>
      <dsp:spPr>
        <a:xfrm>
          <a:off x="0" y="49707"/>
          <a:ext cx="6245265" cy="1038082"/>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kern="1200">
              <a:solidFill>
                <a:srgbClr val="FFFFFF"/>
              </a:solidFill>
              <a:latin typeface="Aptos"/>
              <a:ea typeface="+mn-ea"/>
              <a:cs typeface="+mn-cs"/>
            </a:rPr>
            <a:t>Pharmacotherapy</a:t>
          </a:r>
        </a:p>
      </dsp:txBody>
      <dsp:txXfrm>
        <a:off x="50675" y="100382"/>
        <a:ext cx="6143915" cy="936732"/>
      </dsp:txXfrm>
    </dsp:sp>
    <dsp:sp modelId="{AC04E149-4146-4799-973F-EB3391E2EDC2}">
      <dsp:nvSpPr>
        <dsp:cNvPr id="0" name=""/>
        <dsp:cNvSpPr/>
      </dsp:nvSpPr>
      <dsp:spPr>
        <a:xfrm>
          <a:off x="0" y="1162669"/>
          <a:ext cx="6245265" cy="1038082"/>
        </a:xfrm>
        <a:prstGeom prst="roundRect">
          <a:avLst/>
        </a:prstGeom>
        <a:solidFill>
          <a:schemeClr val="accent2">
            <a:hueOff val="1418782"/>
            <a:satOff val="3844"/>
            <a:lumOff val="-303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solidFill>
                <a:srgbClr val="FFFFFF"/>
              </a:solidFill>
              <a:latin typeface="Aptos"/>
              <a:ea typeface="+mn-ea"/>
              <a:cs typeface="+mn-cs"/>
            </a:rPr>
            <a:t>Exercise, Yoga, and Mindfulness</a:t>
          </a:r>
        </a:p>
      </dsp:txBody>
      <dsp:txXfrm>
        <a:off x="50675" y="1213344"/>
        <a:ext cx="6143915" cy="936732"/>
      </dsp:txXfrm>
    </dsp:sp>
    <dsp:sp modelId="{FA770D37-8868-4031-94F3-587818256D2C}">
      <dsp:nvSpPr>
        <dsp:cNvPr id="0" name=""/>
        <dsp:cNvSpPr/>
      </dsp:nvSpPr>
      <dsp:spPr>
        <a:xfrm>
          <a:off x="0" y="2275632"/>
          <a:ext cx="6245265" cy="1038082"/>
        </a:xfrm>
        <a:prstGeom prst="roundRect">
          <a:avLst/>
        </a:prstGeom>
        <a:solidFill>
          <a:schemeClr val="accent2">
            <a:hueOff val="2837564"/>
            <a:satOff val="7688"/>
            <a:lumOff val="-607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solidFill>
                <a:srgbClr val="FFFFFF"/>
              </a:solidFill>
              <a:latin typeface="Aptos"/>
              <a:ea typeface="+mn-ea"/>
              <a:cs typeface="+mn-cs"/>
            </a:rPr>
            <a:t>Recovery-Specific Educational Settings (Recovery High School)</a:t>
          </a:r>
        </a:p>
      </dsp:txBody>
      <dsp:txXfrm>
        <a:off x="50675" y="2326307"/>
        <a:ext cx="6143915" cy="936732"/>
      </dsp:txXfrm>
    </dsp:sp>
    <dsp:sp modelId="{83D5BE75-DDD8-4E9F-BDC2-B4746ABE494F}">
      <dsp:nvSpPr>
        <dsp:cNvPr id="0" name=""/>
        <dsp:cNvSpPr/>
      </dsp:nvSpPr>
      <dsp:spPr>
        <a:xfrm>
          <a:off x="0" y="3388594"/>
          <a:ext cx="6245265" cy="1038082"/>
        </a:xfrm>
        <a:prstGeom prst="roundRect">
          <a:avLst/>
        </a:prstGeom>
        <a:solidFill>
          <a:schemeClr val="accent2">
            <a:hueOff val="4256346"/>
            <a:satOff val="11531"/>
            <a:lumOff val="-9118"/>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latin typeface="Aptos"/>
              <a:ea typeface="+mn-ea"/>
              <a:cs typeface="+mn-cs"/>
            </a:rPr>
            <a:t>Goal-Setting</a:t>
          </a:r>
        </a:p>
      </dsp:txBody>
      <dsp:txXfrm>
        <a:off x="50675" y="3439269"/>
        <a:ext cx="6143915" cy="936732"/>
      </dsp:txXfrm>
    </dsp:sp>
    <dsp:sp modelId="{8FF2CACD-E922-4F57-BEE3-2A92AEB46688}">
      <dsp:nvSpPr>
        <dsp:cNvPr id="0" name=""/>
        <dsp:cNvSpPr/>
      </dsp:nvSpPr>
      <dsp:spPr>
        <a:xfrm>
          <a:off x="0" y="4501557"/>
          <a:ext cx="6245265" cy="1038082"/>
        </a:xfrm>
        <a:prstGeom prst="roundRect">
          <a:avLst/>
        </a:prstGeom>
        <a:solidFill>
          <a:schemeClr val="accent2">
            <a:hueOff val="5675128"/>
            <a:satOff val="15375"/>
            <a:lumOff val="-1215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latin typeface="Aptos"/>
              <a:ea typeface="+mn-ea"/>
              <a:cs typeface="+mn-cs"/>
            </a:rPr>
            <a:t>Progress Monitoring </a:t>
          </a:r>
        </a:p>
      </dsp:txBody>
      <dsp:txXfrm>
        <a:off x="50675" y="4552232"/>
        <a:ext cx="6143915" cy="9367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1D6381-36C4-47E0-87E8-60B0E6E9ED74}">
      <dsp:nvSpPr>
        <dsp:cNvPr id="0" name=""/>
        <dsp:cNvSpPr/>
      </dsp:nvSpPr>
      <dsp:spPr>
        <a:xfrm>
          <a:off x="0" y="403486"/>
          <a:ext cx="6245265" cy="95823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rtl="0">
            <a:lnSpc>
              <a:spcPct val="90000"/>
            </a:lnSpc>
            <a:spcBef>
              <a:spcPct val="0"/>
            </a:spcBef>
            <a:spcAft>
              <a:spcPct val="35000"/>
            </a:spcAft>
            <a:buNone/>
          </a:pPr>
          <a:r>
            <a:rPr lang="en-US" sz="3900" kern="1200" dirty="0">
              <a:solidFill>
                <a:srgbClr val="000000"/>
              </a:solidFill>
              <a:latin typeface="Aptos"/>
              <a:ea typeface="+mn-ea"/>
              <a:cs typeface="+mn-cs"/>
            </a:rPr>
            <a:t>Digital Strategies</a:t>
          </a:r>
        </a:p>
      </dsp:txBody>
      <dsp:txXfrm>
        <a:off x="46777" y="450263"/>
        <a:ext cx="6151711" cy="864676"/>
      </dsp:txXfrm>
    </dsp:sp>
    <dsp:sp modelId="{68B5A078-5F32-4452-9B0F-33F6232B707F}">
      <dsp:nvSpPr>
        <dsp:cNvPr id="0" name=""/>
        <dsp:cNvSpPr/>
      </dsp:nvSpPr>
      <dsp:spPr>
        <a:xfrm>
          <a:off x="0" y="1361716"/>
          <a:ext cx="6245265" cy="2220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8287" tIns="25400" rIns="142240" bIns="2540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solidFill>
                <a:srgbClr val="000000"/>
              </a:solidFill>
              <a:latin typeface="Aptos"/>
              <a:ea typeface="+mn-ea"/>
              <a:cs typeface="+mn-cs"/>
            </a:rPr>
            <a:t>Innovative methods of intervention in computerized brief interventions</a:t>
          </a:r>
        </a:p>
        <a:p>
          <a:pPr marL="228600" lvl="1" indent="-228600" algn="l" defTabSz="889000" rtl="0">
            <a:lnSpc>
              <a:spcPct val="90000"/>
            </a:lnSpc>
            <a:spcBef>
              <a:spcPct val="0"/>
            </a:spcBef>
            <a:spcAft>
              <a:spcPct val="20000"/>
            </a:spcAft>
            <a:buChar char="•"/>
          </a:pPr>
          <a:r>
            <a:rPr lang="en-US" sz="2000" kern="1200" dirty="0">
              <a:solidFill>
                <a:srgbClr val="000000"/>
              </a:solidFill>
              <a:latin typeface="Aptos"/>
              <a:ea typeface="+mn-ea"/>
              <a:cs typeface="+mn-cs"/>
            </a:rPr>
            <a:t>PEW Research surveyed 1,391 teens age </a:t>
          </a:r>
          <a:r>
            <a:rPr lang="en-US" sz="2600" kern="1200" dirty="0">
              <a:solidFill>
                <a:srgbClr val="000000"/>
              </a:solidFill>
              <a:latin typeface="Aptos"/>
              <a:ea typeface="+mn-ea"/>
              <a:cs typeface="+mn-cs"/>
            </a:rPr>
            <a:t>13-17yr</a:t>
          </a:r>
          <a:endParaRPr lang="en-US" sz="2600" kern="1200" dirty="0">
            <a:solidFill>
              <a:srgbClr val="000000"/>
            </a:solidFill>
            <a:latin typeface="Aptos Display"/>
            <a:ea typeface="+mn-ea"/>
            <a:cs typeface="+mn-cs"/>
          </a:endParaRPr>
        </a:p>
        <a:p>
          <a:pPr marL="457200" lvl="2" indent="-228600" algn="l" defTabSz="889000">
            <a:lnSpc>
              <a:spcPct val="90000"/>
            </a:lnSpc>
            <a:spcBef>
              <a:spcPct val="0"/>
            </a:spcBef>
            <a:spcAft>
              <a:spcPct val="20000"/>
            </a:spcAft>
            <a:buChar char="•"/>
          </a:pPr>
          <a:r>
            <a:rPr lang="en-US" sz="2000" kern="1200" dirty="0">
              <a:solidFill>
                <a:srgbClr val="000000"/>
              </a:solidFill>
              <a:latin typeface="Aptos"/>
              <a:ea typeface="+mn-ea"/>
              <a:cs typeface="+mn-cs"/>
            </a:rPr>
            <a:t>95% of teens have a cell phone in </a:t>
          </a:r>
          <a:r>
            <a:rPr lang="en-US" sz="2000" kern="1200" dirty="0">
              <a:latin typeface="Aptos"/>
              <a:ea typeface="+mn-ea"/>
              <a:cs typeface="+mn-cs"/>
            </a:rPr>
            <a:t>2024</a:t>
          </a:r>
          <a:endParaRPr lang="en-US" sz="2000" kern="1200" dirty="0">
            <a:latin typeface="Aptos Display" panose="02110004020202020204"/>
            <a:ea typeface="+mn-ea"/>
            <a:cs typeface="+mn-cs"/>
          </a:endParaRPr>
        </a:p>
        <a:p>
          <a:pPr marL="457200" lvl="2" indent="-228600" algn="l" defTabSz="889000" rtl="0">
            <a:lnSpc>
              <a:spcPct val="90000"/>
            </a:lnSpc>
            <a:spcBef>
              <a:spcPct val="0"/>
            </a:spcBef>
            <a:spcAft>
              <a:spcPct val="20000"/>
            </a:spcAft>
            <a:buChar char="•"/>
          </a:pPr>
          <a:r>
            <a:rPr lang="en-US" sz="2000" kern="1200" dirty="0">
              <a:solidFill>
                <a:srgbClr val="000000"/>
              </a:solidFill>
              <a:latin typeface="Aptos"/>
              <a:ea typeface="+mn-ea"/>
              <a:cs typeface="+mn-cs"/>
            </a:rPr>
            <a:t>88% of teens have a desktop or laptop in 2024 </a:t>
          </a:r>
          <a:endParaRPr lang="en-US" sz="2000" kern="1200" dirty="0">
            <a:latin typeface="Aptos Display" panose="02110004020202020204"/>
            <a:ea typeface="+mn-ea"/>
            <a:cs typeface="+mn-cs"/>
          </a:endParaRPr>
        </a:p>
        <a:p>
          <a:pPr marL="457200" lvl="2" indent="-228600" algn="l" defTabSz="889000">
            <a:lnSpc>
              <a:spcPct val="90000"/>
            </a:lnSpc>
            <a:spcBef>
              <a:spcPct val="0"/>
            </a:spcBef>
            <a:spcAft>
              <a:spcPct val="20000"/>
            </a:spcAft>
            <a:buChar char="•"/>
          </a:pPr>
          <a:r>
            <a:rPr lang="en-US" sz="2000" kern="1200" dirty="0">
              <a:solidFill>
                <a:srgbClr val="000000"/>
              </a:solidFill>
              <a:latin typeface="Aptos"/>
              <a:ea typeface="+mn-ea"/>
              <a:cs typeface="+mn-cs"/>
            </a:rPr>
            <a:t>83% of teens have a gaming console in 2024</a:t>
          </a:r>
          <a:endParaRPr lang="en-US" kern="1200" dirty="0"/>
        </a:p>
      </dsp:txBody>
      <dsp:txXfrm>
        <a:off x="0" y="1361716"/>
        <a:ext cx="6245265" cy="2220075"/>
      </dsp:txXfrm>
    </dsp:sp>
    <dsp:sp modelId="{83D5BE75-DDD8-4E9F-BDC2-B4746ABE494F}">
      <dsp:nvSpPr>
        <dsp:cNvPr id="0" name=""/>
        <dsp:cNvSpPr/>
      </dsp:nvSpPr>
      <dsp:spPr>
        <a:xfrm>
          <a:off x="0" y="3581791"/>
          <a:ext cx="6245265" cy="958230"/>
        </a:xfrm>
        <a:prstGeom prst="roundRect">
          <a:avLst/>
        </a:prstGeom>
        <a:solidFill>
          <a:schemeClr val="accent2">
            <a:hueOff val="5675128"/>
            <a:satOff val="15375"/>
            <a:lumOff val="-1215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dirty="0">
              <a:latin typeface="Aptos"/>
              <a:ea typeface="+mn-ea"/>
              <a:cs typeface="+mn-cs"/>
            </a:rPr>
            <a:t>Culturally-Based Programs</a:t>
          </a:r>
        </a:p>
      </dsp:txBody>
      <dsp:txXfrm>
        <a:off x="46777" y="3628568"/>
        <a:ext cx="6151711" cy="864676"/>
      </dsp:txXfrm>
    </dsp:sp>
    <dsp:sp modelId="{F893E5FD-3D9E-4BD5-98F9-85AF0DFE448E}">
      <dsp:nvSpPr>
        <dsp:cNvPr id="0" name=""/>
        <dsp:cNvSpPr/>
      </dsp:nvSpPr>
      <dsp:spPr>
        <a:xfrm>
          <a:off x="0" y="4540021"/>
          <a:ext cx="6245265" cy="64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828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a:latin typeface="Aptos"/>
              <a:ea typeface="+mn-ea"/>
              <a:cs typeface="+mn-cs"/>
            </a:rPr>
            <a:t>adolescent SUD treatment within a culturally sensitive context </a:t>
          </a:r>
          <a:endParaRPr lang="en-US" sz="1800" kern="1200" dirty="0"/>
        </a:p>
      </dsp:txBody>
      <dsp:txXfrm>
        <a:off x="0" y="4540021"/>
        <a:ext cx="6245265" cy="645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387250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77806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133992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47914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10/15/2025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89509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10/15/2025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12517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10/15/2025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48649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10/15/2025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9595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10/15/2025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14943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44520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10/15/2025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83890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764DE79-268F-4C1A-8933-263129D2AF90}" type="datetimeFigureOut">
              <a:rPr lang="en-US" dirty="0"/>
              <a:t>10/15/2025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88432707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WGOLDMAN@METROHEALTH.ORG"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3" Type="http://schemas.openxmlformats.org/officeDocument/2006/relationships/hyperlink" Target="https://www.camh.ca/en/health-info/mental-illness-and-addiction-index/family-therapy#:~:text=%E2%80%8BFamily%20therapy%20is%20a%20type%20of%20psychotherapy,Mental%20Illness%20&amp;%20Addiction%20Index.%20Family%20Therapy" TargetMode="External"/><Relationship Id="rId2" Type="http://schemas.openxmlformats.org/officeDocument/2006/relationships/hyperlink" Target="https://pediatrichealthnetwork.org/wp-content/uploads/2021/06/Family-Based-Therapy-What-is-it-and-Why-Does-it-Work.pdf#:~:text=FBT%20is%20a%20treatment%20that%20involves%20the,at%20first%20and%20then%20decrease%20in%20frequency"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white background with blue and purple dots&#10;&#10;AI-generated content may be incorrect.">
            <a:extLst>
              <a:ext uri="{FF2B5EF4-FFF2-40B4-BE49-F238E27FC236}">
                <a16:creationId xmlns:a16="http://schemas.microsoft.com/office/drawing/2014/main" id="{6D3508D3-0E7D-2E49-4624-1025F59DBA9B}"/>
              </a:ext>
            </a:extLst>
          </p:cNvPr>
          <p:cNvPicPr>
            <a:picLocks noGrp="1" noChangeAspect="1"/>
          </p:cNvPicPr>
          <p:nvPr>
            <p:ph idx="1"/>
          </p:nvPr>
        </p:nvPicPr>
        <p:blipFill>
          <a:blip r:embed="rId2"/>
          <a:srcRect b="19"/>
          <a:stretch>
            <a:fillRect/>
          </a:stretch>
        </p:blipFill>
        <p:spPr>
          <a:xfrm>
            <a:off x="20" y="1282"/>
            <a:ext cx="12191980" cy="6856718"/>
          </a:xfrm>
          <a:prstGeom prst="rect">
            <a:avLst/>
          </a:prstGeom>
        </p:spPr>
      </p:pic>
      <p:sp>
        <p:nvSpPr>
          <p:cNvPr id="5" name="TextBox 4">
            <a:extLst>
              <a:ext uri="{FF2B5EF4-FFF2-40B4-BE49-F238E27FC236}">
                <a16:creationId xmlns:a16="http://schemas.microsoft.com/office/drawing/2014/main" id="{35669A99-6A28-39A1-EA0A-44543443C067}"/>
              </a:ext>
            </a:extLst>
          </p:cNvPr>
          <p:cNvSpPr txBox="1"/>
          <p:nvPr/>
        </p:nvSpPr>
        <p:spPr>
          <a:xfrm>
            <a:off x="1425743" y="2378242"/>
            <a:ext cx="9059778" cy="31129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0" dirty="0">
                <a:latin typeface="Aptos Display"/>
              </a:rPr>
              <a:t>Adolescent Addiction</a:t>
            </a:r>
            <a:endParaRPr lang="en-US" dirty="0">
              <a:latin typeface="Aptos" panose="020B0004020202020204"/>
            </a:endParaRPr>
          </a:p>
          <a:p>
            <a:pPr>
              <a:lnSpc>
                <a:spcPct val="110000"/>
              </a:lnSpc>
              <a:spcBef>
                <a:spcPts val="1000"/>
              </a:spcBef>
            </a:pPr>
            <a:r>
              <a:rPr lang="en-US" sz="1200" dirty="0">
                <a:latin typeface="Calibri"/>
                <a:ea typeface="Calibri"/>
                <a:cs typeface="Calibri"/>
              </a:rPr>
              <a:t>By William Goldman D.O.</a:t>
            </a:r>
          </a:p>
          <a:p>
            <a:pPr>
              <a:lnSpc>
                <a:spcPct val="110000"/>
              </a:lnSpc>
              <a:spcBef>
                <a:spcPts val="1000"/>
              </a:spcBef>
            </a:pPr>
            <a:r>
              <a:rPr lang="en-US" sz="1200" dirty="0">
                <a:latin typeface="Calibri"/>
                <a:ea typeface="Calibri"/>
                <a:cs typeface="Calibri"/>
              </a:rPr>
              <a:t>Addiction Medicine Provider MetroHealth Recovery Services in PARMA </a:t>
            </a:r>
          </a:p>
          <a:p>
            <a:pPr>
              <a:lnSpc>
                <a:spcPct val="110000"/>
              </a:lnSpc>
              <a:spcBef>
                <a:spcPts val="1000"/>
              </a:spcBef>
            </a:pPr>
            <a:r>
              <a:rPr lang="en-US" sz="1200" dirty="0">
                <a:latin typeface="Calibri"/>
                <a:ea typeface="Calibri"/>
                <a:cs typeface="Calibri"/>
                <a:hlinkClick r:id="rId3"/>
              </a:rPr>
              <a:t>WGOLDMAN@METROHEALTH.ORG</a:t>
            </a:r>
            <a:r>
              <a:rPr lang="en-US" sz="1200" dirty="0">
                <a:latin typeface="Calibri"/>
                <a:ea typeface="Calibri"/>
                <a:cs typeface="Calibri"/>
              </a:rPr>
              <a:t> </a:t>
            </a:r>
            <a:endParaRPr lang="en-US" dirty="0">
              <a:latin typeface="Calibri"/>
              <a:ea typeface="Calibri"/>
              <a:cs typeface="Calibri"/>
            </a:endParaRPr>
          </a:p>
          <a:p>
            <a:pPr>
              <a:lnSpc>
                <a:spcPct val="110000"/>
              </a:lnSpc>
              <a:spcBef>
                <a:spcPts val="1000"/>
              </a:spcBef>
            </a:pPr>
            <a:endParaRPr lang="en-US" sz="6000" dirty="0">
              <a:latin typeface="Aptos Display"/>
            </a:endParaRPr>
          </a:p>
        </p:txBody>
      </p:sp>
    </p:spTree>
    <p:extLst>
      <p:ext uri="{BB962C8B-B14F-4D97-AF65-F5344CB8AC3E}">
        <p14:creationId xmlns:p14="http://schemas.microsoft.com/office/powerpoint/2010/main" val="15128374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D8C9F-EC08-EDBD-DE69-F0D5DD11A63E}"/>
              </a:ext>
            </a:extLst>
          </p:cNvPr>
          <p:cNvSpPr>
            <a:spLocks noGrp="1"/>
          </p:cNvSpPr>
          <p:nvPr>
            <p:ph type="title"/>
          </p:nvPr>
        </p:nvSpPr>
        <p:spPr/>
        <p:txBody>
          <a:bodyPr/>
          <a:lstStyle/>
          <a:p>
            <a:r>
              <a:rPr lang="en-US" dirty="0">
                <a:ea typeface="+mj-lt"/>
                <a:cs typeface="+mj-lt"/>
              </a:rPr>
              <a:t>Motivational Interviewing (MI)</a:t>
            </a:r>
            <a:br>
              <a:rPr lang="en-US" dirty="0">
                <a:ea typeface="+mj-lt"/>
                <a:cs typeface="+mj-lt"/>
              </a:rPr>
            </a:br>
            <a:r>
              <a:rPr lang="en-US" dirty="0">
                <a:ea typeface="+mj-lt"/>
                <a:cs typeface="+mj-lt"/>
              </a:rPr>
              <a:t>Motivational enhancement therapy (MET)</a:t>
            </a:r>
            <a:endParaRPr lang="en-US" dirty="0"/>
          </a:p>
        </p:txBody>
      </p:sp>
      <p:sp>
        <p:nvSpPr>
          <p:cNvPr id="3" name="Content Placeholder 2">
            <a:extLst>
              <a:ext uri="{FF2B5EF4-FFF2-40B4-BE49-F238E27FC236}">
                <a16:creationId xmlns:a16="http://schemas.microsoft.com/office/drawing/2014/main" id="{F684345C-A418-0BC8-D2F5-D8F8A02B9CE8}"/>
              </a:ext>
            </a:extLst>
          </p:cNvPr>
          <p:cNvSpPr>
            <a:spLocks noGrp="1"/>
          </p:cNvSpPr>
          <p:nvPr>
            <p:ph idx="1"/>
          </p:nvPr>
        </p:nvSpPr>
        <p:spPr/>
        <p:txBody>
          <a:bodyPr vert="horz" lIns="91440" tIns="45720" rIns="91440" bIns="45720" rtlCol="0" anchor="t">
            <a:normAutofit/>
          </a:bodyPr>
          <a:lstStyle/>
          <a:p>
            <a:r>
              <a:rPr lang="en-US" dirty="0">
                <a:ea typeface="+mn-lt"/>
                <a:cs typeface="+mn-lt"/>
              </a:rPr>
              <a:t>Can be delivered as brief interventions by a variety of clinicians, they may have some utility in primary care and emergency settings</a:t>
            </a:r>
          </a:p>
          <a:p>
            <a:pPr lvl="1">
              <a:buFont typeface="Courier New" panose="020B0604020202020204" pitchFamily="34" charset="0"/>
              <a:buChar char="o"/>
            </a:pPr>
            <a:r>
              <a:rPr lang="en-US" dirty="0">
                <a:ea typeface="+mn-lt"/>
                <a:cs typeface="+mn-lt"/>
              </a:rPr>
              <a:t>May be more effective in younger adolescents under the age of 16 years, as well as with adolescent girls more so than boys.</a:t>
            </a:r>
            <a:endParaRPr lang="en-US"/>
          </a:p>
        </p:txBody>
      </p:sp>
      <p:sp>
        <p:nvSpPr>
          <p:cNvPr id="4" name="TextBox 3">
            <a:extLst>
              <a:ext uri="{FF2B5EF4-FFF2-40B4-BE49-F238E27FC236}">
                <a16:creationId xmlns:a16="http://schemas.microsoft.com/office/drawing/2014/main" id="{F2000434-B9A7-FFCD-8703-10C437E065FF}"/>
              </a:ext>
            </a:extLst>
          </p:cNvPr>
          <p:cNvSpPr txBox="1"/>
          <p:nvPr/>
        </p:nvSpPr>
        <p:spPr>
          <a:xfrm>
            <a:off x="142374" y="6278478"/>
            <a:ext cx="1071412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err="1">
                <a:solidFill>
                  <a:srgbClr val="212121"/>
                </a:solidFill>
                <a:latin typeface="BlinkMacSystemFont"/>
              </a:rPr>
              <a:t>Wurdak</a:t>
            </a:r>
            <a:r>
              <a:rPr lang="en-US" sz="1000" dirty="0">
                <a:solidFill>
                  <a:srgbClr val="212121"/>
                </a:solidFill>
                <a:latin typeface="BlinkMacSystemFont"/>
              </a:rPr>
              <a:t> M, Wolstein J, </a:t>
            </a:r>
            <a:r>
              <a:rPr lang="en-US" sz="1000" dirty="0" err="1">
                <a:solidFill>
                  <a:srgbClr val="212121"/>
                </a:solidFill>
                <a:latin typeface="BlinkMacSystemFont"/>
              </a:rPr>
              <a:t>Kuntsche</a:t>
            </a:r>
            <a:r>
              <a:rPr lang="en-US" sz="1000" dirty="0">
                <a:solidFill>
                  <a:srgbClr val="212121"/>
                </a:solidFill>
                <a:latin typeface="BlinkMacSystemFont"/>
              </a:rPr>
              <a:t> E. Effectiveness of a drinking-motive-tailored emergency-room intervention among adolescents admitted to hospital due to acute alcohol intoxication - A randomized controlled trial. Prev Med Rep. 2015 Dec 24;3:83-9. </a:t>
            </a:r>
            <a:r>
              <a:rPr lang="en-US" sz="1000" dirty="0" err="1">
                <a:solidFill>
                  <a:srgbClr val="212121"/>
                </a:solidFill>
                <a:latin typeface="BlinkMacSystemFont"/>
              </a:rPr>
              <a:t>doi</a:t>
            </a:r>
            <a:r>
              <a:rPr lang="en-US" sz="1000" dirty="0">
                <a:solidFill>
                  <a:srgbClr val="212121"/>
                </a:solidFill>
                <a:latin typeface="BlinkMacSystemFont"/>
              </a:rPr>
              <a:t>: 10.1016/j.pmedr.2015.12.009. PMID: 26844193; PMCID: PMC4733092.</a:t>
            </a:r>
            <a:endParaRPr lang="en-US" sz="1000" dirty="0"/>
          </a:p>
        </p:txBody>
      </p:sp>
      <p:sp>
        <p:nvSpPr>
          <p:cNvPr id="5" name="TextBox 4">
            <a:extLst>
              <a:ext uri="{FF2B5EF4-FFF2-40B4-BE49-F238E27FC236}">
                <a16:creationId xmlns:a16="http://schemas.microsoft.com/office/drawing/2014/main" id="{5BD3B1F4-9BA2-001D-38CE-B1C5EBD00FBC}"/>
              </a:ext>
            </a:extLst>
          </p:cNvPr>
          <p:cNvSpPr txBox="1"/>
          <p:nvPr/>
        </p:nvSpPr>
        <p:spPr>
          <a:xfrm>
            <a:off x="152401" y="5777161"/>
            <a:ext cx="1187717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rgbClr val="212121"/>
                </a:solidFill>
                <a:latin typeface="BlinkMacSystemFont"/>
              </a:rPr>
              <a:t>Spirito A, Hernandez L, Marceau K, </a:t>
            </a:r>
            <a:r>
              <a:rPr lang="en-US" sz="1000" err="1">
                <a:solidFill>
                  <a:srgbClr val="212121"/>
                </a:solidFill>
                <a:latin typeface="BlinkMacSystemFont"/>
              </a:rPr>
              <a:t>Cancilliere</a:t>
            </a:r>
            <a:r>
              <a:rPr lang="en-US" sz="1000" dirty="0">
                <a:solidFill>
                  <a:srgbClr val="212121"/>
                </a:solidFill>
                <a:latin typeface="BlinkMacSystemFont"/>
              </a:rPr>
              <a:t> MK, Barnett NP, Graves HR, Rodriguez AM, Knopik VS. Effects of a brief, parent-focused intervention for substance using adolescents and their sibling. J </a:t>
            </a:r>
            <a:r>
              <a:rPr lang="en-US" sz="1000" err="1">
                <a:solidFill>
                  <a:srgbClr val="212121"/>
                </a:solidFill>
                <a:latin typeface="BlinkMacSystemFont"/>
              </a:rPr>
              <a:t>Subst</a:t>
            </a:r>
            <a:r>
              <a:rPr lang="en-US" sz="1000" dirty="0">
                <a:solidFill>
                  <a:srgbClr val="212121"/>
                </a:solidFill>
                <a:latin typeface="BlinkMacSystemFont"/>
              </a:rPr>
              <a:t> Abuse Treat. 2017 Jun;77:156-165. </a:t>
            </a:r>
            <a:r>
              <a:rPr lang="en-US" sz="1000" err="1">
                <a:solidFill>
                  <a:srgbClr val="212121"/>
                </a:solidFill>
                <a:latin typeface="BlinkMacSystemFont"/>
              </a:rPr>
              <a:t>doi</a:t>
            </a:r>
            <a:r>
              <a:rPr lang="en-US" sz="1000" dirty="0">
                <a:solidFill>
                  <a:srgbClr val="212121"/>
                </a:solidFill>
                <a:latin typeface="BlinkMacSystemFont"/>
              </a:rPr>
              <a:t>: 10.1016/j.jsat.2017.02.002. </a:t>
            </a:r>
            <a:r>
              <a:rPr lang="en-US" sz="1000" err="1">
                <a:solidFill>
                  <a:srgbClr val="212121"/>
                </a:solidFill>
                <a:latin typeface="BlinkMacSystemFont"/>
              </a:rPr>
              <a:t>Epub</a:t>
            </a:r>
            <a:r>
              <a:rPr lang="en-US" sz="1000" dirty="0">
                <a:solidFill>
                  <a:srgbClr val="212121"/>
                </a:solidFill>
                <a:latin typeface="BlinkMacSystemFont"/>
              </a:rPr>
              <a:t> 2017 Mar 2. PMID: 28259500; PMCID: PMC5420332.</a:t>
            </a:r>
            <a:endParaRPr lang="en-US" sz="1000" dirty="0"/>
          </a:p>
        </p:txBody>
      </p:sp>
    </p:spTree>
    <p:extLst>
      <p:ext uri="{BB962C8B-B14F-4D97-AF65-F5344CB8AC3E}">
        <p14:creationId xmlns:p14="http://schemas.microsoft.com/office/powerpoint/2010/main" val="2776931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9A6A2-9181-1C5B-9D37-DF3E284BDCB5}"/>
              </a:ext>
            </a:extLst>
          </p:cNvPr>
          <p:cNvSpPr>
            <a:spLocks noGrp="1"/>
          </p:cNvSpPr>
          <p:nvPr>
            <p:ph type="title"/>
          </p:nvPr>
        </p:nvSpPr>
        <p:spPr/>
        <p:txBody>
          <a:bodyPr/>
          <a:lstStyle/>
          <a:p>
            <a:r>
              <a:rPr lang="en-US" dirty="0"/>
              <a:t>Motivational Interviewing (MI)</a:t>
            </a:r>
          </a:p>
        </p:txBody>
      </p:sp>
      <p:sp>
        <p:nvSpPr>
          <p:cNvPr id="3" name="Content Placeholder 2">
            <a:extLst>
              <a:ext uri="{FF2B5EF4-FFF2-40B4-BE49-F238E27FC236}">
                <a16:creationId xmlns:a16="http://schemas.microsoft.com/office/drawing/2014/main" id="{24AD643A-6600-FE4E-8B43-6FF118CEC82A}"/>
              </a:ext>
            </a:extLst>
          </p:cNvPr>
          <p:cNvSpPr>
            <a:spLocks noGrp="1"/>
          </p:cNvSpPr>
          <p:nvPr>
            <p:ph idx="1"/>
          </p:nvPr>
        </p:nvSpPr>
        <p:spPr/>
        <p:txBody>
          <a:bodyPr vert="horz" lIns="91440" tIns="45720" rIns="91440" bIns="45720" rtlCol="0" anchor="t">
            <a:normAutofit/>
          </a:bodyPr>
          <a:lstStyle/>
          <a:p>
            <a:r>
              <a:rPr lang="en-US" sz="2600" dirty="0"/>
              <a:t>School-based MI, has been mixed studies.</a:t>
            </a:r>
          </a:p>
          <a:p>
            <a:r>
              <a:rPr lang="en-US" sz="2600" dirty="0"/>
              <a:t> There have been some encouraging findings among smaller randomized controlled trials (3 studies)</a:t>
            </a:r>
          </a:p>
          <a:p>
            <a:r>
              <a:rPr lang="en-US" sz="2600" dirty="0"/>
              <a:t> 1 study found that school-based MI can effectively reduce alcohol consumption but not alcohol-related problems</a:t>
            </a:r>
          </a:p>
          <a:p>
            <a:r>
              <a:rPr lang="en-US" sz="2600" dirty="0"/>
              <a:t>2nd study  can reduce cannabis use but not alcohol use </a:t>
            </a:r>
            <a:endParaRPr lang="en-US" dirty="0"/>
          </a:p>
          <a:p>
            <a:r>
              <a:rPr lang="en-US" sz="2600" dirty="0"/>
              <a:t>3rd study found can reduce cannabis use and the negative consequences of cannabis use .</a:t>
            </a:r>
            <a:endParaRPr lang="en-US" dirty="0"/>
          </a:p>
          <a:p>
            <a:endParaRPr lang="en-US" dirty="0"/>
          </a:p>
        </p:txBody>
      </p:sp>
      <p:sp>
        <p:nvSpPr>
          <p:cNvPr id="5" name="TextBox 4">
            <a:extLst>
              <a:ext uri="{FF2B5EF4-FFF2-40B4-BE49-F238E27FC236}">
                <a16:creationId xmlns:a16="http://schemas.microsoft.com/office/drawing/2014/main" id="{10968856-850D-A9D0-0E09-74B7E5FFF1C1}"/>
              </a:ext>
            </a:extLst>
          </p:cNvPr>
          <p:cNvSpPr txBox="1"/>
          <p:nvPr/>
        </p:nvSpPr>
        <p:spPr>
          <a:xfrm>
            <a:off x="433137" y="5566610"/>
            <a:ext cx="10363199"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t>Conde K, Brandariz RA, Lichtenberger A, &amp; </a:t>
            </a:r>
            <a:r>
              <a:rPr lang="en-US" sz="1000" dirty="0" err="1"/>
              <a:t>Cremonte</a:t>
            </a:r>
            <a:r>
              <a:rPr lang="en-US" sz="1000" dirty="0"/>
              <a:t> M (2018). The effectiveness of a brief intervention for reducing adolescent alcohol consumption. </a:t>
            </a:r>
            <a:r>
              <a:rPr lang="en-US" sz="1000" dirty="0" err="1"/>
              <a:t>Revista</a:t>
            </a:r>
            <a:r>
              <a:rPr lang="en-US" sz="1000" dirty="0"/>
              <a:t> </a:t>
            </a:r>
            <a:r>
              <a:rPr lang="en-US" sz="1000" dirty="0" err="1"/>
              <a:t>Ciencias</a:t>
            </a:r>
            <a:r>
              <a:rPr lang="en-US" sz="1000" dirty="0"/>
              <a:t> De La Salud, 16(3),393–407. doi:10.12804/revistas.urosario.edu.co/</a:t>
            </a:r>
            <a:r>
              <a:rPr lang="en-US" sz="1000" dirty="0" err="1"/>
              <a:t>revsalud</a:t>
            </a:r>
            <a:r>
              <a:rPr lang="en-US" sz="1000" dirty="0"/>
              <a:t>/a.7261</a:t>
            </a:r>
            <a:endParaRPr lang="en-US" dirty="0"/>
          </a:p>
          <a:p>
            <a:r>
              <a:rPr lang="en-US" sz="1000"/>
              <a:t>Stewart D. Ph.D., Siebert EMS, Arlt VMS, Moise-Campbell CMS, &amp; </a:t>
            </a:r>
            <a:r>
              <a:rPr lang="en-US" sz="1000" err="1"/>
              <a:t>Lehinger</a:t>
            </a:r>
            <a:r>
              <a:rPr lang="en-US" sz="1000" dirty="0"/>
              <a:t> EMS (2016). Ready or not: Findings from a school-based mi intervention for adolescent substance use. Journal of Substance Abuse Treatment, 71, 23–29. doi:10.1016/j.jsat.2016.08.007 [PubMed: 27776673] </a:t>
            </a:r>
            <a:endParaRPr lang="en-US"/>
          </a:p>
          <a:p>
            <a:r>
              <a:rPr lang="en-US" sz="1000" dirty="0">
                <a:ea typeface="+mn-lt"/>
                <a:cs typeface="+mn-lt"/>
              </a:rPr>
              <a:t>Walker DD, Stephens RS, Blevins CE, Banes KE, Matthews L, &amp; Roffman RA (2016). Augmenting brief interventions for adolescent marijuana users: The impact of motivational </a:t>
            </a:r>
            <a:r>
              <a:rPr lang="en-US" sz="1000" dirty="0" err="1">
                <a:ea typeface="+mn-lt"/>
                <a:cs typeface="+mn-lt"/>
              </a:rPr>
              <a:t>checkins</a:t>
            </a:r>
            <a:r>
              <a:rPr lang="en-US" sz="1000" dirty="0">
                <a:ea typeface="+mn-lt"/>
                <a:cs typeface="+mn-lt"/>
              </a:rPr>
              <a:t>. Journal of consulting and clinical psychology, 84(11), 983–992. doi:10.1037/ccp0000094 [PubMed: 27762569] </a:t>
            </a:r>
            <a:endParaRPr lang="en-US" dirty="0">
              <a:ea typeface="+mn-lt"/>
              <a:cs typeface="+mn-lt"/>
            </a:endParaRPr>
          </a:p>
        </p:txBody>
      </p:sp>
    </p:spTree>
    <p:extLst>
      <p:ext uri="{BB962C8B-B14F-4D97-AF65-F5344CB8AC3E}">
        <p14:creationId xmlns:p14="http://schemas.microsoft.com/office/powerpoint/2010/main" val="2670886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EC39C-8BE3-9A3C-12C9-74074D6A60F3}"/>
              </a:ext>
            </a:extLst>
          </p:cNvPr>
          <p:cNvSpPr>
            <a:spLocks noGrp="1"/>
          </p:cNvSpPr>
          <p:nvPr>
            <p:ph type="title"/>
          </p:nvPr>
        </p:nvSpPr>
        <p:spPr/>
        <p:txBody>
          <a:bodyPr/>
          <a:lstStyle/>
          <a:p>
            <a:r>
              <a:rPr lang="en-US" dirty="0">
                <a:ea typeface="+mj-lt"/>
                <a:cs typeface="+mj-lt"/>
              </a:rPr>
              <a:t>Third-Wave Cognitive Behavioral Therapies</a:t>
            </a:r>
            <a:endParaRPr lang="en-US" dirty="0"/>
          </a:p>
        </p:txBody>
      </p:sp>
      <p:sp>
        <p:nvSpPr>
          <p:cNvPr id="3" name="Content Placeholder 2">
            <a:extLst>
              <a:ext uri="{FF2B5EF4-FFF2-40B4-BE49-F238E27FC236}">
                <a16:creationId xmlns:a16="http://schemas.microsoft.com/office/drawing/2014/main" id="{CB687864-FE10-8E5D-CDB5-8E6261CFED44}"/>
              </a:ext>
            </a:extLst>
          </p:cNvPr>
          <p:cNvSpPr>
            <a:spLocks noGrp="1"/>
          </p:cNvSpPr>
          <p:nvPr>
            <p:ph idx="1"/>
          </p:nvPr>
        </p:nvSpPr>
        <p:spPr/>
        <p:txBody>
          <a:bodyPr vert="horz" lIns="91440" tIns="45720" rIns="91440" bIns="45720" rtlCol="0" anchor="t">
            <a:normAutofit/>
          </a:bodyPr>
          <a:lstStyle/>
          <a:p>
            <a:r>
              <a:rPr lang="en-US" dirty="0">
                <a:ea typeface="+mn-lt"/>
                <a:cs typeface="+mn-lt"/>
              </a:rPr>
              <a:t>Acceptance and Commitment Therapy (ACT) and Mindfulness-Based Cognitive Therapy</a:t>
            </a:r>
          </a:p>
          <a:p>
            <a:pPr lvl="1">
              <a:buFont typeface="Courier New" panose="020B0604020202020204" pitchFamily="34" charset="0"/>
              <a:buChar char="o"/>
            </a:pPr>
            <a:r>
              <a:rPr lang="en-US" dirty="0">
                <a:ea typeface="+mn-lt"/>
                <a:cs typeface="+mn-lt"/>
              </a:rPr>
              <a:t>Both Focus on Acceptance and Mindfulness techniques</a:t>
            </a:r>
          </a:p>
          <a:p>
            <a:pPr lvl="1">
              <a:buFont typeface="Courier New" panose="020B0604020202020204" pitchFamily="34" charset="0"/>
              <a:buChar char="o"/>
            </a:pPr>
            <a:r>
              <a:rPr lang="en-US" dirty="0">
                <a:ea typeface="+mn-lt"/>
                <a:cs typeface="+mn-lt"/>
              </a:rPr>
              <a:t>Both showed reductions in substance use during treatment  (no randomized controlled trials)</a:t>
            </a:r>
            <a:endParaRPr lang="en-US" dirty="0"/>
          </a:p>
        </p:txBody>
      </p:sp>
      <p:sp>
        <p:nvSpPr>
          <p:cNvPr id="4" name="TextBox 3">
            <a:extLst>
              <a:ext uri="{FF2B5EF4-FFF2-40B4-BE49-F238E27FC236}">
                <a16:creationId xmlns:a16="http://schemas.microsoft.com/office/drawing/2014/main" id="{D3B02262-8337-837B-69C1-36A2F9E7B4D3}"/>
              </a:ext>
            </a:extLst>
          </p:cNvPr>
          <p:cNvSpPr txBox="1"/>
          <p:nvPr/>
        </p:nvSpPr>
        <p:spPr>
          <a:xfrm>
            <a:off x="403303" y="5560740"/>
            <a:ext cx="10614101"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rgbClr val="212121"/>
                </a:solidFill>
                <a:latin typeface="BlinkMacSystemFont"/>
              </a:rPr>
              <a:t>Fortuna LR, Porche MV, Padilla A. A treatment development study of a cognitive and mindfulness-based therapy for adolescents with co-occurring post-traumatic stress and substance use disorder. Psychol </a:t>
            </a:r>
            <a:r>
              <a:rPr lang="en-US" sz="1200" err="1">
                <a:solidFill>
                  <a:srgbClr val="212121"/>
                </a:solidFill>
                <a:latin typeface="BlinkMacSystemFont"/>
              </a:rPr>
              <a:t>Psychother</a:t>
            </a:r>
            <a:r>
              <a:rPr lang="en-US" sz="1200" dirty="0">
                <a:solidFill>
                  <a:srgbClr val="212121"/>
                </a:solidFill>
                <a:latin typeface="BlinkMacSystemFont"/>
              </a:rPr>
              <a:t>. 2018 Mar;91(1):42-62. </a:t>
            </a:r>
            <a:r>
              <a:rPr lang="en-US" sz="1200" err="1">
                <a:solidFill>
                  <a:srgbClr val="212121"/>
                </a:solidFill>
                <a:latin typeface="BlinkMacSystemFont"/>
              </a:rPr>
              <a:t>doi</a:t>
            </a:r>
            <a:r>
              <a:rPr lang="en-US" sz="1200" dirty="0">
                <a:solidFill>
                  <a:srgbClr val="212121"/>
                </a:solidFill>
                <a:latin typeface="BlinkMacSystemFont"/>
              </a:rPr>
              <a:t>: 10.1111/papt.12143. </a:t>
            </a:r>
            <a:r>
              <a:rPr lang="en-US" sz="1200" err="1">
                <a:solidFill>
                  <a:srgbClr val="212121"/>
                </a:solidFill>
                <a:latin typeface="BlinkMacSystemFont"/>
              </a:rPr>
              <a:t>Epub</a:t>
            </a:r>
            <a:r>
              <a:rPr lang="en-US" sz="1200" dirty="0">
                <a:solidFill>
                  <a:srgbClr val="212121"/>
                </a:solidFill>
                <a:latin typeface="BlinkMacSystemFont"/>
              </a:rPr>
              <a:t> 2017 Aug 16. PMID: 28815876</a:t>
            </a:r>
            <a:r>
              <a:rPr lang="en-US" dirty="0">
                <a:solidFill>
                  <a:srgbClr val="212121"/>
                </a:solidFill>
                <a:latin typeface="BlinkMacSystemFont"/>
              </a:rPr>
              <a:t>.</a:t>
            </a:r>
            <a:endParaRPr lang="en-US" dirty="0"/>
          </a:p>
        </p:txBody>
      </p:sp>
    </p:spTree>
    <p:extLst>
      <p:ext uri="{BB962C8B-B14F-4D97-AF65-F5344CB8AC3E}">
        <p14:creationId xmlns:p14="http://schemas.microsoft.com/office/powerpoint/2010/main" val="2043219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01AEACC-FBEB-F9FD-B549-F7C405FDF2E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0EAC11A-2C42-3BDE-A093-FE5DD898C3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C8C1CE8A-3CFE-F3D9-7141-745463B01475}"/>
              </a:ext>
            </a:extLst>
          </p:cNvPr>
          <p:cNvSpPr>
            <a:spLocks noGrp="1"/>
          </p:cNvSpPr>
          <p:nvPr>
            <p:ph type="title"/>
          </p:nvPr>
        </p:nvSpPr>
        <p:spPr>
          <a:xfrm>
            <a:off x="479394" y="1070800"/>
            <a:ext cx="3939688" cy="5583126"/>
          </a:xfrm>
        </p:spPr>
        <p:txBody>
          <a:bodyPr>
            <a:normAutofit/>
          </a:bodyPr>
          <a:lstStyle/>
          <a:p>
            <a:pPr algn="r"/>
            <a:r>
              <a:rPr lang="en-US" sz="3000" dirty="0"/>
              <a:t>Possibly Efficacious </a:t>
            </a:r>
            <a:br>
              <a:rPr lang="en-US" sz="3000" dirty="0"/>
            </a:br>
            <a:r>
              <a:rPr lang="en-US" sz="3000" b="1" u="sng" dirty="0"/>
              <a:t>Standalone </a:t>
            </a:r>
            <a:r>
              <a:rPr lang="en-US" sz="3000" dirty="0"/>
              <a:t>Treatment</a:t>
            </a:r>
            <a:endParaRPr lang="en-US" dirty="0"/>
          </a:p>
          <a:p>
            <a:pPr algn="r"/>
            <a:endParaRPr lang="en-US" sz="5600"/>
          </a:p>
        </p:txBody>
      </p:sp>
      <p:cxnSp>
        <p:nvCxnSpPr>
          <p:cNvPr id="11" name="Straight Connector 10">
            <a:extLst>
              <a:ext uri="{FF2B5EF4-FFF2-40B4-BE49-F238E27FC236}">
                <a16:creationId xmlns:a16="http://schemas.microsoft.com/office/drawing/2014/main" id="{CD31B84C-E804-5C2C-179D-D8E4D64754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AD158958-885A-4ACA-03ED-012B4B22BE94}"/>
              </a:ext>
            </a:extLst>
          </p:cNvPr>
          <p:cNvGraphicFramePr>
            <a:graphicFrameLocks noGrp="1"/>
          </p:cNvGraphicFramePr>
          <p:nvPr>
            <p:ph idx="1"/>
            <p:extLst>
              <p:ext uri="{D42A27DB-BD31-4B8C-83A1-F6EECF244321}">
                <p14:modId xmlns:p14="http://schemas.microsoft.com/office/powerpoint/2010/main" val="549622565"/>
              </p:ext>
            </p:extLst>
          </p:nvPr>
        </p:nvGraphicFramePr>
        <p:xfrm>
          <a:off x="5034194" y="1070800"/>
          <a:ext cx="6245265" cy="5589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36341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7B5FE-C10B-5B96-1DB6-024DB93F5C58}"/>
              </a:ext>
            </a:extLst>
          </p:cNvPr>
          <p:cNvSpPr>
            <a:spLocks noGrp="1"/>
          </p:cNvSpPr>
          <p:nvPr>
            <p:ph type="title"/>
          </p:nvPr>
        </p:nvSpPr>
        <p:spPr/>
        <p:txBody>
          <a:bodyPr/>
          <a:lstStyle/>
          <a:p>
            <a:r>
              <a:rPr lang="en-US" dirty="0">
                <a:ea typeface="+mj-lt"/>
                <a:cs typeface="+mj-lt"/>
              </a:rPr>
              <a:t>Possibly Efficacious Standalone Treatments</a:t>
            </a:r>
            <a:endParaRPr lang="en-US" dirty="0"/>
          </a:p>
        </p:txBody>
      </p:sp>
      <p:sp>
        <p:nvSpPr>
          <p:cNvPr id="3" name="Content Placeholder 2">
            <a:extLst>
              <a:ext uri="{FF2B5EF4-FFF2-40B4-BE49-F238E27FC236}">
                <a16:creationId xmlns:a16="http://schemas.microsoft.com/office/drawing/2014/main" id="{4EEB8924-97AC-454D-CA76-1C4F18F6CC78}"/>
              </a:ext>
            </a:extLst>
          </p:cNvPr>
          <p:cNvSpPr>
            <a:spLocks noGrp="1"/>
          </p:cNvSpPr>
          <p:nvPr>
            <p:ph idx="1"/>
          </p:nvPr>
        </p:nvSpPr>
        <p:spPr>
          <a:xfrm>
            <a:off x="773151" y="1584015"/>
            <a:ext cx="10515600" cy="4351338"/>
          </a:xfrm>
        </p:spPr>
        <p:txBody>
          <a:bodyPr vert="horz" lIns="91440" tIns="45720" rIns="91440" bIns="45720" rtlCol="0" anchor="t">
            <a:normAutofit fontScale="70000" lnSpcReduction="20000"/>
          </a:bodyPr>
          <a:lstStyle/>
          <a:p>
            <a:r>
              <a:rPr lang="en-US" sz="4400" dirty="0">
                <a:latin typeface="Aptos Display"/>
              </a:rPr>
              <a:t>12-Step Programs for youth</a:t>
            </a:r>
          </a:p>
          <a:p>
            <a:pPr lvl="1">
              <a:buFont typeface="Courier New" panose="020B0604020202020204" pitchFamily="34" charset="0"/>
              <a:buChar char="o"/>
            </a:pPr>
            <a:r>
              <a:rPr lang="en-US" sz="4000" dirty="0">
                <a:ea typeface="+mn-lt"/>
                <a:cs typeface="+mn-lt"/>
              </a:rPr>
              <a:t>1 study found greater attendance in the program was associated with greater percentage of days abstinent from substance use </a:t>
            </a:r>
          </a:p>
          <a:p>
            <a:pPr lvl="1">
              <a:buFont typeface="Courier New" panose="020B0604020202020204" pitchFamily="34" charset="0"/>
              <a:buChar char="o"/>
            </a:pPr>
            <a:r>
              <a:rPr lang="en-US" sz="4000" dirty="0">
                <a:ea typeface="+mn-lt"/>
                <a:cs typeface="+mn-lt"/>
              </a:rPr>
              <a:t>Another study compared the effectiveness of a drug counseling </a:t>
            </a:r>
            <a:r>
              <a:rPr lang="en-US" sz="4000">
                <a:ea typeface="+mn-lt"/>
                <a:cs typeface="+mn-lt"/>
              </a:rPr>
              <a:t>and 12-step program to a 10-session MET/CBT model</a:t>
            </a:r>
          </a:p>
          <a:p>
            <a:pPr lvl="2">
              <a:buFont typeface="Wingdings" panose="020B0604020202020204" pitchFamily="34" charset="0"/>
              <a:buChar char="§"/>
            </a:pPr>
            <a:r>
              <a:rPr lang="en-US" sz="3600" dirty="0">
                <a:ea typeface="+mn-lt"/>
                <a:cs typeface="+mn-lt"/>
              </a:rPr>
              <a:t>12-step program to be associated with fewer substance-related consequences</a:t>
            </a:r>
            <a:endParaRPr lang="en-US" dirty="0">
              <a:ea typeface="+mn-lt"/>
              <a:cs typeface="+mn-lt"/>
            </a:endParaRPr>
          </a:p>
          <a:p>
            <a:pPr lvl="2">
              <a:buFont typeface="Wingdings" panose="020B0604020202020204" pitchFamily="34" charset="0"/>
              <a:buChar char="§"/>
            </a:pPr>
            <a:r>
              <a:rPr lang="en-US" sz="3600" dirty="0">
                <a:ea typeface="+mn-lt"/>
                <a:cs typeface="+mn-lt"/>
              </a:rPr>
              <a:t>As beneficial in reducing substance use frequency and prolonging abstinence over time compared to MET/CBT</a:t>
            </a:r>
            <a:endParaRPr lang="en-US" dirty="0">
              <a:ea typeface="+mn-lt"/>
              <a:cs typeface="+mn-lt"/>
            </a:endParaRPr>
          </a:p>
          <a:p>
            <a:pPr lvl="2">
              <a:buFont typeface="Wingdings" panose="020B0604020202020204" pitchFamily="34" charset="0"/>
              <a:buChar char="§"/>
            </a:pPr>
            <a:r>
              <a:rPr lang="en-US" sz="3600" dirty="0">
                <a:ea typeface="+mn-lt"/>
                <a:cs typeface="+mn-lt"/>
              </a:rPr>
              <a:t>Found that 12-step meeting attendance was associated with longer abstinence during and following treatment</a:t>
            </a:r>
            <a:endParaRPr lang="en-US"/>
          </a:p>
        </p:txBody>
      </p:sp>
      <p:sp>
        <p:nvSpPr>
          <p:cNvPr id="4" name="TextBox 3">
            <a:extLst>
              <a:ext uri="{FF2B5EF4-FFF2-40B4-BE49-F238E27FC236}">
                <a16:creationId xmlns:a16="http://schemas.microsoft.com/office/drawing/2014/main" id="{50AD2B23-E90F-EC66-8F8C-15209CC3F3A2}"/>
              </a:ext>
            </a:extLst>
          </p:cNvPr>
          <p:cNvSpPr txBox="1"/>
          <p:nvPr/>
        </p:nvSpPr>
        <p:spPr>
          <a:xfrm>
            <a:off x="3718" y="5709425"/>
            <a:ext cx="1204517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rgbClr val="212121"/>
                </a:solidFill>
                <a:latin typeface="BlinkMacSystemFont"/>
              </a:rPr>
              <a:t>Kelly JF, Kaminer Y, Kahler CW, Hoeppner B, Yeterian J, Cristello JV, Timko C. A pilot randomized clinical trial testing integrated 12-Step facilitation (</a:t>
            </a:r>
            <a:r>
              <a:rPr lang="en-US" sz="1200" err="1">
                <a:solidFill>
                  <a:srgbClr val="212121"/>
                </a:solidFill>
                <a:latin typeface="BlinkMacSystemFont"/>
              </a:rPr>
              <a:t>iTSF</a:t>
            </a:r>
            <a:r>
              <a:rPr lang="en-US" sz="1200" dirty="0">
                <a:solidFill>
                  <a:srgbClr val="212121"/>
                </a:solidFill>
                <a:latin typeface="BlinkMacSystemFont"/>
              </a:rPr>
              <a:t>) treatment for adolescent substance use disorder. Addiction. 2017 Dec;112(12):2155-2166. </a:t>
            </a:r>
            <a:r>
              <a:rPr lang="en-US" sz="1200" err="1">
                <a:solidFill>
                  <a:srgbClr val="212121"/>
                </a:solidFill>
                <a:latin typeface="BlinkMacSystemFont"/>
              </a:rPr>
              <a:t>doi</a:t>
            </a:r>
            <a:r>
              <a:rPr lang="en-US" sz="1200" dirty="0">
                <a:solidFill>
                  <a:srgbClr val="212121"/>
                </a:solidFill>
                <a:latin typeface="BlinkMacSystemFont"/>
              </a:rPr>
              <a:t>: 10.1111/add.13920. </a:t>
            </a:r>
            <a:r>
              <a:rPr lang="en-US" sz="1200" err="1">
                <a:solidFill>
                  <a:srgbClr val="212121"/>
                </a:solidFill>
                <a:latin typeface="BlinkMacSystemFont"/>
              </a:rPr>
              <a:t>Epub</a:t>
            </a:r>
            <a:r>
              <a:rPr lang="en-US" sz="1200" dirty="0">
                <a:solidFill>
                  <a:srgbClr val="212121"/>
                </a:solidFill>
                <a:latin typeface="BlinkMacSystemFont"/>
              </a:rPr>
              <a:t> 2017 Aug 1. PMID: 28742932; PMCID: PMC5673563.</a:t>
            </a:r>
            <a:endParaRPr lang="en-US" sz="1200" dirty="0"/>
          </a:p>
        </p:txBody>
      </p:sp>
      <p:sp>
        <p:nvSpPr>
          <p:cNvPr id="5" name="TextBox 4">
            <a:extLst>
              <a:ext uri="{FF2B5EF4-FFF2-40B4-BE49-F238E27FC236}">
                <a16:creationId xmlns:a16="http://schemas.microsoft.com/office/drawing/2014/main" id="{99F05A15-D419-A38D-1C12-D8F613C930ED}"/>
              </a:ext>
            </a:extLst>
          </p:cNvPr>
          <p:cNvSpPr txBox="1"/>
          <p:nvPr/>
        </p:nvSpPr>
        <p:spPr>
          <a:xfrm>
            <a:off x="68767" y="6174058"/>
            <a:ext cx="1204517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rgbClr val="212121"/>
                </a:solidFill>
                <a:latin typeface="BlinkMacSystemFont"/>
              </a:rPr>
              <a:t>Kelly JF, Yeterian JD, Cristello JV, Kaminer Y, Kahler CW, Timko C. Developing and Testing Twelve-Step Facilitation for Adolescents with Substance Use Disorder: Manual Development and Preliminary Outcomes. </a:t>
            </a:r>
            <a:r>
              <a:rPr lang="en-US" sz="1200" err="1">
                <a:solidFill>
                  <a:srgbClr val="212121"/>
                </a:solidFill>
                <a:latin typeface="BlinkMacSystemFont"/>
              </a:rPr>
              <a:t>Subst</a:t>
            </a:r>
            <a:r>
              <a:rPr lang="en-US" sz="1200" dirty="0">
                <a:solidFill>
                  <a:srgbClr val="212121"/>
                </a:solidFill>
                <a:latin typeface="BlinkMacSystemFont"/>
              </a:rPr>
              <a:t> Abuse. 2016 Jun 13;10:55-64. </a:t>
            </a:r>
            <a:r>
              <a:rPr lang="en-US" sz="1200" err="1">
                <a:solidFill>
                  <a:srgbClr val="212121"/>
                </a:solidFill>
                <a:latin typeface="BlinkMacSystemFont"/>
              </a:rPr>
              <a:t>doi</a:t>
            </a:r>
            <a:r>
              <a:rPr lang="en-US" sz="1200" dirty="0">
                <a:solidFill>
                  <a:srgbClr val="212121"/>
                </a:solidFill>
                <a:latin typeface="BlinkMacSystemFont"/>
              </a:rPr>
              <a:t>: 10.4137/SART.S39635. PMID: 27429548; PMCID: PMC4941867.</a:t>
            </a:r>
            <a:endParaRPr lang="en-US" sz="1200" dirty="0"/>
          </a:p>
        </p:txBody>
      </p:sp>
    </p:spTree>
    <p:extLst>
      <p:ext uri="{BB962C8B-B14F-4D97-AF65-F5344CB8AC3E}">
        <p14:creationId xmlns:p14="http://schemas.microsoft.com/office/powerpoint/2010/main" val="3436711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959D6B6-0BE0-7FDA-5A01-DFD446F6CBCC}"/>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E215801-52FF-6D60-05EE-02E3AFF53B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180DE062-4FAA-2821-CDA4-022DF1AB0ADE}"/>
              </a:ext>
            </a:extLst>
          </p:cNvPr>
          <p:cNvSpPr>
            <a:spLocks noGrp="1"/>
          </p:cNvSpPr>
          <p:nvPr>
            <p:ph type="title"/>
          </p:nvPr>
        </p:nvSpPr>
        <p:spPr>
          <a:xfrm>
            <a:off x="479394" y="1070800"/>
            <a:ext cx="3939688" cy="5583126"/>
          </a:xfrm>
        </p:spPr>
        <p:txBody>
          <a:bodyPr>
            <a:normAutofit/>
          </a:bodyPr>
          <a:lstStyle/>
          <a:p>
            <a:pPr algn="r"/>
            <a:r>
              <a:rPr lang="en-US" dirty="0"/>
              <a:t>Possible Adjunctive Interventions</a:t>
            </a:r>
          </a:p>
          <a:p>
            <a:pPr algn="r"/>
            <a:endParaRPr lang="en-US" sz="5600"/>
          </a:p>
        </p:txBody>
      </p:sp>
      <p:cxnSp>
        <p:nvCxnSpPr>
          <p:cNvPr id="11" name="Straight Connector 10">
            <a:extLst>
              <a:ext uri="{FF2B5EF4-FFF2-40B4-BE49-F238E27FC236}">
                <a16:creationId xmlns:a16="http://schemas.microsoft.com/office/drawing/2014/main" id="{F8DCA67D-D6AC-7DE9-AF3B-EA5DA37D6AE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14750BDF-5B61-159C-0042-54E79DDF3CFB}"/>
              </a:ext>
            </a:extLst>
          </p:cNvPr>
          <p:cNvGraphicFramePr>
            <a:graphicFrameLocks noGrp="1"/>
          </p:cNvGraphicFramePr>
          <p:nvPr>
            <p:ph idx="1"/>
          </p:nvPr>
        </p:nvGraphicFramePr>
        <p:xfrm>
          <a:off x="5108535" y="1070800"/>
          <a:ext cx="6245265" cy="5589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2103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D4691EE-62BC-EFF8-1465-394E74AAB899}"/>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3F5FDC6-9B7A-99ED-1B1D-8F650A5DF7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D6572A9C-D96A-BB48-EE55-E933812DC406}"/>
              </a:ext>
            </a:extLst>
          </p:cNvPr>
          <p:cNvSpPr>
            <a:spLocks noGrp="1"/>
          </p:cNvSpPr>
          <p:nvPr>
            <p:ph type="title"/>
          </p:nvPr>
        </p:nvSpPr>
        <p:spPr>
          <a:xfrm>
            <a:off x="479394" y="1070800"/>
            <a:ext cx="3939688" cy="5583126"/>
          </a:xfrm>
        </p:spPr>
        <p:txBody>
          <a:bodyPr>
            <a:normAutofit/>
          </a:bodyPr>
          <a:lstStyle/>
          <a:p>
            <a:pPr algn="r"/>
            <a:r>
              <a:rPr lang="en-US" dirty="0"/>
              <a:t>Modifications to Improve Existing Approaches</a:t>
            </a:r>
          </a:p>
          <a:p>
            <a:pPr algn="r"/>
            <a:endParaRPr lang="en-US" sz="5600"/>
          </a:p>
        </p:txBody>
      </p:sp>
      <p:cxnSp>
        <p:nvCxnSpPr>
          <p:cNvPr id="11" name="Straight Connector 10">
            <a:extLst>
              <a:ext uri="{FF2B5EF4-FFF2-40B4-BE49-F238E27FC236}">
                <a16:creationId xmlns:a16="http://schemas.microsoft.com/office/drawing/2014/main" id="{19142D79-3965-BBBE-496F-76500F97478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8C1A1659-148D-D10A-0A86-F01F61C190BE}"/>
              </a:ext>
            </a:extLst>
          </p:cNvPr>
          <p:cNvGraphicFramePr>
            <a:graphicFrameLocks noGrp="1"/>
          </p:cNvGraphicFramePr>
          <p:nvPr>
            <p:ph idx="1"/>
          </p:nvPr>
        </p:nvGraphicFramePr>
        <p:xfrm>
          <a:off x="5108535" y="1070800"/>
          <a:ext cx="6245265" cy="5589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6" name="TextBox 215">
            <a:extLst>
              <a:ext uri="{FF2B5EF4-FFF2-40B4-BE49-F238E27FC236}">
                <a16:creationId xmlns:a16="http://schemas.microsoft.com/office/drawing/2014/main" id="{FB63CC60-5CD5-FF9C-B17E-5E680FACB40E}"/>
              </a:ext>
            </a:extLst>
          </p:cNvPr>
          <p:cNvSpPr txBox="1"/>
          <p:nvPr/>
        </p:nvSpPr>
        <p:spPr>
          <a:xfrm>
            <a:off x="124523" y="6517887"/>
            <a:ext cx="1169205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www.pewresearch.org/wp-content/uploads/sites/20/2024/12/PI_2024.12.12_Teens-Social-Media-Tech_TOPLINE.pdf​</a:t>
            </a:r>
            <a:endParaRPr lang="en-US"/>
          </a:p>
        </p:txBody>
      </p:sp>
    </p:spTree>
    <p:extLst>
      <p:ext uri="{BB962C8B-B14F-4D97-AF65-F5344CB8AC3E}">
        <p14:creationId xmlns:p14="http://schemas.microsoft.com/office/powerpoint/2010/main" val="2339791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0BD50-013A-9276-12B1-22124397976B}"/>
              </a:ext>
            </a:extLst>
          </p:cNvPr>
          <p:cNvSpPr>
            <a:spLocks noGrp="1"/>
          </p:cNvSpPr>
          <p:nvPr>
            <p:ph type="title"/>
          </p:nvPr>
        </p:nvSpPr>
        <p:spPr/>
        <p:txBody>
          <a:bodyPr/>
          <a:lstStyle/>
          <a:p>
            <a:r>
              <a:rPr lang="en-US" dirty="0"/>
              <a:t>source</a:t>
            </a:r>
          </a:p>
        </p:txBody>
      </p:sp>
      <p:sp>
        <p:nvSpPr>
          <p:cNvPr id="3" name="Content Placeholder 2">
            <a:extLst>
              <a:ext uri="{FF2B5EF4-FFF2-40B4-BE49-F238E27FC236}">
                <a16:creationId xmlns:a16="http://schemas.microsoft.com/office/drawing/2014/main" id="{5F4EC80F-D589-20AF-9489-1AE7DED9322A}"/>
              </a:ext>
            </a:extLst>
          </p:cNvPr>
          <p:cNvSpPr>
            <a:spLocks noGrp="1"/>
          </p:cNvSpPr>
          <p:nvPr>
            <p:ph idx="1"/>
          </p:nvPr>
        </p:nvSpPr>
        <p:spPr/>
        <p:txBody>
          <a:bodyPr vert="horz" lIns="91440" tIns="45720" rIns="91440" bIns="45720" rtlCol="0" anchor="t">
            <a:normAutofit fontScale="70000" lnSpcReduction="20000"/>
          </a:bodyPr>
          <a:lstStyle/>
          <a:p>
            <a:r>
              <a:rPr lang="en-US" sz="1200" err="1">
                <a:solidFill>
                  <a:srgbClr val="1B1B1B"/>
                </a:solidFill>
                <a:ea typeface="+mn-lt"/>
                <a:cs typeface="+mn-lt"/>
              </a:rPr>
              <a:t>Fadus</a:t>
            </a:r>
            <a:r>
              <a:rPr lang="en-US" sz="1200" dirty="0">
                <a:solidFill>
                  <a:srgbClr val="1B1B1B"/>
                </a:solidFill>
                <a:ea typeface="+mn-lt"/>
                <a:cs typeface="+mn-lt"/>
              </a:rPr>
              <a:t> MC, Squeglia LM, Valadez EA, Tomko RL, Bryant BE, Gray KM. Adolescent Substance Use Disorder Treatment: an Update on Evidence-Based Strategies. Curr Psychiatry Rep. 2019 Sep 14;21(10):96. </a:t>
            </a:r>
            <a:r>
              <a:rPr lang="en-US" sz="1200" err="1">
                <a:solidFill>
                  <a:srgbClr val="1B1B1B"/>
                </a:solidFill>
                <a:ea typeface="+mn-lt"/>
                <a:cs typeface="+mn-lt"/>
              </a:rPr>
              <a:t>doi</a:t>
            </a:r>
            <a:r>
              <a:rPr lang="en-US" sz="1200" dirty="0">
                <a:solidFill>
                  <a:srgbClr val="1B1B1B"/>
                </a:solidFill>
                <a:ea typeface="+mn-lt"/>
                <a:cs typeface="+mn-lt"/>
              </a:rPr>
              <a:t>: 10.1007/s11920-019-1086-0. PMID: 31522280; PMCID: PMC7241222.</a:t>
            </a:r>
          </a:p>
          <a:p>
            <a:r>
              <a:rPr lang="en-US" sz="1200" dirty="0">
                <a:solidFill>
                  <a:srgbClr val="000000"/>
                </a:solidFill>
                <a:hlinkClick r:id="rId2"/>
              </a:rPr>
              <a:t>https://pediatrichealthnetwork.org/wp-content/uploads/2021/06/Family-Based-Therapy-What-is-it-and-Why-Does-it-Work.pdf#:~:text=FBT%20is%20a%20treatment%20that%20involves%20the,at%20first%20and%20then%20decrease%20in%20frequency</a:t>
            </a:r>
            <a:r>
              <a:rPr lang="en-US" sz="1200" dirty="0">
                <a:solidFill>
                  <a:srgbClr val="000000"/>
                </a:solidFill>
              </a:rPr>
              <a:t>.</a:t>
            </a:r>
            <a:endParaRPr lang="en-US" sz="1200" dirty="0">
              <a:solidFill>
                <a:srgbClr val="1B1B1B"/>
              </a:solidFill>
            </a:endParaRPr>
          </a:p>
          <a:p>
            <a:r>
              <a:rPr lang="en-US" sz="1200" dirty="0">
                <a:solidFill>
                  <a:srgbClr val="000000"/>
                </a:solidFill>
                <a:ea typeface="+mn-lt"/>
                <a:cs typeface="+mn-lt"/>
                <a:hlinkClick r:id="rId3"/>
              </a:rPr>
              <a:t>https://www.camh.ca/en/health-info/mental-illness-and-addiction-index/family-therapy#:~:text=%E2%80%8BFamily%20therapy%20is%20a%20type%20of%20psychotherapy,Mental%20Illness%20&amp;%20Addiction%20Index.%20Family%20Therapy</a:t>
            </a:r>
            <a:r>
              <a:rPr lang="en-US" sz="1200" dirty="0">
                <a:solidFill>
                  <a:srgbClr val="000000"/>
                </a:solidFill>
                <a:ea typeface="+mn-lt"/>
                <a:cs typeface="+mn-lt"/>
              </a:rPr>
              <a:t>.</a:t>
            </a:r>
          </a:p>
          <a:p>
            <a:r>
              <a:rPr lang="en-US" sz="1200" dirty="0">
                <a:solidFill>
                  <a:srgbClr val="212121"/>
                </a:solidFill>
              </a:rPr>
              <a:t>Liddle HA, </a:t>
            </a:r>
            <a:r>
              <a:rPr lang="en-US" sz="1200" err="1">
                <a:solidFill>
                  <a:srgbClr val="212121"/>
                </a:solidFill>
              </a:rPr>
              <a:t>Dakof</a:t>
            </a:r>
            <a:r>
              <a:rPr lang="en-US" sz="1200" dirty="0">
                <a:solidFill>
                  <a:srgbClr val="212121"/>
                </a:solidFill>
              </a:rPr>
              <a:t> GA, Rowe CL, Henderson C, Greenbaum P, Wang W, Alberga L. Multidimensional Family Therapy as a community-based alternative to </a:t>
            </a:r>
            <a:r>
              <a:rPr lang="en-US" sz="1200" err="1">
                <a:solidFill>
                  <a:srgbClr val="212121"/>
                </a:solidFill>
              </a:rPr>
              <a:t>residentialtreatment</a:t>
            </a:r>
            <a:r>
              <a:rPr lang="en-US" sz="1200" dirty="0">
                <a:solidFill>
                  <a:srgbClr val="212121"/>
                </a:solidFill>
              </a:rPr>
              <a:t> for adolescents with substance use and co-occurring mental health disorders. J </a:t>
            </a:r>
            <a:r>
              <a:rPr lang="en-US" sz="1200" err="1">
                <a:solidFill>
                  <a:srgbClr val="212121"/>
                </a:solidFill>
              </a:rPr>
              <a:t>Subst</a:t>
            </a:r>
            <a:r>
              <a:rPr lang="en-US" sz="1200" dirty="0">
                <a:solidFill>
                  <a:srgbClr val="212121"/>
                </a:solidFill>
              </a:rPr>
              <a:t> Abuse Treat. 2018 Jul;90:47-56. </a:t>
            </a:r>
            <a:r>
              <a:rPr lang="en-US" sz="1200" err="1">
                <a:solidFill>
                  <a:srgbClr val="212121"/>
                </a:solidFill>
              </a:rPr>
              <a:t>doi</a:t>
            </a:r>
            <a:r>
              <a:rPr lang="en-US" sz="1200" dirty="0">
                <a:solidFill>
                  <a:srgbClr val="212121"/>
                </a:solidFill>
              </a:rPr>
              <a:t>: 10.1016/j.jsat.2018.04.011. Epub2018 Apr 27. PMID: 29866383.</a:t>
            </a:r>
          </a:p>
          <a:p>
            <a:r>
              <a:rPr lang="en-US" sz="1200" dirty="0">
                <a:solidFill>
                  <a:srgbClr val="1B1B1B"/>
                </a:solidFill>
                <a:ea typeface="+mn-lt"/>
                <a:cs typeface="+mn-lt"/>
              </a:rPr>
              <a:t>Hogue A, Henderson CE, Becker SJ, Knight DK. Evidence Base on Outpatient Behavioral Treatments for Adolescent Substance Use, 2014-2017: Outcomes, Treatment Delivery, and Promising Horizons. J Clin Child </a:t>
            </a:r>
            <a:r>
              <a:rPr lang="en-US" sz="1200" err="1">
                <a:solidFill>
                  <a:srgbClr val="1B1B1B"/>
                </a:solidFill>
                <a:ea typeface="+mn-lt"/>
                <a:cs typeface="+mn-lt"/>
              </a:rPr>
              <a:t>Adolesc</a:t>
            </a:r>
            <a:r>
              <a:rPr lang="en-US" sz="1200" dirty="0">
                <a:solidFill>
                  <a:srgbClr val="1B1B1B"/>
                </a:solidFill>
                <a:ea typeface="+mn-lt"/>
                <a:cs typeface="+mn-lt"/>
              </a:rPr>
              <a:t> Psychol. 2018 Jul-Aug;47(4):499-526. </a:t>
            </a:r>
            <a:r>
              <a:rPr lang="en-US" sz="1200" err="1">
                <a:solidFill>
                  <a:srgbClr val="1B1B1B"/>
                </a:solidFill>
                <a:ea typeface="+mn-lt"/>
                <a:cs typeface="+mn-lt"/>
              </a:rPr>
              <a:t>doi</a:t>
            </a:r>
            <a:r>
              <a:rPr lang="en-US" sz="1200" dirty="0">
                <a:solidFill>
                  <a:srgbClr val="1B1B1B"/>
                </a:solidFill>
                <a:ea typeface="+mn-lt"/>
                <a:cs typeface="+mn-lt"/>
              </a:rPr>
              <a:t>: 10.1080/15374416.2018.1466307. </a:t>
            </a:r>
            <a:r>
              <a:rPr lang="en-US" sz="1200" err="1">
                <a:solidFill>
                  <a:srgbClr val="1B1B1B"/>
                </a:solidFill>
                <a:ea typeface="+mn-lt"/>
                <a:cs typeface="+mn-lt"/>
              </a:rPr>
              <a:t>Epub</a:t>
            </a:r>
            <a:r>
              <a:rPr lang="en-US" sz="1200" dirty="0">
                <a:solidFill>
                  <a:srgbClr val="1B1B1B"/>
                </a:solidFill>
                <a:ea typeface="+mn-lt"/>
                <a:cs typeface="+mn-lt"/>
              </a:rPr>
              <a:t> 2018 Jun 12. PMID: 29893607; PMCID: PMC7192024.</a:t>
            </a:r>
          </a:p>
          <a:p>
            <a:r>
              <a:rPr lang="en-US" sz="1200" dirty="0">
                <a:solidFill>
                  <a:srgbClr val="212121"/>
                </a:solidFill>
                <a:ea typeface="+mn-lt"/>
                <a:cs typeface="+mn-lt"/>
              </a:rPr>
              <a:t>Brewer S, Godley MD, </a:t>
            </a:r>
            <a:r>
              <a:rPr lang="en-US" sz="1200" err="1">
                <a:solidFill>
                  <a:srgbClr val="212121"/>
                </a:solidFill>
                <a:ea typeface="+mn-lt"/>
                <a:cs typeface="+mn-lt"/>
              </a:rPr>
              <a:t>Hulvershorn</a:t>
            </a:r>
            <a:r>
              <a:rPr lang="en-US" sz="1200" dirty="0">
                <a:solidFill>
                  <a:srgbClr val="212121"/>
                </a:solidFill>
                <a:ea typeface="+mn-lt"/>
                <a:cs typeface="+mn-lt"/>
              </a:rPr>
              <a:t> LA. Treating Mental Health and Substance Use Disorders in Adolescents: What Is on the Menu? Curr Psychiatry Rep. 2017 Jan;19(1):5. </a:t>
            </a:r>
            <a:r>
              <a:rPr lang="en-US" sz="1200" err="1">
                <a:solidFill>
                  <a:srgbClr val="212121"/>
                </a:solidFill>
                <a:ea typeface="+mn-lt"/>
                <a:cs typeface="+mn-lt"/>
              </a:rPr>
              <a:t>doi</a:t>
            </a:r>
            <a:r>
              <a:rPr lang="en-US" sz="1200" dirty="0">
                <a:solidFill>
                  <a:srgbClr val="212121"/>
                </a:solidFill>
                <a:ea typeface="+mn-lt"/>
                <a:cs typeface="+mn-lt"/>
              </a:rPr>
              <a:t>: 10.1007/s11920-017-0755-0. PMID: 28120255.</a:t>
            </a:r>
          </a:p>
          <a:p>
            <a:r>
              <a:rPr lang="en-US" sz="1000" dirty="0">
                <a:solidFill>
                  <a:srgbClr val="212121"/>
                </a:solidFill>
                <a:ea typeface="+mn-lt"/>
                <a:cs typeface="+mn-lt"/>
              </a:rPr>
              <a:t>Spirito A, Hernandez L, Marceau K, </a:t>
            </a:r>
            <a:r>
              <a:rPr lang="en-US" sz="1000" err="1">
                <a:solidFill>
                  <a:srgbClr val="212121"/>
                </a:solidFill>
                <a:ea typeface="+mn-lt"/>
                <a:cs typeface="+mn-lt"/>
              </a:rPr>
              <a:t>Cancilliere</a:t>
            </a:r>
            <a:r>
              <a:rPr lang="en-US" sz="1000" dirty="0">
                <a:solidFill>
                  <a:srgbClr val="212121"/>
                </a:solidFill>
                <a:ea typeface="+mn-lt"/>
                <a:cs typeface="+mn-lt"/>
              </a:rPr>
              <a:t> MK, Barnett NP, Graves HR, Rodriguez AM, Knopik VS. Effects of a brief, parent-focused intervention for substance using adolescents and their sibling. J </a:t>
            </a:r>
            <a:r>
              <a:rPr lang="en-US" sz="1000" err="1">
                <a:solidFill>
                  <a:srgbClr val="212121"/>
                </a:solidFill>
                <a:ea typeface="+mn-lt"/>
                <a:cs typeface="+mn-lt"/>
              </a:rPr>
              <a:t>Subst</a:t>
            </a:r>
            <a:r>
              <a:rPr lang="en-US" sz="1000" dirty="0">
                <a:solidFill>
                  <a:srgbClr val="212121"/>
                </a:solidFill>
                <a:ea typeface="+mn-lt"/>
                <a:cs typeface="+mn-lt"/>
              </a:rPr>
              <a:t> Abuse Treat. 2017 Jun;77:156-165. </a:t>
            </a:r>
            <a:r>
              <a:rPr lang="en-US" sz="1000" err="1">
                <a:solidFill>
                  <a:srgbClr val="212121"/>
                </a:solidFill>
                <a:ea typeface="+mn-lt"/>
                <a:cs typeface="+mn-lt"/>
              </a:rPr>
              <a:t>doi</a:t>
            </a:r>
            <a:r>
              <a:rPr lang="en-US" sz="1000" dirty="0">
                <a:solidFill>
                  <a:srgbClr val="212121"/>
                </a:solidFill>
                <a:ea typeface="+mn-lt"/>
                <a:cs typeface="+mn-lt"/>
              </a:rPr>
              <a:t>: 10.1016/j.jsat.2017.02.002. </a:t>
            </a:r>
            <a:r>
              <a:rPr lang="en-US" sz="1000" err="1">
                <a:solidFill>
                  <a:srgbClr val="212121"/>
                </a:solidFill>
                <a:ea typeface="+mn-lt"/>
                <a:cs typeface="+mn-lt"/>
              </a:rPr>
              <a:t>Epub</a:t>
            </a:r>
            <a:r>
              <a:rPr lang="en-US" sz="1000" dirty="0">
                <a:solidFill>
                  <a:srgbClr val="212121"/>
                </a:solidFill>
                <a:ea typeface="+mn-lt"/>
                <a:cs typeface="+mn-lt"/>
              </a:rPr>
              <a:t> 2017 Mar 2. PMID: 28259500; PMCID: PMC5420332.</a:t>
            </a:r>
          </a:p>
          <a:p>
            <a:r>
              <a:rPr lang="en-US" sz="1000" err="1">
                <a:solidFill>
                  <a:srgbClr val="212121"/>
                </a:solidFill>
                <a:ea typeface="+mn-lt"/>
                <a:cs typeface="+mn-lt"/>
              </a:rPr>
              <a:t>Wurdak</a:t>
            </a:r>
            <a:r>
              <a:rPr lang="en-US" sz="1000" dirty="0">
                <a:solidFill>
                  <a:srgbClr val="212121"/>
                </a:solidFill>
                <a:ea typeface="+mn-lt"/>
                <a:cs typeface="+mn-lt"/>
              </a:rPr>
              <a:t> M, Wolstein J, </a:t>
            </a:r>
            <a:r>
              <a:rPr lang="en-US" sz="1000" err="1">
                <a:solidFill>
                  <a:srgbClr val="212121"/>
                </a:solidFill>
                <a:ea typeface="+mn-lt"/>
                <a:cs typeface="+mn-lt"/>
              </a:rPr>
              <a:t>Kuntsche</a:t>
            </a:r>
            <a:r>
              <a:rPr lang="en-US" sz="1000" dirty="0">
                <a:solidFill>
                  <a:srgbClr val="212121"/>
                </a:solidFill>
                <a:ea typeface="+mn-lt"/>
                <a:cs typeface="+mn-lt"/>
              </a:rPr>
              <a:t> E. Effectiveness of a drinking-motive-tailored emergency-room intervention among adolescents admitted to hospital due to acute alcohol intoxication - A randomized controlled trial. Prev Med Rep. 2015 Dec 24;3:83-9. </a:t>
            </a:r>
            <a:r>
              <a:rPr lang="en-US" sz="1000" err="1">
                <a:solidFill>
                  <a:srgbClr val="212121"/>
                </a:solidFill>
                <a:ea typeface="+mn-lt"/>
                <a:cs typeface="+mn-lt"/>
              </a:rPr>
              <a:t>doi</a:t>
            </a:r>
            <a:r>
              <a:rPr lang="en-US" sz="1000" dirty="0">
                <a:solidFill>
                  <a:srgbClr val="212121"/>
                </a:solidFill>
                <a:ea typeface="+mn-lt"/>
                <a:cs typeface="+mn-lt"/>
              </a:rPr>
              <a:t>: 10.1016/j.pmedr.2015.12.009. PMID: 26844193; PMCID: PMC4733092.</a:t>
            </a:r>
          </a:p>
          <a:p>
            <a:r>
              <a:rPr lang="en-US" sz="1000" dirty="0">
                <a:solidFill>
                  <a:srgbClr val="000000"/>
                </a:solidFill>
              </a:rPr>
              <a:t>Conde K, Brandariz RA, Lichtenberger A, &amp; </a:t>
            </a:r>
            <a:r>
              <a:rPr lang="en-US" sz="1000" err="1">
                <a:solidFill>
                  <a:srgbClr val="000000"/>
                </a:solidFill>
              </a:rPr>
              <a:t>Cremonte</a:t>
            </a:r>
            <a:r>
              <a:rPr lang="en-US" sz="1000" dirty="0">
                <a:solidFill>
                  <a:srgbClr val="000000"/>
                </a:solidFill>
              </a:rPr>
              <a:t> M (2018). The effectiveness of a brief intervention for reducing adolescent alcohol consumption. </a:t>
            </a:r>
            <a:r>
              <a:rPr lang="en-US" sz="1000" err="1">
                <a:solidFill>
                  <a:srgbClr val="000000"/>
                </a:solidFill>
              </a:rPr>
              <a:t>Revista</a:t>
            </a:r>
            <a:r>
              <a:rPr lang="en-US" sz="1000" dirty="0">
                <a:solidFill>
                  <a:srgbClr val="000000"/>
                </a:solidFill>
              </a:rPr>
              <a:t> </a:t>
            </a:r>
            <a:r>
              <a:rPr lang="en-US" sz="1000" err="1">
                <a:solidFill>
                  <a:srgbClr val="000000"/>
                </a:solidFill>
              </a:rPr>
              <a:t>Ciencias</a:t>
            </a:r>
            <a:r>
              <a:rPr lang="en-US" sz="1000" dirty="0">
                <a:solidFill>
                  <a:srgbClr val="000000"/>
                </a:solidFill>
              </a:rPr>
              <a:t> De La Salud, 16(3), 393–407. doi:10.12804/revistas.urosario.edu.co/</a:t>
            </a:r>
            <a:r>
              <a:rPr lang="en-US" sz="1000" err="1">
                <a:solidFill>
                  <a:srgbClr val="000000"/>
                </a:solidFill>
              </a:rPr>
              <a:t>revsalud</a:t>
            </a:r>
            <a:r>
              <a:rPr lang="en-US" sz="1000" dirty="0">
                <a:solidFill>
                  <a:srgbClr val="000000"/>
                </a:solidFill>
              </a:rPr>
              <a:t>/a.7261</a:t>
            </a:r>
          </a:p>
          <a:p>
            <a:r>
              <a:rPr lang="en-US" sz="1000" dirty="0">
                <a:solidFill>
                  <a:srgbClr val="000000"/>
                </a:solidFill>
              </a:rPr>
              <a:t>Stewart D. Ph.D., Siebert EMS, Arlt VMS, Moise-Campbell CMS, &amp; </a:t>
            </a:r>
            <a:r>
              <a:rPr lang="en-US" sz="1000" err="1">
                <a:solidFill>
                  <a:srgbClr val="000000"/>
                </a:solidFill>
              </a:rPr>
              <a:t>Lehinger</a:t>
            </a:r>
            <a:r>
              <a:rPr lang="en-US" sz="1000" dirty="0">
                <a:solidFill>
                  <a:srgbClr val="000000"/>
                </a:solidFill>
              </a:rPr>
              <a:t> EMS (2016). Ready or not: Findings from a school-based mi intervention for adolescent substance use. </a:t>
            </a:r>
            <a:r>
              <a:rPr lang="en-US" sz="1000" err="1">
                <a:solidFill>
                  <a:srgbClr val="000000"/>
                </a:solidFill>
              </a:rPr>
              <a:t>Journalof</a:t>
            </a:r>
            <a:r>
              <a:rPr lang="en-US" sz="1000" dirty="0">
                <a:solidFill>
                  <a:srgbClr val="000000"/>
                </a:solidFill>
              </a:rPr>
              <a:t> Substance Abuse Treatment, 71, 23–29. doi:10.1016/j.jsat.2016.08.007 [PubMed: 27776673] </a:t>
            </a:r>
          </a:p>
          <a:p>
            <a:r>
              <a:rPr lang="en-US" sz="1100" dirty="0">
                <a:solidFill>
                  <a:srgbClr val="000000"/>
                </a:solidFill>
              </a:rPr>
              <a:t>Walker DD, Stephens RS, Blevins CE, Banes KE, Matthews L, &amp; Roffman RA (2016). Augmenting brief interventions for adolescent marijuana users: The impact of motivational </a:t>
            </a:r>
            <a:r>
              <a:rPr lang="en-US" sz="1100" err="1">
                <a:solidFill>
                  <a:srgbClr val="000000"/>
                </a:solidFill>
              </a:rPr>
              <a:t>checkins.Journal</a:t>
            </a:r>
            <a:r>
              <a:rPr lang="en-US" sz="1100" dirty="0">
                <a:solidFill>
                  <a:srgbClr val="000000"/>
                </a:solidFill>
              </a:rPr>
              <a:t> of consulting and clinical psychology, 84(11), 983–992. doi:10.1037/ccp0000094 [PubMed: 27762569] </a:t>
            </a:r>
          </a:p>
          <a:p>
            <a:r>
              <a:rPr lang="en-US" sz="1300" dirty="0">
                <a:solidFill>
                  <a:srgbClr val="212121"/>
                </a:solidFill>
                <a:ea typeface="+mn-lt"/>
                <a:cs typeface="+mn-lt"/>
              </a:rPr>
              <a:t>Fortuna LR, Porche MV, Padilla A. A treatment development study of a cognitive and mindfulness-based therapy for adolescents with co-occurring post-traumatic stress and substance use disorder. Psychol </a:t>
            </a:r>
            <a:r>
              <a:rPr lang="en-US" sz="1300" err="1">
                <a:solidFill>
                  <a:srgbClr val="212121"/>
                </a:solidFill>
                <a:ea typeface="+mn-lt"/>
                <a:cs typeface="+mn-lt"/>
              </a:rPr>
              <a:t>Psychother</a:t>
            </a:r>
            <a:r>
              <a:rPr lang="en-US" sz="1300" dirty="0">
                <a:solidFill>
                  <a:srgbClr val="212121"/>
                </a:solidFill>
                <a:ea typeface="+mn-lt"/>
                <a:cs typeface="+mn-lt"/>
              </a:rPr>
              <a:t>. 2018 Mar;91(1):42-62. </a:t>
            </a:r>
            <a:r>
              <a:rPr lang="en-US" sz="1300" err="1">
                <a:solidFill>
                  <a:srgbClr val="212121"/>
                </a:solidFill>
                <a:ea typeface="+mn-lt"/>
                <a:cs typeface="+mn-lt"/>
              </a:rPr>
              <a:t>doi</a:t>
            </a:r>
            <a:r>
              <a:rPr lang="en-US" sz="1300" dirty="0">
                <a:solidFill>
                  <a:srgbClr val="212121"/>
                </a:solidFill>
                <a:ea typeface="+mn-lt"/>
                <a:cs typeface="+mn-lt"/>
              </a:rPr>
              <a:t>: 10.1111/papt.12143. </a:t>
            </a:r>
            <a:r>
              <a:rPr lang="en-US" sz="1300" err="1">
                <a:solidFill>
                  <a:srgbClr val="212121"/>
                </a:solidFill>
                <a:ea typeface="+mn-lt"/>
                <a:cs typeface="+mn-lt"/>
              </a:rPr>
              <a:t>Epub</a:t>
            </a:r>
            <a:r>
              <a:rPr lang="en-US" sz="1300" dirty="0">
                <a:solidFill>
                  <a:srgbClr val="212121"/>
                </a:solidFill>
                <a:ea typeface="+mn-lt"/>
                <a:cs typeface="+mn-lt"/>
              </a:rPr>
              <a:t> 2017 Aug 16. PMID: 28815876</a:t>
            </a:r>
            <a:r>
              <a:rPr lang="en-US" sz="1900" dirty="0">
                <a:solidFill>
                  <a:srgbClr val="212121"/>
                </a:solidFill>
                <a:ea typeface="+mn-lt"/>
                <a:cs typeface="+mn-lt"/>
              </a:rPr>
              <a:t>.</a:t>
            </a:r>
          </a:p>
          <a:p>
            <a:r>
              <a:rPr lang="en-US" sz="1400" dirty="0">
                <a:solidFill>
                  <a:srgbClr val="212121"/>
                </a:solidFill>
                <a:ea typeface="+mn-lt"/>
                <a:cs typeface="+mn-lt"/>
              </a:rPr>
              <a:t>Kelly JF, Kaminer Y, Kahler CW, Hoeppner B, Yeterian J, Cristello JV, Timko C. A pilot randomized clinical trial testing integrated 12-Step facilitation (</a:t>
            </a:r>
            <a:r>
              <a:rPr lang="en-US" sz="1400" err="1">
                <a:solidFill>
                  <a:srgbClr val="212121"/>
                </a:solidFill>
                <a:ea typeface="+mn-lt"/>
                <a:cs typeface="+mn-lt"/>
              </a:rPr>
              <a:t>iTSF</a:t>
            </a:r>
            <a:r>
              <a:rPr lang="en-US" sz="1400" dirty="0">
                <a:solidFill>
                  <a:srgbClr val="212121"/>
                </a:solidFill>
                <a:ea typeface="+mn-lt"/>
                <a:cs typeface="+mn-lt"/>
              </a:rPr>
              <a:t>) treatment for adolescent substance use disorder. Addiction. 2017 Dec;112(12):2155-2166. </a:t>
            </a:r>
            <a:r>
              <a:rPr lang="en-US" sz="1400" err="1">
                <a:solidFill>
                  <a:srgbClr val="212121"/>
                </a:solidFill>
                <a:ea typeface="+mn-lt"/>
                <a:cs typeface="+mn-lt"/>
              </a:rPr>
              <a:t>doi</a:t>
            </a:r>
            <a:r>
              <a:rPr lang="en-US" sz="1400" dirty="0">
                <a:solidFill>
                  <a:srgbClr val="212121"/>
                </a:solidFill>
                <a:ea typeface="+mn-lt"/>
                <a:cs typeface="+mn-lt"/>
              </a:rPr>
              <a:t>: 10.1111/add.13920. </a:t>
            </a:r>
            <a:r>
              <a:rPr lang="en-US" sz="1400" err="1">
                <a:solidFill>
                  <a:srgbClr val="212121"/>
                </a:solidFill>
                <a:ea typeface="+mn-lt"/>
                <a:cs typeface="+mn-lt"/>
              </a:rPr>
              <a:t>Epub</a:t>
            </a:r>
            <a:r>
              <a:rPr lang="en-US" sz="1400" dirty="0">
                <a:solidFill>
                  <a:srgbClr val="212121"/>
                </a:solidFill>
                <a:ea typeface="+mn-lt"/>
                <a:cs typeface="+mn-lt"/>
              </a:rPr>
              <a:t> 2017 Aug 1. PMID: 28742932; PMCID: PMC5673563.</a:t>
            </a:r>
            <a:endParaRPr lang="en-US" sz="1900" dirty="0">
              <a:solidFill>
                <a:srgbClr val="212121"/>
              </a:solidFill>
              <a:ea typeface="+mn-lt"/>
              <a:cs typeface="+mn-lt"/>
            </a:endParaRPr>
          </a:p>
          <a:p>
            <a:r>
              <a:rPr lang="en-US" sz="1500" dirty="0">
                <a:solidFill>
                  <a:srgbClr val="212121"/>
                </a:solidFill>
                <a:ea typeface="+mn-lt"/>
                <a:cs typeface="+mn-lt"/>
              </a:rPr>
              <a:t>Kelly JF, Yeterian JD, Cristello JV, Kaminer Y, Kahler CW, Timko C. Developing and Testing Twelve-Step Facilitation for Adolescents with Substance Use Disorder: Manual Development and Preliminary Outcomes. </a:t>
            </a:r>
            <a:r>
              <a:rPr lang="en-US" sz="1500" dirty="0" err="1">
                <a:solidFill>
                  <a:srgbClr val="212121"/>
                </a:solidFill>
                <a:ea typeface="+mn-lt"/>
                <a:cs typeface="+mn-lt"/>
              </a:rPr>
              <a:t>Subst</a:t>
            </a:r>
            <a:r>
              <a:rPr lang="en-US" sz="1500" dirty="0">
                <a:solidFill>
                  <a:srgbClr val="212121"/>
                </a:solidFill>
                <a:ea typeface="+mn-lt"/>
                <a:cs typeface="+mn-lt"/>
              </a:rPr>
              <a:t> Abuse. 2016 Jun 13;10:55-64. </a:t>
            </a:r>
            <a:r>
              <a:rPr lang="en-US" sz="1500" dirty="0" err="1">
                <a:solidFill>
                  <a:srgbClr val="212121"/>
                </a:solidFill>
                <a:ea typeface="+mn-lt"/>
                <a:cs typeface="+mn-lt"/>
              </a:rPr>
              <a:t>doi</a:t>
            </a:r>
            <a:r>
              <a:rPr lang="en-US" sz="1500" dirty="0">
                <a:solidFill>
                  <a:srgbClr val="212121"/>
                </a:solidFill>
                <a:ea typeface="+mn-lt"/>
                <a:cs typeface="+mn-lt"/>
              </a:rPr>
              <a:t>: 10.4137/SART.S39635. PMID: 27429548; PMCID: PMC4941867.</a:t>
            </a:r>
          </a:p>
          <a:p>
            <a:r>
              <a:rPr lang="en-US" sz="1500" dirty="0">
                <a:solidFill>
                  <a:srgbClr val="212121"/>
                </a:solidFill>
                <a:ea typeface="+mn-lt"/>
                <a:cs typeface="+mn-lt"/>
              </a:rPr>
              <a:t>www.pewresearch.org/wp-content/uploads/sites/20/2024/12/PI_2024.12.12_Teens-Social-Media-Tech_TOPLINE.pdf</a:t>
            </a:r>
          </a:p>
        </p:txBody>
      </p:sp>
    </p:spTree>
    <p:extLst>
      <p:ext uri="{BB962C8B-B14F-4D97-AF65-F5344CB8AC3E}">
        <p14:creationId xmlns:p14="http://schemas.microsoft.com/office/powerpoint/2010/main" val="718720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F18AF10-B6E9-C126-FDDA-64A6A06E84AB}"/>
              </a:ext>
            </a:extLst>
          </p:cNvPr>
          <p:cNvSpPr>
            <a:spLocks noGrp="1"/>
          </p:cNvSpPr>
          <p:nvPr>
            <p:ph type="title"/>
          </p:nvPr>
        </p:nvSpPr>
        <p:spPr>
          <a:xfrm>
            <a:off x="841248" y="548640"/>
            <a:ext cx="3600860" cy="5431536"/>
          </a:xfrm>
        </p:spPr>
        <p:txBody>
          <a:bodyPr>
            <a:normAutofit/>
          </a:bodyPr>
          <a:lstStyle/>
          <a:p>
            <a:r>
              <a:rPr lang="en-US" sz="5400" dirty="0"/>
              <a:t>NSDUH Survey 2023</a:t>
            </a:r>
          </a:p>
        </p:txBody>
      </p:sp>
      <p:sp>
        <p:nvSpPr>
          <p:cNvPr id="43"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Placeholder 2">
            <a:extLst>
              <a:ext uri="{FF2B5EF4-FFF2-40B4-BE49-F238E27FC236}">
                <a16:creationId xmlns:a16="http://schemas.microsoft.com/office/drawing/2014/main" id="{8081C440-5135-212F-8BE2-F60A6B21E2EB}"/>
              </a:ext>
            </a:extLst>
          </p:cNvPr>
          <p:cNvSpPr>
            <a:spLocks noGrp="1"/>
          </p:cNvSpPr>
          <p:nvPr>
            <p:ph idx="1"/>
          </p:nvPr>
        </p:nvSpPr>
        <p:spPr>
          <a:xfrm>
            <a:off x="5126418" y="552091"/>
            <a:ext cx="6224335" cy="5431536"/>
          </a:xfrm>
        </p:spPr>
        <p:txBody>
          <a:bodyPr vert="horz" lIns="91440" tIns="45720" rIns="91440" bIns="45720" rtlCol="0" anchor="ctr">
            <a:normAutofit/>
          </a:bodyPr>
          <a:lstStyle/>
          <a:p>
            <a:r>
              <a:rPr lang="en-US" sz="1900">
                <a:ea typeface="+mn-lt"/>
                <a:cs typeface="+mn-lt"/>
              </a:rPr>
              <a:t>Tobacco Use </a:t>
            </a:r>
          </a:p>
          <a:p>
            <a:pPr lvl="1">
              <a:buFont typeface="Courier New,monospace" panose="020B0604020202020204" pitchFamily="34" charset="0"/>
              <a:buChar char="o"/>
            </a:pPr>
            <a:r>
              <a:rPr lang="en-US" sz="1900">
                <a:ea typeface="+mn-lt"/>
                <a:cs typeface="+mn-lt"/>
              </a:rPr>
              <a:t>In 2023, 7.4% of adolescents aged 12 to 17 (or 1.9 million people)used tobacco products or vaped nicotine in the past month. </a:t>
            </a:r>
          </a:p>
          <a:p>
            <a:pPr lvl="2">
              <a:buFont typeface="Courier New,monospace" panose="020B0604020202020204" pitchFamily="34" charset="0"/>
              <a:buChar char="o"/>
            </a:pPr>
            <a:r>
              <a:rPr lang="en-US" sz="1900">
                <a:ea typeface="+mn-lt"/>
                <a:cs typeface="+mn-lt"/>
              </a:rPr>
              <a:t>74.9% of adolescents aged 12 to 17 who used nicotine products in the past month only vaped nicotine products Tobacco Use </a:t>
            </a:r>
            <a:endParaRPr lang="en-US" sz="1900"/>
          </a:p>
          <a:p>
            <a:r>
              <a:rPr lang="en-US" sz="1900">
                <a:ea typeface="+mn-lt"/>
                <a:cs typeface="+mn-lt"/>
              </a:rPr>
              <a:t>Alcohol Use </a:t>
            </a:r>
            <a:endParaRPr lang="en-US" sz="1900"/>
          </a:p>
          <a:p>
            <a:pPr lvl="2">
              <a:buFont typeface="Courier New,monospace" panose="020B0604020202020204" pitchFamily="34" charset="0"/>
              <a:buChar char="o"/>
            </a:pPr>
            <a:r>
              <a:rPr lang="en-US" sz="1900">
                <a:ea typeface="+mn-lt"/>
                <a:cs typeface="+mn-lt"/>
              </a:rPr>
              <a:t>Among the 134.7 million current alcohol users aged 12 or older in 2023, 61.4 million people (or 45.6%) were past month binge drinkers. </a:t>
            </a:r>
          </a:p>
          <a:p>
            <a:pPr lvl="2">
              <a:buFont typeface="Courier New,monospace" panose="020B0604020202020204" pitchFamily="34" charset="0"/>
              <a:buChar char="o"/>
            </a:pPr>
            <a:r>
              <a:rPr lang="en-US" sz="1900">
                <a:ea typeface="+mn-lt"/>
                <a:cs typeface="+mn-lt"/>
              </a:rPr>
              <a:t>adolescents aged 12 to 17 (3.9% or 1.0 million people). </a:t>
            </a:r>
            <a:endParaRPr lang="en-US" sz="1900"/>
          </a:p>
          <a:p>
            <a:r>
              <a:rPr lang="en-US" sz="1900">
                <a:ea typeface="+mn-lt"/>
                <a:cs typeface="+mn-lt"/>
              </a:rPr>
              <a:t>Among the 134.7 million current alcohol users aged 12 or older in 2023, 61.4 million people (or 45.6%) were past month binge drinkers. </a:t>
            </a:r>
          </a:p>
          <a:p>
            <a:pPr lvl="2">
              <a:buFont typeface="Courier New,monospace" panose="020B0604020202020204" pitchFamily="34" charset="0"/>
              <a:buChar char="o"/>
            </a:pPr>
            <a:r>
              <a:rPr lang="en-US" sz="1900">
                <a:ea typeface="+mn-lt"/>
                <a:cs typeface="+mn-lt"/>
              </a:rPr>
              <a:t>highest among young adults aged 18 to 25 (28.7% or 9.8 million people), </a:t>
            </a:r>
            <a:endParaRPr lang="en-US" sz="1900"/>
          </a:p>
        </p:txBody>
      </p:sp>
    </p:spTree>
    <p:extLst>
      <p:ext uri="{BB962C8B-B14F-4D97-AF65-F5344CB8AC3E}">
        <p14:creationId xmlns:p14="http://schemas.microsoft.com/office/powerpoint/2010/main" val="2801355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A9E3638C-35C3-CE09-7A05-EAE9CCB80991}"/>
              </a:ext>
            </a:extLst>
          </p:cNvPr>
          <p:cNvSpPr>
            <a:spLocks noGrp="1"/>
          </p:cNvSpPr>
          <p:nvPr>
            <p:ph type="title"/>
          </p:nvPr>
        </p:nvSpPr>
        <p:spPr>
          <a:xfrm>
            <a:off x="479394" y="1070800"/>
            <a:ext cx="3939688" cy="5583126"/>
          </a:xfrm>
        </p:spPr>
        <p:txBody>
          <a:bodyPr>
            <a:normAutofit/>
          </a:bodyPr>
          <a:lstStyle/>
          <a:p>
            <a:pPr algn="r"/>
            <a:r>
              <a:rPr lang="en-US" sz="5600"/>
              <a:t>Well-Established interventions</a:t>
            </a:r>
          </a:p>
          <a:p>
            <a:pPr algn="r"/>
            <a:endParaRPr lang="en-US" sz="5600"/>
          </a:p>
        </p:txBody>
      </p:sp>
      <p:cxnSp>
        <p:nvCxnSpPr>
          <p:cNvPr id="11" name="Straight Connector 10">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72B1EFC4-502A-8C3B-E038-445058D73734}"/>
              </a:ext>
            </a:extLst>
          </p:cNvPr>
          <p:cNvGraphicFramePr>
            <a:graphicFrameLocks noGrp="1"/>
          </p:cNvGraphicFramePr>
          <p:nvPr>
            <p:ph idx="1"/>
            <p:extLst>
              <p:ext uri="{D42A27DB-BD31-4B8C-83A1-F6EECF244321}">
                <p14:modId xmlns:p14="http://schemas.microsoft.com/office/powerpoint/2010/main" val="4051644204"/>
              </p:ext>
            </p:extLst>
          </p:nvPr>
        </p:nvGraphicFramePr>
        <p:xfrm>
          <a:off x="5108535" y="1070800"/>
          <a:ext cx="6245265" cy="5589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1224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D9BE0-CBE0-FBD6-B537-CC32DF0E61CC}"/>
              </a:ext>
            </a:extLst>
          </p:cNvPr>
          <p:cNvSpPr>
            <a:spLocks noGrp="1"/>
          </p:cNvSpPr>
          <p:nvPr>
            <p:ph type="title"/>
          </p:nvPr>
        </p:nvSpPr>
        <p:spPr/>
        <p:txBody>
          <a:bodyPr/>
          <a:lstStyle/>
          <a:p>
            <a:pPr>
              <a:spcBef>
                <a:spcPts val="1000"/>
              </a:spcBef>
            </a:pPr>
            <a:r>
              <a:rPr lang="en-US" sz="3000" b="1" dirty="0">
                <a:solidFill>
                  <a:srgbClr val="1B1B1B"/>
                </a:solidFill>
                <a:latin typeface="Aptos"/>
              </a:rPr>
              <a:t>Family-Based Therapy (FBT) </a:t>
            </a:r>
            <a:br>
              <a:rPr lang="en-US" sz="3000" b="1" dirty="0">
                <a:latin typeface="Aptos"/>
              </a:rPr>
            </a:br>
            <a:r>
              <a:rPr lang="en-US" sz="3000" b="1" dirty="0" err="1">
                <a:solidFill>
                  <a:srgbClr val="1B1B1B"/>
                </a:solidFill>
                <a:latin typeface="Aptos"/>
              </a:rPr>
              <a:t>a.ka</a:t>
            </a:r>
            <a:r>
              <a:rPr lang="en-US" sz="3000" b="1" dirty="0">
                <a:solidFill>
                  <a:srgbClr val="1B1B1B"/>
                </a:solidFill>
                <a:latin typeface="Aptos"/>
              </a:rPr>
              <a:t> Multidimensional Family Therapy (MDFT)</a:t>
            </a:r>
            <a:endParaRPr lang="en-US" sz="3000" b="1">
              <a:latin typeface="Aptos"/>
            </a:endParaRPr>
          </a:p>
          <a:p>
            <a:endParaRPr lang="en-US" dirty="0"/>
          </a:p>
        </p:txBody>
      </p:sp>
      <p:sp>
        <p:nvSpPr>
          <p:cNvPr id="3" name="Content Placeholder 2">
            <a:extLst>
              <a:ext uri="{FF2B5EF4-FFF2-40B4-BE49-F238E27FC236}">
                <a16:creationId xmlns:a16="http://schemas.microsoft.com/office/drawing/2014/main" id="{3B436E75-D049-D96C-3987-28A3A1A7EF57}"/>
              </a:ext>
            </a:extLst>
          </p:cNvPr>
          <p:cNvSpPr>
            <a:spLocks noGrp="1"/>
          </p:cNvSpPr>
          <p:nvPr>
            <p:ph idx="1"/>
          </p:nvPr>
        </p:nvSpPr>
        <p:spPr/>
        <p:txBody>
          <a:bodyPr vert="horz" lIns="91440" tIns="45720" rIns="91440" bIns="45720" rtlCol="0" anchor="t">
            <a:normAutofit/>
          </a:bodyPr>
          <a:lstStyle/>
          <a:p>
            <a:r>
              <a:rPr lang="en-US" sz="1400" dirty="0">
                <a:solidFill>
                  <a:srgbClr val="1B1B1B"/>
                </a:solidFill>
                <a:latin typeface="Cambria"/>
                <a:ea typeface="Cambria"/>
              </a:rPr>
              <a:t>engage parents, caregivers, and siblings in the treatment of adolescent SUD</a:t>
            </a:r>
            <a:endParaRPr lang="en-US" dirty="0"/>
          </a:p>
          <a:p>
            <a:r>
              <a:rPr lang="en-US" sz="1400" dirty="0">
                <a:solidFill>
                  <a:srgbClr val="1B1B1B"/>
                </a:solidFill>
                <a:latin typeface="Cambria"/>
                <a:ea typeface="Cambria"/>
              </a:rPr>
              <a:t>effective at promoting treatment attendance and therapeutic alliance</a:t>
            </a:r>
            <a:endParaRPr lang="en-US">
              <a:solidFill>
                <a:srgbClr val="000000"/>
              </a:solidFill>
              <a:latin typeface="Aptos"/>
              <a:ea typeface="Cambria"/>
            </a:endParaRPr>
          </a:p>
          <a:p>
            <a:r>
              <a:rPr lang="en-US" sz="1400" dirty="0">
                <a:solidFill>
                  <a:srgbClr val="1B1B1B"/>
                </a:solidFill>
                <a:ea typeface="+mn-lt"/>
                <a:cs typeface="+mn-lt"/>
              </a:rPr>
              <a:t>Five core principles: </a:t>
            </a:r>
            <a:endParaRPr lang="en-US" sz="1400" dirty="0">
              <a:solidFill>
                <a:srgbClr val="1B1B1B"/>
              </a:solidFill>
              <a:latin typeface="Cambria"/>
              <a:ea typeface="Cambria"/>
              <a:cs typeface="+mn-lt"/>
            </a:endParaRPr>
          </a:p>
          <a:p>
            <a:pPr lvl="1">
              <a:buAutoNum type="arabicPeriod"/>
            </a:pPr>
            <a:r>
              <a:rPr lang="en-US" sz="1400" b="1" dirty="0">
                <a:solidFill>
                  <a:srgbClr val="001D35"/>
                </a:solidFill>
                <a:ea typeface="+mn-lt"/>
                <a:cs typeface="+mn-lt"/>
              </a:rPr>
              <a:t>Focus on a Specific Problem</a:t>
            </a:r>
            <a:r>
              <a:rPr lang="en-US" sz="1200" dirty="0">
                <a:solidFill>
                  <a:srgbClr val="001D35"/>
                </a:solidFill>
                <a:ea typeface="+mn-lt"/>
                <a:cs typeface="+mn-lt"/>
              </a:rPr>
              <a:t>: While family therapy in general can address a wide range of issues like communication difficulties, substance abuse, grief, etc.</a:t>
            </a:r>
          </a:p>
          <a:p>
            <a:pPr lvl="2">
              <a:buFont typeface="Wingdings" panose="020B0604020202020204" pitchFamily="34" charset="0"/>
              <a:buChar char="§"/>
            </a:pPr>
            <a:r>
              <a:rPr lang="en-US" sz="1200" dirty="0">
                <a:solidFill>
                  <a:srgbClr val="001D35"/>
                </a:solidFill>
                <a:ea typeface="+mn-lt"/>
                <a:cs typeface="+mn-lt"/>
              </a:rPr>
              <a:t> FBT is often used in cases where a child or adolescent is experiencing a specific challenge</a:t>
            </a:r>
          </a:p>
          <a:p>
            <a:pPr lvl="1">
              <a:buAutoNum type="arabicPeriod"/>
            </a:pPr>
            <a:r>
              <a:rPr lang="en-US" sz="1400" b="1" dirty="0">
                <a:solidFill>
                  <a:srgbClr val="001D35"/>
                </a:solidFill>
                <a:ea typeface="+mn-lt"/>
                <a:cs typeface="+mn-lt"/>
              </a:rPr>
              <a:t>Family Involvement</a:t>
            </a:r>
            <a:r>
              <a:rPr lang="en-US" sz="1200" dirty="0">
                <a:solidFill>
                  <a:srgbClr val="001D35"/>
                </a:solidFill>
                <a:ea typeface="+mn-lt"/>
                <a:cs typeface="+mn-lt"/>
              </a:rPr>
              <a:t>: Instead of solely focusing on the individual with the problem, FBT views the family as a system and involves all members in understanding and addressing the issue.</a:t>
            </a:r>
            <a:endParaRPr lang="en-US" sz="1200"/>
          </a:p>
          <a:p>
            <a:pPr lvl="1">
              <a:buAutoNum type="arabicPeriod"/>
            </a:pPr>
            <a:r>
              <a:rPr lang="en-US" sz="1400" b="1" dirty="0">
                <a:solidFill>
                  <a:srgbClr val="001D35"/>
                </a:solidFill>
                <a:ea typeface="+mn-lt"/>
                <a:cs typeface="+mn-lt"/>
              </a:rPr>
              <a:t>Empowering Parents</a:t>
            </a:r>
            <a:r>
              <a:rPr lang="en-US" sz="1200" dirty="0">
                <a:solidFill>
                  <a:srgbClr val="001D35"/>
                </a:solidFill>
                <a:ea typeface="+mn-lt"/>
                <a:cs typeface="+mn-lt"/>
              </a:rPr>
              <a:t>: FBT empowers parents and caregivers to take an active and hands-on role in guiding their child's recovery, recognizing their unique understanding of their child's needs and dynamics within the family.</a:t>
            </a:r>
          </a:p>
          <a:p>
            <a:pPr lvl="1">
              <a:buAutoNum type="arabicPeriod"/>
            </a:pPr>
            <a:r>
              <a:rPr lang="en-US" sz="1400" b="1" dirty="0">
                <a:solidFill>
                  <a:srgbClr val="001D35"/>
                </a:solidFill>
                <a:ea typeface="+mn-lt"/>
                <a:cs typeface="+mn-lt"/>
              </a:rPr>
              <a:t>Structured Approach</a:t>
            </a:r>
            <a:r>
              <a:rPr lang="en-US" sz="1200" dirty="0">
                <a:solidFill>
                  <a:srgbClr val="001D35"/>
                </a:solidFill>
                <a:ea typeface="+mn-lt"/>
                <a:cs typeface="+mn-lt"/>
              </a:rPr>
              <a:t>: FBT often follows a structured approach with specific phases and goals.</a:t>
            </a:r>
          </a:p>
          <a:p>
            <a:pPr lvl="2">
              <a:buFont typeface="Wingdings" panose="020B0604020202020204" pitchFamily="34" charset="0"/>
              <a:buChar char="§"/>
            </a:pPr>
            <a:r>
              <a:rPr lang="en-US" sz="1200" dirty="0">
                <a:solidFill>
                  <a:srgbClr val="001D35"/>
                </a:solidFill>
                <a:ea typeface="+mn-lt"/>
                <a:cs typeface="+mn-lt"/>
              </a:rPr>
              <a:t> For example, in the case of SUD making sure the patient is attending there counseling sessions</a:t>
            </a:r>
            <a:endParaRPr lang="en-US" sz="1200" dirty="0">
              <a:solidFill>
                <a:srgbClr val="001D35"/>
              </a:solidFill>
            </a:endParaRPr>
          </a:p>
          <a:p>
            <a:pPr lvl="1">
              <a:buAutoNum type="arabicPeriod"/>
            </a:pPr>
            <a:r>
              <a:rPr lang="en-US" sz="1400" b="1" dirty="0">
                <a:solidFill>
                  <a:srgbClr val="001D35"/>
                </a:solidFill>
                <a:ea typeface="+mn-lt"/>
                <a:cs typeface="+mn-lt"/>
              </a:rPr>
              <a:t>Collaborative and Supportive Environment</a:t>
            </a:r>
            <a:r>
              <a:rPr lang="en-US" sz="1200" dirty="0">
                <a:solidFill>
                  <a:srgbClr val="001D35"/>
                </a:solidFill>
                <a:ea typeface="+mn-lt"/>
                <a:cs typeface="+mn-lt"/>
              </a:rPr>
              <a:t>: The therapist provides a supportive and non-judgmental environment, facilitating open communication and helping the family to develop healthy behaviors and improve overall functioning. </a:t>
            </a:r>
            <a:endParaRPr lang="en-US" sz="1200"/>
          </a:p>
          <a:p>
            <a:pPr lvl="1">
              <a:buAutoNum type="arabicPeriod"/>
            </a:pPr>
            <a:endParaRPr lang="en-US" sz="1000" dirty="0">
              <a:solidFill>
                <a:srgbClr val="1B1B1B"/>
              </a:solidFill>
              <a:latin typeface="Aptos"/>
              <a:ea typeface="Cambria"/>
            </a:endParaRPr>
          </a:p>
        </p:txBody>
      </p:sp>
      <p:sp>
        <p:nvSpPr>
          <p:cNvPr id="4" name="TextBox 3">
            <a:extLst>
              <a:ext uri="{FF2B5EF4-FFF2-40B4-BE49-F238E27FC236}">
                <a16:creationId xmlns:a16="http://schemas.microsoft.com/office/drawing/2014/main" id="{B7EC799A-C137-1E39-F38F-FE180A7D4B56}"/>
              </a:ext>
            </a:extLst>
          </p:cNvPr>
          <p:cNvSpPr txBox="1"/>
          <p:nvPr/>
        </p:nvSpPr>
        <p:spPr>
          <a:xfrm>
            <a:off x="87352" y="6183351"/>
            <a:ext cx="1286293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ea typeface="+mn-lt"/>
                <a:cs typeface="+mn-lt"/>
              </a:rPr>
              <a:t>https://www.camh.ca/en/health-info/mental-illness-and-addiction-index/family-therapy#:~:text=%E2%80%8BFamily%20therapy%20is%20a%20type%20of%20psychotherapy,Mental%20Illness%20&amp;%20Addiction%20Index.%20Family%20Therapy.</a:t>
            </a:r>
            <a:endParaRPr lang="en-US" sz="1000">
              <a:ea typeface="+mn-lt"/>
              <a:cs typeface="+mn-lt"/>
            </a:endParaRPr>
          </a:p>
        </p:txBody>
      </p:sp>
    </p:spTree>
    <p:extLst>
      <p:ext uri="{BB962C8B-B14F-4D97-AF65-F5344CB8AC3E}">
        <p14:creationId xmlns:p14="http://schemas.microsoft.com/office/powerpoint/2010/main" val="3635836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1F632-83F9-0183-C729-CE43562DC2A9}"/>
              </a:ext>
            </a:extLst>
          </p:cNvPr>
          <p:cNvSpPr>
            <a:spLocks noGrp="1"/>
          </p:cNvSpPr>
          <p:nvPr>
            <p:ph type="title"/>
          </p:nvPr>
        </p:nvSpPr>
        <p:spPr/>
        <p:txBody>
          <a:bodyPr/>
          <a:lstStyle/>
          <a:p>
            <a:pPr>
              <a:spcBef>
                <a:spcPts val="1000"/>
              </a:spcBef>
            </a:pPr>
            <a:r>
              <a:rPr lang="en-US" sz="3000" b="1" dirty="0">
                <a:solidFill>
                  <a:srgbClr val="1B1B1B"/>
                </a:solidFill>
                <a:latin typeface="Aptos"/>
              </a:rPr>
              <a:t>Family-Based Therapy (FBT)</a:t>
            </a:r>
            <a:endParaRPr lang="en-US" sz="3000" dirty="0">
              <a:latin typeface="Aptos"/>
            </a:endParaRPr>
          </a:p>
          <a:p>
            <a:endParaRPr lang="en-US" dirty="0"/>
          </a:p>
          <a:p>
            <a:endParaRPr lang="en-US" dirty="0"/>
          </a:p>
        </p:txBody>
      </p:sp>
      <p:sp>
        <p:nvSpPr>
          <p:cNvPr id="3" name="Content Placeholder 2">
            <a:extLst>
              <a:ext uri="{FF2B5EF4-FFF2-40B4-BE49-F238E27FC236}">
                <a16:creationId xmlns:a16="http://schemas.microsoft.com/office/drawing/2014/main" id="{AE80A8C4-242A-E690-9E82-58F5013799E8}"/>
              </a:ext>
            </a:extLst>
          </p:cNvPr>
          <p:cNvSpPr>
            <a:spLocks noGrp="1"/>
          </p:cNvSpPr>
          <p:nvPr>
            <p:ph idx="1"/>
          </p:nvPr>
        </p:nvSpPr>
        <p:spPr>
          <a:xfrm>
            <a:off x="735980" y="1165844"/>
            <a:ext cx="10515600" cy="4351338"/>
          </a:xfrm>
        </p:spPr>
        <p:txBody>
          <a:bodyPr vert="horz" lIns="91440" tIns="45720" rIns="91440" bIns="45720" rtlCol="0" anchor="t">
            <a:noAutofit/>
          </a:bodyPr>
          <a:lstStyle/>
          <a:p>
            <a:r>
              <a:rPr lang="en-US" sz="2200" dirty="0">
                <a:solidFill>
                  <a:srgbClr val="001D35"/>
                </a:solidFill>
                <a:ea typeface="+mn-lt"/>
                <a:cs typeface="+mn-lt"/>
              </a:rPr>
              <a:t>Key aspects of FBT</a:t>
            </a:r>
            <a:endParaRPr lang="en-US" sz="2200"/>
          </a:p>
          <a:p>
            <a:pPr lvl="1">
              <a:buFont typeface="Courier New" panose="020B0604020202020204" pitchFamily="34" charset="0"/>
              <a:buChar char="o"/>
            </a:pPr>
            <a:r>
              <a:rPr lang="en-US" sz="2200" dirty="0">
                <a:solidFill>
                  <a:srgbClr val="001D35"/>
                </a:solidFill>
                <a:ea typeface="+mn-lt"/>
                <a:cs typeface="+mn-lt"/>
              </a:rPr>
              <a:t>It does not assign blame to the family for the problem; instead, it empowers them as a vital part of the solution.</a:t>
            </a:r>
            <a:endParaRPr lang="en-US" sz="2200" dirty="0">
              <a:solidFill>
                <a:srgbClr val="001D35"/>
              </a:solidFill>
            </a:endParaRPr>
          </a:p>
          <a:p>
            <a:pPr lvl="1">
              <a:buFont typeface="Courier New" panose="020B0604020202020204" pitchFamily="34" charset="0"/>
              <a:buChar char="o"/>
            </a:pPr>
            <a:endParaRPr lang="en-US" sz="2200" dirty="0">
              <a:solidFill>
                <a:srgbClr val="001D35"/>
              </a:solidFill>
              <a:ea typeface="+mn-lt"/>
              <a:cs typeface="+mn-lt"/>
            </a:endParaRPr>
          </a:p>
          <a:p>
            <a:pPr lvl="1">
              <a:buFont typeface="Courier New" panose="020B0604020202020204" pitchFamily="34" charset="0"/>
              <a:buChar char="o"/>
            </a:pPr>
            <a:r>
              <a:rPr lang="en-US" sz="2200" dirty="0">
                <a:solidFill>
                  <a:srgbClr val="001D35"/>
                </a:solidFill>
                <a:ea typeface="+mn-lt"/>
                <a:cs typeface="+mn-lt"/>
              </a:rPr>
              <a:t>The therapist acts as an expert guide and consultant, providing tools and strategies while respecting the parents' role as experts on their own children.</a:t>
            </a:r>
            <a:endParaRPr lang="en-US" sz="2200" dirty="0">
              <a:solidFill>
                <a:srgbClr val="001D35"/>
              </a:solidFill>
            </a:endParaRPr>
          </a:p>
          <a:p>
            <a:pPr lvl="1">
              <a:buFont typeface="Courier New" panose="020B0604020202020204" pitchFamily="34" charset="0"/>
              <a:buChar char="o"/>
            </a:pPr>
            <a:endParaRPr lang="en-US" sz="2200" dirty="0">
              <a:solidFill>
                <a:srgbClr val="001D35"/>
              </a:solidFill>
              <a:ea typeface="+mn-lt"/>
              <a:cs typeface="+mn-lt"/>
            </a:endParaRPr>
          </a:p>
          <a:p>
            <a:pPr lvl="1">
              <a:buFont typeface="Courier New" panose="020B0604020202020204" pitchFamily="34" charset="0"/>
              <a:buChar char="o"/>
            </a:pPr>
            <a:r>
              <a:rPr lang="en-US" sz="2200" dirty="0">
                <a:solidFill>
                  <a:srgbClr val="001D35"/>
                </a:solidFill>
                <a:ea typeface="+mn-lt"/>
                <a:cs typeface="+mn-lt"/>
              </a:rPr>
              <a:t>FBT often involves family sessions to help the therapist understand and address family dynamics related to the problem. </a:t>
            </a:r>
            <a:endParaRPr lang="en-US" sz="2200" dirty="0">
              <a:solidFill>
                <a:srgbClr val="001D35"/>
              </a:solidFill>
            </a:endParaRPr>
          </a:p>
          <a:p>
            <a:pPr lvl="1">
              <a:buFont typeface="Courier New" panose="020B0604020202020204" pitchFamily="34" charset="0"/>
              <a:buChar char="o"/>
            </a:pPr>
            <a:endParaRPr lang="en-US" sz="2200" dirty="0">
              <a:solidFill>
                <a:srgbClr val="001D35"/>
              </a:solidFill>
            </a:endParaRPr>
          </a:p>
          <a:p>
            <a:pPr lvl="1">
              <a:buFont typeface="Courier New" panose="020B0604020202020204" pitchFamily="34" charset="0"/>
              <a:buChar char="o"/>
            </a:pPr>
            <a:r>
              <a:rPr lang="en-US" sz="2200" dirty="0">
                <a:solidFill>
                  <a:srgbClr val="001D35"/>
                </a:solidFill>
                <a:ea typeface="+mn-lt"/>
                <a:cs typeface="+mn-lt"/>
              </a:rPr>
              <a:t>Leverages the power of the family unit to address challenges, improve communication, and promote positive change for the benefit of all members involved. </a:t>
            </a:r>
            <a:endParaRPr lang="en-US" sz="2200" dirty="0">
              <a:solidFill>
                <a:srgbClr val="001D35"/>
              </a:solidFill>
            </a:endParaRPr>
          </a:p>
          <a:p>
            <a:endParaRPr lang="en-US" dirty="0"/>
          </a:p>
        </p:txBody>
      </p:sp>
    </p:spTree>
    <p:extLst>
      <p:ext uri="{BB962C8B-B14F-4D97-AF65-F5344CB8AC3E}">
        <p14:creationId xmlns:p14="http://schemas.microsoft.com/office/powerpoint/2010/main" val="2720803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A3B5E-8DAC-1AEE-E28A-13C6AC6723A2}"/>
              </a:ext>
            </a:extLst>
          </p:cNvPr>
          <p:cNvSpPr>
            <a:spLocks noGrp="1"/>
          </p:cNvSpPr>
          <p:nvPr>
            <p:ph type="title"/>
          </p:nvPr>
        </p:nvSpPr>
        <p:spPr/>
        <p:txBody>
          <a:bodyPr/>
          <a:lstStyle/>
          <a:p>
            <a:r>
              <a:rPr lang="en-US" dirty="0"/>
              <a:t>Liddle et al (2018)</a:t>
            </a:r>
          </a:p>
        </p:txBody>
      </p:sp>
      <p:sp>
        <p:nvSpPr>
          <p:cNvPr id="3" name="Content Placeholder 2">
            <a:extLst>
              <a:ext uri="{FF2B5EF4-FFF2-40B4-BE49-F238E27FC236}">
                <a16:creationId xmlns:a16="http://schemas.microsoft.com/office/drawing/2014/main" id="{5DA78925-16A7-1793-2BFF-0738327BAE24}"/>
              </a:ext>
            </a:extLst>
          </p:cNvPr>
          <p:cNvSpPr>
            <a:spLocks noGrp="1"/>
          </p:cNvSpPr>
          <p:nvPr>
            <p:ph idx="1"/>
          </p:nvPr>
        </p:nvSpPr>
        <p:spPr>
          <a:xfrm>
            <a:off x="828907" y="1472503"/>
            <a:ext cx="10515600" cy="4351338"/>
          </a:xfrm>
        </p:spPr>
        <p:txBody>
          <a:bodyPr vert="horz" lIns="91440" tIns="45720" rIns="91440" bIns="45720" rtlCol="0" anchor="t">
            <a:noAutofit/>
          </a:bodyPr>
          <a:lstStyle/>
          <a:p>
            <a:r>
              <a:rPr lang="en-US" sz="1600" dirty="0">
                <a:solidFill>
                  <a:srgbClr val="212121"/>
                </a:solidFill>
                <a:ea typeface="+mn-lt"/>
                <a:cs typeface="+mn-lt"/>
              </a:rPr>
              <a:t>This randomized clinical trial (RCT) compared Multidimensional Family Therapy (MDFT) with residential treatment (RT) for adolescents with co-occurring substance use and mental health disorders on substance use, delinquency, and mental health symptoms. </a:t>
            </a:r>
            <a:endParaRPr lang="en-US" sz="1600">
              <a:solidFill>
                <a:srgbClr val="000000"/>
              </a:solidFill>
              <a:ea typeface="+mn-lt"/>
              <a:cs typeface="+mn-lt"/>
            </a:endParaRPr>
          </a:p>
          <a:p>
            <a:r>
              <a:rPr lang="en-US" sz="1600" dirty="0">
                <a:solidFill>
                  <a:srgbClr val="212121"/>
                </a:solidFill>
                <a:ea typeface="+mn-lt"/>
                <a:cs typeface="+mn-lt"/>
              </a:rPr>
              <a:t>Using an intent-to-treat design, 113 adolescents who had been referred for residential treatment were randomly assigned to either RT or MDFT in the home/community. The sample was primarily male (75%) and Hispanic (68%) with an average age of 15.4 years. Seventy-one percent of youth had at least one previous residential treatment placement. Participants were assessed at baseline and at 2, 4, 12 and 18 months post-baseline. </a:t>
            </a:r>
            <a:endParaRPr lang="en-US" sz="1600">
              <a:solidFill>
                <a:srgbClr val="000000"/>
              </a:solidFill>
              <a:ea typeface="+mn-lt"/>
              <a:cs typeface="+mn-lt"/>
            </a:endParaRPr>
          </a:p>
          <a:p>
            <a:r>
              <a:rPr lang="en-US" sz="1600" dirty="0">
                <a:solidFill>
                  <a:srgbClr val="212121"/>
                </a:solidFill>
                <a:ea typeface="+mn-lt"/>
                <a:cs typeface="+mn-lt"/>
              </a:rPr>
              <a:t>During the early phase of treatment (baseline to 2 months), youth in </a:t>
            </a:r>
            <a:r>
              <a:rPr lang="en-US" sz="1600" b="1" u="sng" dirty="0">
                <a:solidFill>
                  <a:srgbClr val="212121"/>
                </a:solidFill>
                <a:ea typeface="+mn-lt"/>
                <a:cs typeface="+mn-lt"/>
              </a:rPr>
              <a:t>both treatments showed significant reductions in substance use [substance use problems (d = 1.10), frequency of use (d = 1.36)</a:t>
            </a:r>
            <a:r>
              <a:rPr lang="en-US" sz="1600" dirty="0">
                <a:solidFill>
                  <a:srgbClr val="212121"/>
                </a:solidFill>
                <a:ea typeface="+mn-lt"/>
                <a:cs typeface="+mn-lt"/>
              </a:rPr>
              <a:t>], delinquent behaviors (d = 0.18) and externalizing symptoms (d = 0.77), and youth receiving MDFT reported significantly greater reductions in internalizing symptoms than youth receiving RT (d = 0.42).</a:t>
            </a:r>
            <a:endParaRPr lang="en-US" sz="1600">
              <a:solidFill>
                <a:srgbClr val="000000"/>
              </a:solidFill>
              <a:ea typeface="+mn-lt"/>
              <a:cs typeface="+mn-lt"/>
            </a:endParaRPr>
          </a:p>
          <a:p>
            <a:r>
              <a:rPr lang="en-US" sz="1600" dirty="0">
                <a:solidFill>
                  <a:srgbClr val="212121"/>
                </a:solidFill>
                <a:ea typeface="+mn-lt"/>
                <a:cs typeface="+mn-lt"/>
              </a:rPr>
              <a:t> In phase 2, from 2 to 18 months after baseline, youth in </a:t>
            </a:r>
            <a:r>
              <a:rPr lang="en-US" sz="1600" b="1" u="sng" dirty="0">
                <a:solidFill>
                  <a:srgbClr val="212121"/>
                </a:solidFill>
                <a:ea typeface="+mn-lt"/>
                <a:cs typeface="+mn-lt"/>
              </a:rPr>
              <a:t>MDFT maintained their early treatment decreases in substance use problems (d = 0.51), frequency of use (d = 0.24), and delinquent behaviors (d = 0.42) more effectively than youth in RT. </a:t>
            </a:r>
            <a:endParaRPr lang="en-US" sz="1600" b="1" u="sng">
              <a:solidFill>
                <a:srgbClr val="000000"/>
              </a:solidFill>
              <a:ea typeface="+mn-lt"/>
              <a:cs typeface="+mn-lt"/>
            </a:endParaRPr>
          </a:p>
          <a:p>
            <a:endParaRPr lang="en-US" sz="1600" dirty="0">
              <a:solidFill>
                <a:srgbClr val="212121"/>
              </a:solidFill>
            </a:endParaRPr>
          </a:p>
          <a:p>
            <a:r>
              <a:rPr lang="en-US" sz="1600" dirty="0">
                <a:solidFill>
                  <a:srgbClr val="212121"/>
                </a:solidFill>
              </a:rPr>
              <a:t>Conclusion: MDFT may be as effective  or more effective than residential treatment</a:t>
            </a:r>
          </a:p>
        </p:txBody>
      </p:sp>
      <p:sp>
        <p:nvSpPr>
          <p:cNvPr id="4" name="TextBox 3">
            <a:extLst>
              <a:ext uri="{FF2B5EF4-FFF2-40B4-BE49-F238E27FC236}">
                <a16:creationId xmlns:a16="http://schemas.microsoft.com/office/drawing/2014/main" id="{D432891B-2CCE-B5F7-E021-BBDD7A223AD3}"/>
              </a:ext>
            </a:extLst>
          </p:cNvPr>
          <p:cNvSpPr txBox="1"/>
          <p:nvPr/>
        </p:nvSpPr>
        <p:spPr>
          <a:xfrm>
            <a:off x="133816" y="6183350"/>
            <a:ext cx="112181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rgbClr val="212121"/>
                </a:solidFill>
                <a:ea typeface="+mn-lt"/>
                <a:cs typeface="+mn-lt"/>
              </a:rPr>
              <a:t>Liddle HA, </a:t>
            </a:r>
            <a:r>
              <a:rPr lang="en-US" sz="1200" dirty="0" err="1">
                <a:solidFill>
                  <a:srgbClr val="212121"/>
                </a:solidFill>
                <a:ea typeface="+mn-lt"/>
                <a:cs typeface="+mn-lt"/>
              </a:rPr>
              <a:t>Dakof</a:t>
            </a:r>
            <a:r>
              <a:rPr lang="en-US" sz="1200" dirty="0">
                <a:solidFill>
                  <a:srgbClr val="212121"/>
                </a:solidFill>
                <a:ea typeface="+mn-lt"/>
                <a:cs typeface="+mn-lt"/>
              </a:rPr>
              <a:t> GA, Rowe CL, Henderson C, Greenbaum P, Wang W, Alberga L. Multidimensional Family Therapy as a community-based alternative to residential treatment for adolescents with substance use and co-occurring mental health disorders. J </a:t>
            </a:r>
            <a:r>
              <a:rPr lang="en-US" sz="1200" dirty="0" err="1">
                <a:solidFill>
                  <a:srgbClr val="212121"/>
                </a:solidFill>
                <a:ea typeface="+mn-lt"/>
                <a:cs typeface="+mn-lt"/>
              </a:rPr>
              <a:t>Subst</a:t>
            </a:r>
            <a:r>
              <a:rPr lang="en-US" sz="1200" dirty="0">
                <a:solidFill>
                  <a:srgbClr val="212121"/>
                </a:solidFill>
                <a:ea typeface="+mn-lt"/>
                <a:cs typeface="+mn-lt"/>
              </a:rPr>
              <a:t> Abuse Treat. 2018 Jul;90:47-56. </a:t>
            </a:r>
            <a:r>
              <a:rPr lang="en-US" sz="1200" dirty="0" err="1">
                <a:solidFill>
                  <a:srgbClr val="212121"/>
                </a:solidFill>
                <a:ea typeface="+mn-lt"/>
                <a:cs typeface="+mn-lt"/>
              </a:rPr>
              <a:t>doi</a:t>
            </a:r>
            <a:r>
              <a:rPr lang="en-US" sz="1200" dirty="0">
                <a:solidFill>
                  <a:srgbClr val="212121"/>
                </a:solidFill>
                <a:ea typeface="+mn-lt"/>
                <a:cs typeface="+mn-lt"/>
              </a:rPr>
              <a:t>: 10.1016/j.jsat.2018.04.011. </a:t>
            </a:r>
            <a:r>
              <a:rPr lang="en-US" sz="1200" dirty="0" err="1">
                <a:solidFill>
                  <a:srgbClr val="212121"/>
                </a:solidFill>
                <a:ea typeface="+mn-lt"/>
                <a:cs typeface="+mn-lt"/>
              </a:rPr>
              <a:t>Epub</a:t>
            </a:r>
            <a:r>
              <a:rPr lang="en-US" sz="1200" dirty="0">
                <a:solidFill>
                  <a:srgbClr val="212121"/>
                </a:solidFill>
                <a:ea typeface="+mn-lt"/>
                <a:cs typeface="+mn-lt"/>
              </a:rPr>
              <a:t> 2018 Apr 27. PMID: 29866383.</a:t>
            </a:r>
          </a:p>
        </p:txBody>
      </p:sp>
    </p:spTree>
    <p:extLst>
      <p:ext uri="{BB962C8B-B14F-4D97-AF65-F5344CB8AC3E}">
        <p14:creationId xmlns:p14="http://schemas.microsoft.com/office/powerpoint/2010/main" val="1823566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532C3-FA6F-35CD-632E-83E5B99EA7FA}"/>
              </a:ext>
            </a:extLst>
          </p:cNvPr>
          <p:cNvSpPr>
            <a:spLocks noGrp="1"/>
          </p:cNvSpPr>
          <p:nvPr>
            <p:ph type="title"/>
          </p:nvPr>
        </p:nvSpPr>
        <p:spPr/>
        <p:txBody>
          <a:bodyPr/>
          <a:lstStyle/>
          <a:p>
            <a:r>
              <a:rPr lang="en-US" dirty="0">
                <a:ea typeface="+mj-lt"/>
                <a:cs typeface="+mj-lt"/>
              </a:rPr>
              <a:t>Cognitive Behavioral Therapy (CBT)</a:t>
            </a:r>
            <a:endParaRPr lang="en-US" dirty="0"/>
          </a:p>
        </p:txBody>
      </p:sp>
      <p:sp>
        <p:nvSpPr>
          <p:cNvPr id="3" name="Content Placeholder 2">
            <a:extLst>
              <a:ext uri="{FF2B5EF4-FFF2-40B4-BE49-F238E27FC236}">
                <a16:creationId xmlns:a16="http://schemas.microsoft.com/office/drawing/2014/main" id="{9182051F-2E5C-D27B-5111-72929AAB183D}"/>
              </a:ext>
            </a:extLst>
          </p:cNvPr>
          <p:cNvSpPr>
            <a:spLocks noGrp="1"/>
          </p:cNvSpPr>
          <p:nvPr>
            <p:ph idx="1"/>
          </p:nvPr>
        </p:nvSpPr>
        <p:spPr/>
        <p:txBody>
          <a:bodyPr vert="horz" lIns="91440" tIns="45720" rIns="91440" bIns="45720" rtlCol="0" anchor="t">
            <a:normAutofit/>
          </a:bodyPr>
          <a:lstStyle/>
          <a:p>
            <a:r>
              <a:rPr lang="en-US" sz="2200" dirty="0">
                <a:solidFill>
                  <a:srgbClr val="1B1B1B"/>
                </a:solidFill>
                <a:latin typeface="Cambria"/>
                <a:ea typeface="Cambria"/>
              </a:rPr>
              <a:t> Psychosocial treatment modality intended to teach individuals how to modify problematic thoughts and behaviors. </a:t>
            </a:r>
            <a:endParaRPr lang="en-US" sz="2200" dirty="0">
              <a:solidFill>
                <a:srgbClr val="000000"/>
              </a:solidFill>
              <a:latin typeface="Aptos" panose="020B0004020202020204"/>
              <a:ea typeface="Cambria"/>
            </a:endParaRPr>
          </a:p>
          <a:p>
            <a:r>
              <a:rPr lang="en-US" sz="2200" dirty="0">
                <a:solidFill>
                  <a:srgbClr val="1B1B1B"/>
                </a:solidFill>
                <a:latin typeface="Cambria"/>
                <a:ea typeface="Cambria"/>
              </a:rPr>
              <a:t>Provides an adolescent tools to improve problematic thought processes or behaviors, which leads to improvements in mood and desirable substance use outcomes. </a:t>
            </a:r>
            <a:endParaRPr lang="en-US" sz="2200">
              <a:solidFill>
                <a:srgbClr val="000000"/>
              </a:solidFill>
              <a:latin typeface="Aptos" panose="020B0004020202020204"/>
              <a:ea typeface="Cambria"/>
            </a:endParaRPr>
          </a:p>
          <a:p>
            <a:r>
              <a:rPr lang="en-US" sz="2200" dirty="0">
                <a:solidFill>
                  <a:srgbClr val="1B1B1B"/>
                </a:solidFill>
                <a:latin typeface="Cambria"/>
                <a:ea typeface="Cambria"/>
              </a:rPr>
              <a:t>Can be done in both individual and group formats </a:t>
            </a:r>
            <a:endParaRPr lang="en-US" sz="2200">
              <a:solidFill>
                <a:srgbClr val="000000"/>
              </a:solidFill>
              <a:latin typeface="Aptos" panose="020B0004020202020204"/>
              <a:ea typeface="Cambria"/>
            </a:endParaRPr>
          </a:p>
          <a:p>
            <a:pPr marL="0" indent="0">
              <a:buNone/>
            </a:pPr>
            <a:endParaRPr lang="en-US" sz="1400" dirty="0">
              <a:solidFill>
                <a:srgbClr val="1B1B1B"/>
              </a:solidFill>
              <a:latin typeface="Cambria"/>
              <a:ea typeface="Cambria"/>
            </a:endParaRPr>
          </a:p>
        </p:txBody>
      </p:sp>
      <p:sp>
        <p:nvSpPr>
          <p:cNvPr id="4" name="TextBox 3">
            <a:extLst>
              <a:ext uri="{FF2B5EF4-FFF2-40B4-BE49-F238E27FC236}">
                <a16:creationId xmlns:a16="http://schemas.microsoft.com/office/drawing/2014/main" id="{873A5F95-4B95-A89D-36E5-BA851EBD3825}"/>
              </a:ext>
            </a:extLst>
          </p:cNvPr>
          <p:cNvSpPr txBox="1"/>
          <p:nvPr/>
        </p:nvSpPr>
        <p:spPr>
          <a:xfrm>
            <a:off x="245327" y="5662961"/>
            <a:ext cx="1171063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rgbClr val="1B1B1B"/>
                </a:solidFill>
                <a:latin typeface="Roboto Mono Web"/>
              </a:rPr>
              <a:t>Hogue A, Henderson CE, Becker SJ, Knight DK. Evidence Base on Outpatient Behavioral Treatments for Adolescent Substance Use, 2014-2017: Outcomes, Treatment Delivery, and Promising Horizons. J Clin Child </a:t>
            </a:r>
            <a:r>
              <a:rPr lang="en-US" sz="1200" err="1">
                <a:solidFill>
                  <a:srgbClr val="1B1B1B"/>
                </a:solidFill>
                <a:latin typeface="Roboto Mono Web"/>
              </a:rPr>
              <a:t>Adolesc</a:t>
            </a:r>
            <a:r>
              <a:rPr lang="en-US" sz="1200" dirty="0">
                <a:solidFill>
                  <a:srgbClr val="1B1B1B"/>
                </a:solidFill>
                <a:latin typeface="Roboto Mono Web"/>
              </a:rPr>
              <a:t> Psychol. 2018 Jul-Aug;47(4):499-526. </a:t>
            </a:r>
            <a:r>
              <a:rPr lang="en-US" sz="1200" err="1">
                <a:solidFill>
                  <a:srgbClr val="1B1B1B"/>
                </a:solidFill>
                <a:latin typeface="Roboto Mono Web"/>
              </a:rPr>
              <a:t>doi</a:t>
            </a:r>
            <a:r>
              <a:rPr lang="en-US" sz="1200" dirty="0">
                <a:solidFill>
                  <a:srgbClr val="1B1B1B"/>
                </a:solidFill>
                <a:latin typeface="Roboto Mono Web"/>
              </a:rPr>
              <a:t>: 10.1080/15374416.2018.1466307. </a:t>
            </a:r>
            <a:r>
              <a:rPr lang="en-US" sz="1200" err="1">
                <a:solidFill>
                  <a:srgbClr val="1B1B1B"/>
                </a:solidFill>
                <a:latin typeface="Roboto Mono Web"/>
              </a:rPr>
              <a:t>Epub</a:t>
            </a:r>
            <a:r>
              <a:rPr lang="en-US" sz="1200" dirty="0">
                <a:solidFill>
                  <a:srgbClr val="1B1B1B"/>
                </a:solidFill>
                <a:latin typeface="Roboto Mono Web"/>
              </a:rPr>
              <a:t> 2018 Jun 12. PMID: 29893607; PMCID: PMC7192024.</a:t>
            </a:r>
            <a:endParaRPr lang="en-US" sz="1200" dirty="0"/>
          </a:p>
        </p:txBody>
      </p:sp>
    </p:spTree>
    <p:extLst>
      <p:ext uri="{BB962C8B-B14F-4D97-AF65-F5344CB8AC3E}">
        <p14:creationId xmlns:p14="http://schemas.microsoft.com/office/powerpoint/2010/main" val="4045243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C104D-8CA4-A863-08A5-39CD19E6A78A}"/>
              </a:ext>
            </a:extLst>
          </p:cNvPr>
          <p:cNvSpPr>
            <a:spLocks noGrp="1"/>
          </p:cNvSpPr>
          <p:nvPr>
            <p:ph type="title"/>
          </p:nvPr>
        </p:nvSpPr>
        <p:spPr/>
        <p:txBody>
          <a:bodyPr/>
          <a:lstStyle/>
          <a:p>
            <a:r>
              <a:rPr lang="en-US" dirty="0">
                <a:ea typeface="+mj-lt"/>
                <a:cs typeface="+mj-lt"/>
              </a:rPr>
              <a:t>Multicomponent Psychosocial Therapy</a:t>
            </a:r>
            <a:endParaRPr lang="en-US" dirty="0"/>
          </a:p>
        </p:txBody>
      </p:sp>
      <p:sp>
        <p:nvSpPr>
          <p:cNvPr id="3" name="Content Placeholder 2">
            <a:extLst>
              <a:ext uri="{FF2B5EF4-FFF2-40B4-BE49-F238E27FC236}">
                <a16:creationId xmlns:a16="http://schemas.microsoft.com/office/drawing/2014/main" id="{144EF8A3-94D0-9DA2-F14F-44E8728CDB0A}"/>
              </a:ext>
            </a:extLst>
          </p:cNvPr>
          <p:cNvSpPr>
            <a:spLocks noGrp="1"/>
          </p:cNvSpPr>
          <p:nvPr>
            <p:ph idx="1"/>
          </p:nvPr>
        </p:nvSpPr>
        <p:spPr/>
        <p:txBody>
          <a:bodyPr vert="horz" lIns="91440" tIns="45720" rIns="91440" bIns="45720" rtlCol="0" anchor="t">
            <a:normAutofit/>
          </a:bodyPr>
          <a:lstStyle/>
          <a:p>
            <a:r>
              <a:rPr lang="en-US" sz="1800" dirty="0">
                <a:ea typeface="+mn-lt"/>
                <a:cs typeface="+mn-lt"/>
              </a:rPr>
              <a:t>Combinations of </a:t>
            </a:r>
          </a:p>
          <a:p>
            <a:pPr lvl="1">
              <a:buFont typeface="Courier New,monospace" panose="020B0604020202020204" pitchFamily="34" charset="0"/>
              <a:buChar char="o"/>
            </a:pPr>
            <a:r>
              <a:rPr lang="en-US" sz="1800" dirty="0">
                <a:ea typeface="+mn-lt"/>
                <a:cs typeface="+mn-lt"/>
              </a:rPr>
              <a:t>family-based therapy</a:t>
            </a:r>
          </a:p>
          <a:p>
            <a:pPr lvl="1">
              <a:buFont typeface="Courier New,monospace" panose="020B0604020202020204" pitchFamily="34" charset="0"/>
              <a:buChar char="o"/>
            </a:pPr>
            <a:r>
              <a:rPr lang="en-US" sz="1800" dirty="0">
                <a:ea typeface="+mn-lt"/>
                <a:cs typeface="+mn-lt"/>
              </a:rPr>
              <a:t>cognitive behavioral therapy</a:t>
            </a:r>
          </a:p>
          <a:p>
            <a:pPr lvl="1">
              <a:buFont typeface="Courier New,monospace" panose="020B0604020202020204" pitchFamily="34" charset="0"/>
              <a:buChar char="o"/>
            </a:pPr>
            <a:r>
              <a:rPr lang="en-US" sz="1800" dirty="0">
                <a:ea typeface="+mn-lt"/>
                <a:cs typeface="+mn-lt"/>
              </a:rPr>
              <a:t>motivational interviewing /Motivational Enhancement Therapy</a:t>
            </a:r>
          </a:p>
          <a:p>
            <a:pPr lvl="1">
              <a:buFont typeface="Courier New,monospace" panose="020B0604020202020204" pitchFamily="34" charset="0"/>
              <a:buChar char="o"/>
            </a:pPr>
            <a:r>
              <a:rPr lang="en-US" sz="1800" dirty="0">
                <a:ea typeface="+mn-lt"/>
                <a:cs typeface="+mn-lt"/>
              </a:rPr>
              <a:t>contingency management</a:t>
            </a:r>
          </a:p>
          <a:p>
            <a:r>
              <a:rPr lang="en-US" sz="1800" dirty="0">
                <a:solidFill>
                  <a:srgbClr val="222222"/>
                </a:solidFill>
                <a:latin typeface="Aptos"/>
                <a:ea typeface="+mn-lt"/>
                <a:cs typeface="+mn-lt"/>
              </a:rPr>
              <a:t>Combinations of behavioral and family therapy, particularly with motivational interviewing and contingency management are particularly well supported.</a:t>
            </a:r>
            <a:endParaRPr lang="en-US" sz="1800">
              <a:latin typeface="Aptos"/>
              <a:ea typeface="+mn-lt"/>
              <a:cs typeface="+mn-lt"/>
            </a:endParaRPr>
          </a:p>
          <a:p>
            <a:r>
              <a:rPr lang="en-US" sz="1800" dirty="0">
                <a:ea typeface="+mn-lt"/>
                <a:cs typeface="+mn-lt"/>
              </a:rPr>
              <a:t>Multicomponent Psychosocial Therapy (Mental Health and Substance use Disorders) addressing more than one disorder at the same time can reduced burden to clients,  better care coordination, and reduced risk of dropout relative to sequential or parallel treatment approaches </a:t>
            </a:r>
            <a:endParaRPr lang="en-US" sz="1800">
              <a:ea typeface="+mn-lt"/>
              <a:cs typeface="+mn-lt"/>
            </a:endParaRPr>
          </a:p>
          <a:p>
            <a:pPr lvl="1">
              <a:buFont typeface="Courier New" panose="020B0604020202020204" pitchFamily="34" charset="0"/>
              <a:buChar char="o"/>
            </a:pPr>
            <a:endParaRPr lang="en-US" dirty="0"/>
          </a:p>
        </p:txBody>
      </p:sp>
      <p:sp>
        <p:nvSpPr>
          <p:cNvPr id="4" name="TextBox 3">
            <a:extLst>
              <a:ext uri="{FF2B5EF4-FFF2-40B4-BE49-F238E27FC236}">
                <a16:creationId xmlns:a16="http://schemas.microsoft.com/office/drawing/2014/main" id="{3AC94392-0331-0DA8-2DCE-27302879B96E}"/>
              </a:ext>
            </a:extLst>
          </p:cNvPr>
          <p:cNvSpPr txBox="1"/>
          <p:nvPr/>
        </p:nvSpPr>
        <p:spPr>
          <a:xfrm>
            <a:off x="421889" y="5774473"/>
            <a:ext cx="1133893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solidFill>
                  <a:srgbClr val="212121"/>
                </a:solidFill>
                <a:latin typeface="BlinkMacSystemFont"/>
              </a:rPr>
              <a:t>Brewer S, Godley MD, </a:t>
            </a:r>
            <a:r>
              <a:rPr lang="en-US" sz="1200" err="1">
                <a:solidFill>
                  <a:srgbClr val="212121"/>
                </a:solidFill>
                <a:latin typeface="BlinkMacSystemFont"/>
              </a:rPr>
              <a:t>Hulvershorn</a:t>
            </a:r>
            <a:r>
              <a:rPr lang="en-US" sz="1200" dirty="0">
                <a:solidFill>
                  <a:srgbClr val="212121"/>
                </a:solidFill>
                <a:latin typeface="BlinkMacSystemFont"/>
              </a:rPr>
              <a:t> LA. Treating Mental Health and Substance Use Disorders in Adolescents: What Is on the Menu? Curr Psychiatry Rep. 2017 Jan;19(1):5. </a:t>
            </a:r>
            <a:r>
              <a:rPr lang="en-US" sz="1200" err="1">
                <a:solidFill>
                  <a:srgbClr val="212121"/>
                </a:solidFill>
                <a:latin typeface="BlinkMacSystemFont"/>
              </a:rPr>
              <a:t>doi</a:t>
            </a:r>
            <a:r>
              <a:rPr lang="en-US" sz="1200" dirty="0">
                <a:solidFill>
                  <a:srgbClr val="212121"/>
                </a:solidFill>
                <a:latin typeface="BlinkMacSystemFont"/>
              </a:rPr>
              <a:t>: 10.1007/s11920-017-0755-0. PMID: 28120255.</a:t>
            </a:r>
            <a:endParaRPr lang="en-US" sz="1200" dirty="0"/>
          </a:p>
        </p:txBody>
      </p:sp>
    </p:spTree>
    <p:extLst>
      <p:ext uri="{BB962C8B-B14F-4D97-AF65-F5344CB8AC3E}">
        <p14:creationId xmlns:p14="http://schemas.microsoft.com/office/powerpoint/2010/main" val="1544480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F039CD5-A232-80FC-3472-C005B596E156}"/>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5962B44-90B6-E540-2248-3A2105949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7664470E-66D7-53F3-9B7B-EA86A10297D3}"/>
              </a:ext>
            </a:extLst>
          </p:cNvPr>
          <p:cNvSpPr>
            <a:spLocks noGrp="1"/>
          </p:cNvSpPr>
          <p:nvPr>
            <p:ph type="title"/>
          </p:nvPr>
        </p:nvSpPr>
        <p:spPr>
          <a:xfrm>
            <a:off x="479394" y="1070800"/>
            <a:ext cx="3939688" cy="5583126"/>
          </a:xfrm>
        </p:spPr>
        <p:txBody>
          <a:bodyPr>
            <a:normAutofit/>
          </a:bodyPr>
          <a:lstStyle/>
          <a:p>
            <a:pPr algn="r"/>
            <a:r>
              <a:rPr lang="en-US" sz="3000" dirty="0"/>
              <a:t>Probably Efficacious </a:t>
            </a:r>
            <a:br>
              <a:rPr lang="en-US" sz="3000" dirty="0"/>
            </a:br>
            <a:r>
              <a:rPr lang="en-US" sz="3000" b="1" u="sng" dirty="0"/>
              <a:t>Standalone </a:t>
            </a:r>
            <a:r>
              <a:rPr lang="en-US" sz="3000" dirty="0"/>
              <a:t>Treatment</a:t>
            </a:r>
            <a:endParaRPr lang="en-US" dirty="0"/>
          </a:p>
          <a:p>
            <a:pPr algn="r"/>
            <a:endParaRPr lang="en-US" sz="5600"/>
          </a:p>
        </p:txBody>
      </p:sp>
      <p:cxnSp>
        <p:nvCxnSpPr>
          <p:cNvPr id="11" name="Straight Connector 10">
            <a:extLst>
              <a:ext uri="{FF2B5EF4-FFF2-40B4-BE49-F238E27FC236}">
                <a16:creationId xmlns:a16="http://schemas.microsoft.com/office/drawing/2014/main" id="{1381360B-4ED3-5901-50E0-2B906AB1F9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28053"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8C05AFA0-17C1-FA69-F0F1-DA2BEA2EFB9A}"/>
              </a:ext>
            </a:extLst>
          </p:cNvPr>
          <p:cNvGraphicFramePr>
            <a:graphicFrameLocks noGrp="1"/>
          </p:cNvGraphicFramePr>
          <p:nvPr>
            <p:ph idx="1"/>
          </p:nvPr>
        </p:nvGraphicFramePr>
        <p:xfrm>
          <a:off x="5108535" y="1070800"/>
          <a:ext cx="6245265" cy="5589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412232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96B24"/>
      </a:accent1>
      <a:accent2>
        <a:srgbClr val="4EA72E"/>
      </a:accent2>
      <a:accent3>
        <a:srgbClr val="156082"/>
      </a:accent3>
      <a:accent4>
        <a:srgbClr val="0F9ED5"/>
      </a:accent4>
      <a:accent5>
        <a:srgbClr val="A02B93"/>
      </a:accent5>
      <a:accent6>
        <a:srgbClr val="E97132"/>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97E0A228-C590-4D20-B05F-A6BF04A05448}"/>
    </a:ext>
  </a:extLst>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NSDUH Survey 2023</vt:lpstr>
      <vt:lpstr>Well-Established interventions </vt:lpstr>
      <vt:lpstr>Family-Based Therapy (FBT)  a.ka Multidimensional Family Therapy (MDFT) </vt:lpstr>
      <vt:lpstr>Family-Based Therapy (FBT)  </vt:lpstr>
      <vt:lpstr>Liddle et al (2018)</vt:lpstr>
      <vt:lpstr>Cognitive Behavioral Therapy (CBT)</vt:lpstr>
      <vt:lpstr>Multicomponent Psychosocial Therapy</vt:lpstr>
      <vt:lpstr>Probably Efficacious  Standalone Treatment </vt:lpstr>
      <vt:lpstr>Motivational Interviewing (MI) Motivational enhancement therapy (MET)</vt:lpstr>
      <vt:lpstr>Motivational Interviewing (MI)</vt:lpstr>
      <vt:lpstr>Third-Wave Cognitive Behavioral Therapies</vt:lpstr>
      <vt:lpstr>Possibly Efficacious  Standalone Treatment </vt:lpstr>
      <vt:lpstr>Possibly Efficacious Standalone Treatments</vt:lpstr>
      <vt:lpstr>Possible Adjunctive Interventions </vt:lpstr>
      <vt:lpstr>Modifications to Improve Existing Approaches </vt:lpstr>
      <vt:lpstr>source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591</cp:revision>
  <dcterms:created xsi:type="dcterms:W3CDTF">2025-07-17T17:45:54Z</dcterms:created>
  <dcterms:modified xsi:type="dcterms:W3CDTF">2025-10-15T23:01:35Z</dcterms:modified>
</cp:coreProperties>
</file>