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 id="2147483660" r:id="rId5"/>
  </p:sldMasterIdLst>
  <p:notesMasterIdLst>
    <p:notesMasterId r:id="rId46"/>
  </p:notesMasterIdLst>
  <p:sldIdLst>
    <p:sldId id="258" r:id="rId6"/>
    <p:sldId id="260" r:id="rId7"/>
    <p:sldId id="259" r:id="rId8"/>
    <p:sldId id="2145712715" r:id="rId9"/>
    <p:sldId id="2145712757" r:id="rId10"/>
    <p:sldId id="2145712737" r:id="rId11"/>
    <p:sldId id="2145712753" r:id="rId12"/>
    <p:sldId id="2145712712" r:id="rId13"/>
    <p:sldId id="2145712723" r:id="rId14"/>
    <p:sldId id="2145712724" r:id="rId15"/>
    <p:sldId id="2145712725" r:id="rId16"/>
    <p:sldId id="283" r:id="rId17"/>
    <p:sldId id="2145712738" r:id="rId18"/>
    <p:sldId id="2145712727" r:id="rId19"/>
    <p:sldId id="2145712728" r:id="rId20"/>
    <p:sldId id="2145712743" r:id="rId21"/>
    <p:sldId id="267" r:id="rId22"/>
    <p:sldId id="2145712729" r:id="rId23"/>
    <p:sldId id="2145712730" r:id="rId24"/>
    <p:sldId id="2145712731" r:id="rId25"/>
    <p:sldId id="2145712739" r:id="rId26"/>
    <p:sldId id="270" r:id="rId27"/>
    <p:sldId id="2145712734" r:id="rId28"/>
    <p:sldId id="2145712735" r:id="rId29"/>
    <p:sldId id="2145712740" r:id="rId30"/>
    <p:sldId id="2145712741" r:id="rId31"/>
    <p:sldId id="262" r:id="rId32"/>
    <p:sldId id="2145712742" r:id="rId33"/>
    <p:sldId id="2145712744" r:id="rId34"/>
    <p:sldId id="2145712745" r:id="rId35"/>
    <p:sldId id="2145712747" r:id="rId36"/>
    <p:sldId id="2145712746" r:id="rId37"/>
    <p:sldId id="2145712748" r:id="rId38"/>
    <p:sldId id="2145712751" r:id="rId39"/>
    <p:sldId id="2145712752" r:id="rId40"/>
    <p:sldId id="2145712755" r:id="rId41"/>
    <p:sldId id="2145712750" r:id="rId42"/>
    <p:sldId id="2145712749" r:id="rId43"/>
    <p:sldId id="2145712736" r:id="rId44"/>
    <p:sldId id="2145712756" r:id="rId4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1D48"/>
    <a:srgbClr val="4280A5"/>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325" autoAdjust="0"/>
    <p:restoredTop sz="90870" autoAdjust="0"/>
  </p:normalViewPr>
  <p:slideViewPr>
    <p:cSldViewPr snapToGrid="0">
      <p:cViewPr varScale="1">
        <p:scale>
          <a:sx n="92" d="100"/>
          <a:sy n="92" d="100"/>
        </p:scale>
        <p:origin x="176" y="56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2.xml"/><Relationship Id="rId2" Type="http://schemas.openxmlformats.org/officeDocument/2006/relationships/customXml" Target="../customXml/item2.xml"/><Relationship Id="rId16" Type="http://schemas.openxmlformats.org/officeDocument/2006/relationships/slide" Target="slides/slide11.xml"/><Relationship Id="rId29" Type="http://schemas.openxmlformats.org/officeDocument/2006/relationships/slide" Target="slides/slide24.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theme" Target="theme/theme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slide" Target="slides/slide39.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viewProps" Target="viewProps.xml"/><Relationship Id="rId8" Type="http://schemas.openxmlformats.org/officeDocument/2006/relationships/slide" Target="slides/slide3.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notesMaster" Target="notesMasters/notesMaster1.xml"/><Relationship Id="rId20" Type="http://schemas.openxmlformats.org/officeDocument/2006/relationships/slide" Target="slides/slide15.xml"/><Relationship Id="rId41" Type="http://schemas.openxmlformats.org/officeDocument/2006/relationships/slide" Target="slides/slide36.xml"/><Relationship Id="rId1" Type="http://schemas.openxmlformats.org/officeDocument/2006/relationships/customXml" Target="../customXml/item1.xml"/><Relationship Id="rId6" Type="http://schemas.openxmlformats.org/officeDocument/2006/relationships/slide" Target="slides/slid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B1092D4-9754-4FC7-9DBA-DF82CD2E15BA}" type="datetimeFigureOut">
              <a:rPr lang="en-US" smtClean="0"/>
              <a:t>10/12/25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412518D-AF28-40ED-BE0E-28E2C9A3E4B0}" type="slidenum">
              <a:rPr lang="en-US" smtClean="0"/>
              <a:t>‹#›</a:t>
            </a:fld>
            <a:endParaRPr lang="en-US"/>
          </a:p>
        </p:txBody>
      </p:sp>
    </p:spTree>
    <p:extLst>
      <p:ext uri="{BB962C8B-B14F-4D97-AF65-F5344CB8AC3E}">
        <p14:creationId xmlns:p14="http://schemas.microsoft.com/office/powerpoint/2010/main" val="375889382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I think what I’ve begun to believe is that being </a:t>
            </a:r>
            <a:r>
              <a:rPr lang="en-US" sz="1200" i="1" kern="1200" dirty="0">
                <a:solidFill>
                  <a:schemeClr val="tx1"/>
                </a:solidFill>
                <a:effectLst/>
                <a:latin typeface="+mn-lt"/>
                <a:ea typeface="+mn-ea"/>
                <a:cs typeface="+mn-cs"/>
              </a:rPr>
              <a:t>innovative</a:t>
            </a:r>
            <a:r>
              <a:rPr lang="en-US" sz="1200" kern="1200" dirty="0">
                <a:solidFill>
                  <a:schemeClr val="tx1"/>
                </a:solidFill>
                <a:effectLst/>
                <a:latin typeface="+mn-lt"/>
                <a:ea typeface="+mn-ea"/>
                <a:cs typeface="+mn-cs"/>
              </a:rPr>
              <a:t> is above all about </a:t>
            </a:r>
            <a:r>
              <a:rPr lang="en-US" sz="1200" b="1" kern="1200" dirty="0">
                <a:solidFill>
                  <a:schemeClr val="tx1"/>
                </a:solidFill>
                <a:effectLst/>
                <a:latin typeface="+mn-lt"/>
                <a:ea typeface="+mn-ea"/>
                <a:cs typeface="+mn-cs"/>
              </a:rPr>
              <a:t>recognizing and responding to needs that have gone unarticulated: needs that haven’t been voiced, or haven’t been heard or, sometimes, needs that have been silenced.</a:t>
            </a:r>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Tonight, I want to share with you a couple of stories about those unvoiced or unheard needs. </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The first story is one that seemed to play on repeat for many months, and that ultimately led to the creation of SPOT. I can see it so clearly in my mind because sadly it has happened so many times. I’m on the floor in a public bathroom of our building, hunched over a young man who I’ve just revived from overdose, using naloxone and rescue breaths. As he begins to wake up below me, feeling the withdrawal from opioids, he’s both disoriented and afraid. He’s half-dressed, shaking like a leaf, dripping in sweat. He is completely vulnerable in this moment.</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I feel frustrated because this man is a stranger to me. He isn’t well engaged by our clinic, because even </a:t>
            </a:r>
            <a:r>
              <a:rPr lang="en-US" sz="1200" i="1" kern="1200" dirty="0">
                <a:solidFill>
                  <a:schemeClr val="tx1"/>
                </a:solidFill>
                <a:effectLst/>
                <a:latin typeface="+mn-lt"/>
                <a:ea typeface="+mn-ea"/>
                <a:cs typeface="+mn-cs"/>
              </a:rPr>
              <a:t>our</a:t>
            </a:r>
            <a:r>
              <a:rPr lang="en-US" sz="1200" kern="1200" dirty="0">
                <a:solidFill>
                  <a:schemeClr val="tx1"/>
                </a:solidFill>
                <a:effectLst/>
                <a:latin typeface="+mn-lt"/>
                <a:ea typeface="+mn-ea"/>
                <a:cs typeface="+mn-cs"/>
              </a:rPr>
              <a:t> services—far from mainstream—are fairly structured. It’s so hard to imagine this man sitting in a waiting room before being seen. There are elements of the way we operate that simply make him reluctant to engage with us. </a:t>
            </a:r>
          </a:p>
          <a:p>
            <a:r>
              <a:rPr lang="en-US" sz="1200" kern="1200" dirty="0">
                <a:solidFill>
                  <a:schemeClr val="tx1"/>
                </a:solidFill>
                <a:effectLst/>
                <a:latin typeface="+mn-lt"/>
                <a:ea typeface="+mn-ea"/>
                <a:cs typeface="+mn-cs"/>
              </a:rPr>
              <a:t>When he refuses to go with EMS to the hospital, because of fears of being stigmatized there, I’m so afraid to see him walk out our front door. I don’t know whether I’ll ever see him again. All I can feel is desperation to let him know, somehow, that we can be there for him no matter what choices he makes. I want to know him better. </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Another morning, like so many others, as I had walked from the parking garage to our building, I had to steer folks who were sedated away from the dangers of the busy intersection.  All around me are people crippled by addiction, making their way from street to street, heavy bags slung over their shoulders. They are seeking ways to appease their addiction, to keep it at bay just a little longer, or to soothe themselves following weeks, months, and years of sometimes unimaginable trauma. </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It was countless mornings like this that gave birth to SPOT: Countless mornings registering the unvoiced needs of the people around our building, and even my own not fully articulated needs as a doctor. One of the things I love most about working at Boston Health Care for the Homeless is that my colleagues always recognize the significance of meeting patients where they are, even if that means delivering care in unconventional ways or settings. Why, I thought, should this be any different?</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From the beginning, we’ve designed SPOT by trying to listen, as best we can, to the previously unvoiced or unheard needs of people who actively use drugs. In response to their concerns about sharing drug-related behavior, for example, we designed a medical record that allowed them to remain anonymous. And when we hired staff for the program, we invited an active drug user to participate in interviews. Down to its core, SPOT has been a program built on engaging people who mistrust the medical system.  Our aim is to save lives, and to let people know that, no matter what is happening right now, we want to care for you, we love you, and you have worth. You don’t have to stop using substances before we can start helping you. </a:t>
            </a:r>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5412518D-AF28-40ED-BE0E-28E2C9A3E4B0}" type="slidenum">
              <a:rPr lang="en-US" smtClean="0"/>
              <a:t>1</a:t>
            </a:fld>
            <a:endParaRPr lang="en-US"/>
          </a:p>
        </p:txBody>
      </p:sp>
    </p:spTree>
    <p:extLst>
      <p:ext uri="{BB962C8B-B14F-4D97-AF65-F5344CB8AC3E}">
        <p14:creationId xmlns:p14="http://schemas.microsoft.com/office/powerpoint/2010/main" val="152908553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7F23591-02F1-4731-B5CF-B6000232419A}"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31183548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E1F36EA-0587-17ED-C9CE-1B56DEB6820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A36D0A6-A3EB-B0E4-154E-91C1D263EFC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2D655A4-DFC6-0AB8-BCCF-4FE973646DD4}"/>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AAF76DDA-6722-6C1E-0325-427F8E38626D}"/>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7F23591-02F1-4731-B5CF-B6000232419A}"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09712399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BE84CE3-81D9-05AE-E0B8-DAF32D59FC8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8D8373B-0F5D-E3ED-76FC-1660C32518A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741DD7B-3A65-9C4D-215B-3D0F92828A28}"/>
              </a:ext>
            </a:extLst>
          </p:cNvPr>
          <p:cNvSpPr>
            <a:spLocks noGrp="1"/>
          </p:cNvSpPr>
          <p:nvPr>
            <p:ph type="body" idx="1"/>
          </p:nvPr>
        </p:nvSpPr>
        <p:spPr/>
        <p:txBody>
          <a:bodyPr/>
          <a:lstStyle/>
          <a:p>
            <a:endParaRPr lang="en-US" dirty="0">
              <a:solidFill>
                <a:srgbClr val="444444"/>
              </a:solidFill>
              <a:latin typeface="Calibri" panose="020F0502020204030204" pitchFamily="34" charset="0"/>
              <a:ea typeface="Calibri"/>
              <a:cs typeface="Calibri"/>
            </a:endParaRPr>
          </a:p>
        </p:txBody>
      </p:sp>
      <p:sp>
        <p:nvSpPr>
          <p:cNvPr id="4" name="Slide Number Placeholder 3">
            <a:extLst>
              <a:ext uri="{FF2B5EF4-FFF2-40B4-BE49-F238E27FC236}">
                <a16:creationId xmlns:a16="http://schemas.microsoft.com/office/drawing/2014/main" id="{31B3F5EC-4613-EFB6-5D53-608418D41D46}"/>
              </a:ext>
            </a:extLst>
          </p:cNvPr>
          <p:cNvSpPr>
            <a:spLocks noGrp="1"/>
          </p:cNvSpPr>
          <p:nvPr>
            <p:ph type="sldNum" sz="quarter" idx="5"/>
          </p:nvPr>
        </p:nvSpPr>
        <p:spPr/>
        <p:txBody>
          <a:bodyPr/>
          <a:lstStyle/>
          <a:p>
            <a:fld id="{1891324B-2267-4EBC-B273-82E59FA61C3A}" type="slidenum">
              <a:rPr lang="en-US" smtClean="0"/>
              <a:t>19</a:t>
            </a:fld>
            <a:endParaRPr lang="en-US"/>
          </a:p>
        </p:txBody>
      </p:sp>
    </p:spTree>
    <p:extLst>
      <p:ext uri="{BB962C8B-B14F-4D97-AF65-F5344CB8AC3E}">
        <p14:creationId xmlns:p14="http://schemas.microsoft.com/office/powerpoint/2010/main" val="242688811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aseline="30000" dirty="0">
                <a:latin typeface="Arial Narrow" panose="020B0606020202030204" pitchFamily="34" charset="0"/>
              </a:rPr>
              <a:t>1</a:t>
            </a:r>
            <a:r>
              <a:rPr lang="en-US" sz="1200" dirty="0">
                <a:latin typeface="Arial Narrow" panose="020B0606020202030204" pitchFamily="34" charset="0"/>
              </a:rPr>
              <a:t> Open Society Foundations: “What is harm reduction?” https://www.opensocietyfoundations.org/explainers/what-harm-reduction</a:t>
            </a:r>
          </a:p>
          <a:p>
            <a:endParaRPr lang="en-US" dirty="0"/>
          </a:p>
        </p:txBody>
      </p:sp>
      <p:sp>
        <p:nvSpPr>
          <p:cNvPr id="4" name="Slide Number Placeholder 3"/>
          <p:cNvSpPr>
            <a:spLocks noGrp="1"/>
          </p:cNvSpPr>
          <p:nvPr>
            <p:ph type="sldNum" sz="quarter" idx="5"/>
          </p:nvPr>
        </p:nvSpPr>
        <p:spPr/>
        <p:txBody>
          <a:bodyPr/>
          <a:lstStyle/>
          <a:p>
            <a:fld id="{5412518D-AF28-40ED-BE0E-28E2C9A3E4B0}" type="slidenum">
              <a:rPr lang="en-US" smtClean="0"/>
              <a:t>20</a:t>
            </a:fld>
            <a:endParaRPr lang="en-US"/>
          </a:p>
        </p:txBody>
      </p:sp>
    </p:spTree>
    <p:extLst>
      <p:ext uri="{BB962C8B-B14F-4D97-AF65-F5344CB8AC3E}">
        <p14:creationId xmlns:p14="http://schemas.microsoft.com/office/powerpoint/2010/main" val="405331052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A0508A1-B2A4-BB27-F8AC-851F51B28E1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FDA2394-7AEC-6149-5580-2F701233152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43308D9-FAEF-72F4-C78F-DEA3CC2F4B6F}"/>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693A801E-7510-4106-5B3F-B89534FA4860}"/>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7F23591-02F1-4731-B5CF-B6000232419A}"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40978905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7F23591-02F1-4731-B5CF-B6000232419A}"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71868711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7BF8B1A-6839-CE3E-3C10-F6A437C2F4D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AF82FAA-A3FE-F38B-8F0B-9A35F0F7477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F706EEA-43EB-6836-71F8-081567DDC5E8}"/>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59F0CE8D-BC7C-C2A6-C54E-2185113E8152}"/>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7F23591-02F1-4731-B5CF-B6000232419A}"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94445962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DA8E5B3-E1A8-FB2B-C7FC-E863BE3E0DA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B1D503F-16F1-C49D-1E7A-73901AA35DF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83B5CAF-9AE5-7AC1-915D-D1127258E8EC}"/>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53F93C87-437E-F7F0-31C2-C34FC5662E64}"/>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7F23591-02F1-4731-B5CF-B6000232419A}"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78997550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B4A1EA9-4677-425B-6047-42A96C70B13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F18DE7C-80A4-10F1-D3EA-3DFA31FBB22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D070868-96D4-092B-B895-9D37C586FA8E}"/>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F7633B51-4069-75E9-E34A-35FC8CF0DF2A}"/>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7F23591-02F1-4731-B5CF-B6000232419A}"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20129448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26DF24A-9B6D-6E95-A5BD-40C0C932A5B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A99A9E5-172B-E58D-B7FE-22E808453C4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8528750-D8BE-306B-81F7-5446E4207C32}"/>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9533DCFE-FCDF-566A-86E8-8BA33F986255}"/>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7F23591-02F1-4731-B5CF-B6000232419A}"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05331826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7F23591-02F1-4731-B5CF-B6000232419A}"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53994242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7F23591-02F1-4731-B5CF-B6000232419A}"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61924068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50D93A9-092F-3E70-E50C-B6AF856FFE5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84F9222-4902-C8C5-DE7E-62AB482CEEB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A443EAF-8142-695F-30B7-C3D2E49F98CC}"/>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F732AD48-43B8-FA78-DD46-C8BCF00E7AB8}"/>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7F23591-02F1-4731-B5CF-B6000232419A}"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07979073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6B208E7-7F48-983C-B7C2-6BA6EA58524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AAC0325-6E49-B8F8-57B8-CB0A4478BF3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9DD4DBD-90BF-0B8C-0F00-CD901B920039}"/>
              </a:ext>
            </a:extLst>
          </p:cNvPr>
          <p:cNvSpPr>
            <a:spLocks noGrp="1"/>
          </p:cNvSpPr>
          <p:nvPr>
            <p:ph type="body" idx="1"/>
          </p:nvPr>
        </p:nvSpPr>
        <p:spPr/>
        <p:txBody>
          <a:bodyPr/>
          <a:lstStyle/>
          <a:p>
            <a:endParaRPr lang="en-US" dirty="0">
              <a:solidFill>
                <a:srgbClr val="444444"/>
              </a:solidFill>
              <a:latin typeface="Calibri" panose="020F0502020204030204" pitchFamily="34" charset="0"/>
              <a:ea typeface="Calibri"/>
              <a:cs typeface="Calibri"/>
            </a:endParaRPr>
          </a:p>
        </p:txBody>
      </p:sp>
      <p:sp>
        <p:nvSpPr>
          <p:cNvPr id="4" name="Slide Number Placeholder 3">
            <a:extLst>
              <a:ext uri="{FF2B5EF4-FFF2-40B4-BE49-F238E27FC236}">
                <a16:creationId xmlns:a16="http://schemas.microsoft.com/office/drawing/2014/main" id="{CA647F62-9CBA-4E82-3BD8-F7E6495E398C}"/>
              </a:ext>
            </a:extLst>
          </p:cNvPr>
          <p:cNvSpPr>
            <a:spLocks noGrp="1"/>
          </p:cNvSpPr>
          <p:nvPr>
            <p:ph type="sldNum" sz="quarter" idx="5"/>
          </p:nvPr>
        </p:nvSpPr>
        <p:spPr/>
        <p:txBody>
          <a:bodyPr/>
          <a:lstStyle/>
          <a:p>
            <a:fld id="{1891324B-2267-4EBC-B273-82E59FA61C3A}" type="slidenum">
              <a:rPr lang="en-US" smtClean="0"/>
              <a:t>29</a:t>
            </a:fld>
            <a:endParaRPr lang="en-US"/>
          </a:p>
        </p:txBody>
      </p:sp>
    </p:spTree>
    <p:extLst>
      <p:ext uri="{BB962C8B-B14F-4D97-AF65-F5344CB8AC3E}">
        <p14:creationId xmlns:p14="http://schemas.microsoft.com/office/powerpoint/2010/main" val="46390845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30095E8-E8EC-581C-4972-61301D52775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78969CB-3CC3-D9AD-9316-C61B35F3A73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E676DC5-89F1-30B9-8989-23B175E2E7CD}"/>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5E4C2062-479D-8D10-592F-B1F012800E06}"/>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7F23591-02F1-4731-B5CF-B6000232419A}"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32279042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CD0C39E-D39F-E016-C879-588832FE060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B71A906-50C6-C98D-DE8E-7332B4C2A9A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9DEF2F9-38F5-F0C8-0FE5-ABAA89488783}"/>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F782977E-8518-F123-019E-65E2C72CA371}"/>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7F23591-02F1-4731-B5CF-B6000232419A}"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81500741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6D9E6B1-0B9C-F088-873B-C9F054E84B5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B6F0E9D-4D8C-657A-D669-A9CF3F7C169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DB4FB6F-D84D-BE00-2E87-7B36A6969E7D}"/>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141ADFD4-BA0F-BD5D-1C2B-709716225A92}"/>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7F23591-02F1-4731-B5CF-B6000232419A}"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7737246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05B3296-7E1C-586D-0E85-66A131654FB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5BF170D-B60B-2BDB-7145-963AAA1C7E7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309C48D-4D45-E6F1-06BA-1239132354FD}"/>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63EDFA15-5DF6-B0ED-9EA2-F8BF7C64293C}"/>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7F23591-02F1-4731-B5CF-B6000232419A}"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41709806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F116CB2-B567-E29E-C631-B8AD901FDD3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C106B8C-53E2-D962-09DF-0BB2AF0D579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993E635-4961-35F0-04C7-93F5C82A0A99}"/>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F6B60A09-1375-DED6-8F95-37350AABB27F}"/>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7F23591-02F1-4731-B5CF-B6000232419A}"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68525761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7A03C98-B56E-843F-420D-65DB0711407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9A3F972-1868-BC78-7831-FF9463275A7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B52BBD3-158E-0640-3B5F-C0E9905B7B7A}"/>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A33577CB-61F5-EBC9-C0AB-2AA64F177E2F}"/>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7F23591-02F1-4731-B5CF-B6000232419A}"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08367740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8FAFE83-F5A1-FC0E-8D94-A5E3534472D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CDE6B52-1BE7-80FA-E4A4-F11EDD9DEB9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53F394E-8A5F-ECED-F607-B05F8FDE27FD}"/>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40655A2C-8271-208A-46A6-D10E85D4309A}"/>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7F23591-02F1-4731-B5CF-B6000232419A}"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54709150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1">
              <a:ea typeface="Calibri"/>
              <a:cs typeface="Calibri"/>
            </a:endParaRPr>
          </a:p>
          <a:p>
            <a:endParaRPr lang="en-US">
              <a:ea typeface="Calibri" panose="020F0502020204030204"/>
              <a:cs typeface="Calibri" panose="020F0502020204030204"/>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7F23591-02F1-4731-B5CF-B6000232419A}"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77423128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74BAF86-32DF-AC36-73AA-3397F5F4CF5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6D4C535-4D5A-89DF-8867-1416DD924BF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67E2167-42DD-06D9-CEA9-6BB7BE304E74}"/>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F63AAE09-2793-62CD-AD85-085C49AEF067}"/>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7F23591-02F1-4731-B5CF-B6000232419A}"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28104504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33E5565-FB7E-09A0-E4FF-2529930024A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33D5361-59D3-872C-DA5B-04390C99B4C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1DFDF2B-1CC8-6266-C414-3C0D763ED1AC}"/>
              </a:ext>
            </a:extLst>
          </p:cNvPr>
          <p:cNvSpPr>
            <a:spLocks noGrp="1"/>
          </p:cNvSpPr>
          <p:nvPr>
            <p:ph type="body" idx="1"/>
          </p:nvPr>
        </p:nvSpPr>
        <p:spPr/>
        <p:txBody>
          <a:bodyPr/>
          <a:lstStyle/>
          <a:p>
            <a:pPr marL="171450" indent="-171450">
              <a:buFont typeface="Arial" panose="020B0604020202020204" pitchFamily="34" charset="0"/>
              <a:buChar char="•"/>
            </a:pPr>
            <a:endParaRPr lang="en-US" dirty="0"/>
          </a:p>
        </p:txBody>
      </p:sp>
      <p:sp>
        <p:nvSpPr>
          <p:cNvPr id="4" name="Slide Number Placeholder 3">
            <a:extLst>
              <a:ext uri="{FF2B5EF4-FFF2-40B4-BE49-F238E27FC236}">
                <a16:creationId xmlns:a16="http://schemas.microsoft.com/office/drawing/2014/main" id="{DDCB29AA-7BB4-F9E8-37CF-FEBB8E1D3786}"/>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7F23591-02F1-4731-B5CF-B6000232419A}"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725672646"/>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7753A7A-25B9-EC01-ABE6-218E19EF9FA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6F686DF-904F-3090-BAED-A07F9C3EAEF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920499A-B0AF-FA16-7907-4923D6A4ADA1}"/>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3A2AF0C3-B1AD-D00F-A55C-1BC78CDF6C6D}"/>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7F23591-02F1-4731-B5CF-B6000232419A}"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04882606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33E5565-FB7E-09A0-E4FF-2529930024A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33D5361-59D3-872C-DA5B-04390C99B4C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1DFDF2B-1CC8-6266-C414-3C0D763ED1AC}"/>
              </a:ext>
            </a:extLst>
          </p:cNvPr>
          <p:cNvSpPr>
            <a:spLocks noGrp="1"/>
          </p:cNvSpPr>
          <p:nvPr>
            <p:ph type="body" idx="1"/>
          </p:nvPr>
        </p:nvSpPr>
        <p:spPr/>
        <p:txBody>
          <a:bodyPr/>
          <a:lstStyle/>
          <a:p>
            <a:pPr marL="171450" indent="-171450">
              <a:buFont typeface="Arial" panose="020B0604020202020204" pitchFamily="34" charset="0"/>
              <a:buChar char="•"/>
            </a:pPr>
            <a:endParaRPr lang="en-US" dirty="0"/>
          </a:p>
        </p:txBody>
      </p:sp>
      <p:sp>
        <p:nvSpPr>
          <p:cNvPr id="4" name="Slide Number Placeholder 3">
            <a:extLst>
              <a:ext uri="{FF2B5EF4-FFF2-40B4-BE49-F238E27FC236}">
                <a16:creationId xmlns:a16="http://schemas.microsoft.com/office/drawing/2014/main" id="{DDCB29AA-7BB4-F9E8-37CF-FEBB8E1D3786}"/>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7F23591-02F1-4731-B5CF-B6000232419A}"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72567264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2E2246C-CA5E-585A-6E49-FE8CCD3565D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1419EBB-EDC1-A593-4BCD-B657D9F49DF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29A2FEA-E974-078E-8D73-3A4A05E07588}"/>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9551BA26-11DB-F70E-1253-3E169E1FA437}"/>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7F23591-02F1-4731-B5CF-B6000232419A}"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26752209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FB1A183-7876-CC97-C445-AF6545EBAAC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A28BFF8-BDE2-C81C-2360-B75720FD956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259F941-051C-19AF-F635-5F0E2553EBB4}"/>
              </a:ext>
            </a:extLst>
          </p:cNvPr>
          <p:cNvSpPr>
            <a:spLocks noGrp="1"/>
          </p:cNvSpPr>
          <p:nvPr>
            <p:ph type="body" idx="1"/>
          </p:nvPr>
        </p:nvSpPr>
        <p:spPr/>
        <p:txBody>
          <a:bodyPr/>
          <a:lstStyle/>
          <a:p>
            <a:pPr marL="171450" indent="-171450">
              <a:buFont typeface="Arial" panose="020B0604020202020204" pitchFamily="34" charset="0"/>
              <a:buChar char="•"/>
            </a:pPr>
            <a:endParaRPr lang="en-US" dirty="0"/>
          </a:p>
        </p:txBody>
      </p:sp>
      <p:sp>
        <p:nvSpPr>
          <p:cNvPr id="4" name="Slide Number Placeholder 3">
            <a:extLst>
              <a:ext uri="{FF2B5EF4-FFF2-40B4-BE49-F238E27FC236}">
                <a16:creationId xmlns:a16="http://schemas.microsoft.com/office/drawing/2014/main" id="{BA31DA1D-1BFC-F73B-8BB4-7FA99CECB6EB}"/>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7F23591-02F1-4731-B5CF-B6000232419A}"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2567025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12F56AE-40D4-BAE7-2902-22D840B910F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AD80B46-B35E-4091-60C0-E02DF8D2829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5419EFC-913B-3A0C-652B-2E2161C8E1C5}"/>
              </a:ext>
            </a:extLst>
          </p:cNvPr>
          <p:cNvSpPr>
            <a:spLocks noGrp="1"/>
          </p:cNvSpPr>
          <p:nvPr>
            <p:ph type="body" idx="1"/>
          </p:nvPr>
        </p:nvSpPr>
        <p:spPr/>
        <p:txBody>
          <a:bodyPr/>
          <a:lstStyle/>
          <a:p>
            <a:endParaRPr lang="en-US" dirty="0">
              <a:solidFill>
                <a:srgbClr val="444444"/>
              </a:solidFill>
              <a:latin typeface="Calibri" panose="020F0502020204030204" pitchFamily="34" charset="0"/>
              <a:ea typeface="Calibri"/>
              <a:cs typeface="Calibri"/>
            </a:endParaRPr>
          </a:p>
        </p:txBody>
      </p:sp>
      <p:sp>
        <p:nvSpPr>
          <p:cNvPr id="4" name="Slide Number Placeholder 3">
            <a:extLst>
              <a:ext uri="{FF2B5EF4-FFF2-40B4-BE49-F238E27FC236}">
                <a16:creationId xmlns:a16="http://schemas.microsoft.com/office/drawing/2014/main" id="{5D903B16-E5D1-71B0-FB69-9F180BAC955B}"/>
              </a:ext>
            </a:extLst>
          </p:cNvPr>
          <p:cNvSpPr>
            <a:spLocks noGrp="1"/>
          </p:cNvSpPr>
          <p:nvPr>
            <p:ph type="sldNum" sz="quarter" idx="5"/>
          </p:nvPr>
        </p:nvSpPr>
        <p:spPr/>
        <p:txBody>
          <a:bodyPr/>
          <a:lstStyle/>
          <a:p>
            <a:fld id="{1891324B-2267-4EBC-B273-82E59FA61C3A}" type="slidenum">
              <a:rPr lang="en-US" smtClean="0"/>
              <a:t>9</a:t>
            </a:fld>
            <a:endParaRPr lang="en-US"/>
          </a:p>
        </p:txBody>
      </p:sp>
    </p:spTree>
    <p:extLst>
      <p:ext uri="{BB962C8B-B14F-4D97-AF65-F5344CB8AC3E}">
        <p14:creationId xmlns:p14="http://schemas.microsoft.com/office/powerpoint/2010/main" val="277852788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E1F36EA-0587-17ED-C9CE-1B56DEB6820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A36D0A6-A3EB-B0E4-154E-91C1D263EFC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2D655A4-DFC6-0AB8-BCCF-4FE973646DD4}"/>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AAF76DDA-6722-6C1E-0325-427F8E38626D}"/>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7F23591-02F1-4731-B5CF-B6000232419A}"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0971239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7E235AA-6171-946C-10C4-AEC0CB8E8B6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9468925-ACFB-26B4-8B79-9E07D199A43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BE25237-A0EE-8926-05BE-078B7F57165F}"/>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F3B029B8-8315-8DD8-B37C-9D06433339B3}"/>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7F23591-02F1-4731-B5CF-B6000232419A}"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81216331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F3C650-33F9-AE9C-FB11-B3D5B18E720B}"/>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8A4F9B25-B922-72AC-8268-C8A10FB2C418}"/>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1BB00119-8B06-E7D3-DC0F-849A129D5D12}"/>
              </a:ext>
            </a:extLst>
          </p:cNvPr>
          <p:cNvSpPr>
            <a:spLocks noGrp="1"/>
          </p:cNvSpPr>
          <p:nvPr>
            <p:ph type="dt" sz="half" idx="10"/>
          </p:nvPr>
        </p:nvSpPr>
        <p:spPr/>
        <p:txBody>
          <a:bodyPr/>
          <a:lstStyle/>
          <a:p>
            <a:fld id="{D70C63E4-051F-4E76-9BCE-7746B343A82E}" type="datetimeFigureOut">
              <a:rPr lang="en-US" smtClean="0"/>
              <a:t>10/12/25</a:t>
            </a:fld>
            <a:endParaRPr lang="en-US"/>
          </a:p>
        </p:txBody>
      </p:sp>
      <p:sp>
        <p:nvSpPr>
          <p:cNvPr id="5" name="Footer Placeholder 4">
            <a:extLst>
              <a:ext uri="{FF2B5EF4-FFF2-40B4-BE49-F238E27FC236}">
                <a16:creationId xmlns:a16="http://schemas.microsoft.com/office/drawing/2014/main" id="{72942880-98B8-0488-2684-6512168EEFA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5FFD14D-64A1-4259-9366-0DD76255CC30}"/>
              </a:ext>
            </a:extLst>
          </p:cNvPr>
          <p:cNvSpPr>
            <a:spLocks noGrp="1"/>
          </p:cNvSpPr>
          <p:nvPr>
            <p:ph type="sldNum" sz="quarter" idx="12"/>
          </p:nvPr>
        </p:nvSpPr>
        <p:spPr/>
        <p:txBody>
          <a:bodyPr/>
          <a:lstStyle/>
          <a:p>
            <a:fld id="{7938927D-E6D8-410D-8E07-161053D3C0CD}" type="slidenum">
              <a:rPr lang="en-US" smtClean="0"/>
              <a:t>‹#›</a:t>
            </a:fld>
            <a:endParaRPr lang="en-US"/>
          </a:p>
        </p:txBody>
      </p:sp>
    </p:spTree>
    <p:extLst>
      <p:ext uri="{BB962C8B-B14F-4D97-AF65-F5344CB8AC3E}">
        <p14:creationId xmlns:p14="http://schemas.microsoft.com/office/powerpoint/2010/main" val="86773244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AFC0DE-31C0-7441-73FA-B9F95707C323}"/>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79707FE8-68AD-62CF-4932-9B8B3DDC4E74}"/>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0F98137-79C8-31C1-BB25-0EA707376E84}"/>
              </a:ext>
            </a:extLst>
          </p:cNvPr>
          <p:cNvSpPr>
            <a:spLocks noGrp="1"/>
          </p:cNvSpPr>
          <p:nvPr>
            <p:ph type="dt" sz="half" idx="10"/>
          </p:nvPr>
        </p:nvSpPr>
        <p:spPr/>
        <p:txBody>
          <a:bodyPr/>
          <a:lstStyle/>
          <a:p>
            <a:fld id="{D70C63E4-051F-4E76-9BCE-7746B343A82E}" type="datetimeFigureOut">
              <a:rPr lang="en-US" smtClean="0"/>
              <a:t>10/12/25</a:t>
            </a:fld>
            <a:endParaRPr lang="en-US"/>
          </a:p>
        </p:txBody>
      </p:sp>
      <p:sp>
        <p:nvSpPr>
          <p:cNvPr id="5" name="Footer Placeholder 4">
            <a:extLst>
              <a:ext uri="{FF2B5EF4-FFF2-40B4-BE49-F238E27FC236}">
                <a16:creationId xmlns:a16="http://schemas.microsoft.com/office/drawing/2014/main" id="{99FE8D7E-7E9F-C5EF-0FE1-4D4C9C69DEC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1ACE81D-F28B-4FC5-B45B-279A18A5284D}"/>
              </a:ext>
            </a:extLst>
          </p:cNvPr>
          <p:cNvSpPr>
            <a:spLocks noGrp="1"/>
          </p:cNvSpPr>
          <p:nvPr>
            <p:ph type="sldNum" sz="quarter" idx="12"/>
          </p:nvPr>
        </p:nvSpPr>
        <p:spPr/>
        <p:txBody>
          <a:bodyPr/>
          <a:lstStyle/>
          <a:p>
            <a:fld id="{7938927D-E6D8-410D-8E07-161053D3C0CD}" type="slidenum">
              <a:rPr lang="en-US" smtClean="0"/>
              <a:t>‹#›</a:t>
            </a:fld>
            <a:endParaRPr lang="en-US"/>
          </a:p>
        </p:txBody>
      </p:sp>
    </p:spTree>
    <p:extLst>
      <p:ext uri="{BB962C8B-B14F-4D97-AF65-F5344CB8AC3E}">
        <p14:creationId xmlns:p14="http://schemas.microsoft.com/office/powerpoint/2010/main" val="408421975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29041059-01A9-E89C-CB58-50710A1E12D3}"/>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AF3798FF-3A4D-73D9-8B09-5FC041D9FB00}"/>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991F93C-B8EA-8137-51AE-0B017F7F445C}"/>
              </a:ext>
            </a:extLst>
          </p:cNvPr>
          <p:cNvSpPr>
            <a:spLocks noGrp="1"/>
          </p:cNvSpPr>
          <p:nvPr>
            <p:ph type="dt" sz="half" idx="10"/>
          </p:nvPr>
        </p:nvSpPr>
        <p:spPr/>
        <p:txBody>
          <a:bodyPr/>
          <a:lstStyle/>
          <a:p>
            <a:fld id="{D70C63E4-051F-4E76-9BCE-7746B343A82E}" type="datetimeFigureOut">
              <a:rPr lang="en-US" smtClean="0"/>
              <a:t>10/12/25</a:t>
            </a:fld>
            <a:endParaRPr lang="en-US"/>
          </a:p>
        </p:txBody>
      </p:sp>
      <p:sp>
        <p:nvSpPr>
          <p:cNvPr id="5" name="Footer Placeholder 4">
            <a:extLst>
              <a:ext uri="{FF2B5EF4-FFF2-40B4-BE49-F238E27FC236}">
                <a16:creationId xmlns:a16="http://schemas.microsoft.com/office/drawing/2014/main" id="{85651EE6-0ACE-A725-EED0-3A8CEE640C8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E51A3E6-D066-129D-8454-8930B23AA888}"/>
              </a:ext>
            </a:extLst>
          </p:cNvPr>
          <p:cNvSpPr>
            <a:spLocks noGrp="1"/>
          </p:cNvSpPr>
          <p:nvPr>
            <p:ph type="sldNum" sz="quarter" idx="12"/>
          </p:nvPr>
        </p:nvSpPr>
        <p:spPr/>
        <p:txBody>
          <a:bodyPr/>
          <a:lstStyle/>
          <a:p>
            <a:fld id="{7938927D-E6D8-410D-8E07-161053D3C0CD}" type="slidenum">
              <a:rPr lang="en-US" smtClean="0"/>
              <a:t>‹#›</a:t>
            </a:fld>
            <a:endParaRPr lang="en-US"/>
          </a:p>
        </p:txBody>
      </p:sp>
    </p:spTree>
    <p:extLst>
      <p:ext uri="{BB962C8B-B14F-4D97-AF65-F5344CB8AC3E}">
        <p14:creationId xmlns:p14="http://schemas.microsoft.com/office/powerpoint/2010/main" val="73134170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457200" y="1420283"/>
            <a:ext cx="5181600" cy="980017"/>
          </a:xfrm>
        </p:spPr>
        <p:txBody>
          <a:bodyPr/>
          <a:lstStyle/>
          <a:p>
            <a:r>
              <a:rPr lang="en-US"/>
              <a:t>Click to edit Master title style</a:t>
            </a:r>
          </a:p>
        </p:txBody>
      </p:sp>
      <p:sp>
        <p:nvSpPr>
          <p:cNvPr id="3" name="Subtitle 2"/>
          <p:cNvSpPr>
            <a:spLocks noGrp="1"/>
          </p:cNvSpPr>
          <p:nvPr>
            <p:ph type="subTitle" idx="1"/>
          </p:nvPr>
        </p:nvSpPr>
        <p:spPr>
          <a:xfrm>
            <a:off x="914400" y="2590800"/>
            <a:ext cx="4267200" cy="1168400"/>
          </a:xfrm>
        </p:spPr>
        <p:txBody>
          <a:bodyPr/>
          <a:lstStyle>
            <a:lvl1pPr marL="0" indent="0" algn="ctr">
              <a:buNone/>
              <a:defRPr>
                <a:solidFill>
                  <a:schemeClr val="tx1">
                    <a:tint val="75000"/>
                  </a:schemeClr>
                </a:solidFill>
              </a:defRPr>
            </a:lvl1pPr>
            <a:lvl2pPr marL="304815" indent="0" algn="ctr">
              <a:buNone/>
              <a:defRPr>
                <a:solidFill>
                  <a:schemeClr val="tx1">
                    <a:tint val="75000"/>
                  </a:schemeClr>
                </a:solidFill>
              </a:defRPr>
            </a:lvl2pPr>
            <a:lvl3pPr marL="609630" indent="0" algn="ctr">
              <a:buNone/>
              <a:defRPr>
                <a:solidFill>
                  <a:schemeClr val="tx1">
                    <a:tint val="75000"/>
                  </a:schemeClr>
                </a:solidFill>
              </a:defRPr>
            </a:lvl3pPr>
            <a:lvl4pPr marL="914446" indent="0" algn="ctr">
              <a:buNone/>
              <a:defRPr>
                <a:solidFill>
                  <a:schemeClr val="tx1">
                    <a:tint val="75000"/>
                  </a:schemeClr>
                </a:solidFill>
              </a:defRPr>
            </a:lvl4pPr>
            <a:lvl5pPr marL="1219261" indent="0" algn="ctr">
              <a:buNone/>
              <a:defRPr>
                <a:solidFill>
                  <a:schemeClr val="tx1">
                    <a:tint val="75000"/>
                  </a:schemeClr>
                </a:solidFill>
              </a:defRPr>
            </a:lvl5pPr>
            <a:lvl6pPr marL="1524076" indent="0" algn="ctr">
              <a:buNone/>
              <a:defRPr>
                <a:solidFill>
                  <a:schemeClr val="tx1">
                    <a:tint val="75000"/>
                  </a:schemeClr>
                </a:solidFill>
              </a:defRPr>
            </a:lvl6pPr>
            <a:lvl7pPr marL="1828891" indent="0" algn="ctr">
              <a:buNone/>
              <a:defRPr>
                <a:solidFill>
                  <a:schemeClr val="tx1">
                    <a:tint val="75000"/>
                  </a:schemeClr>
                </a:solidFill>
              </a:defRPr>
            </a:lvl7pPr>
            <a:lvl8pPr marL="2133707" indent="0" algn="ctr">
              <a:buNone/>
              <a:defRPr>
                <a:solidFill>
                  <a:schemeClr val="tx1">
                    <a:tint val="75000"/>
                  </a:schemeClr>
                </a:solidFill>
              </a:defRPr>
            </a:lvl8pPr>
            <a:lvl9pPr marL="2438522"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10/12/25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218640326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10/12/25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289778833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481542" y="2937934"/>
            <a:ext cx="5181600" cy="908050"/>
          </a:xfrm>
        </p:spPr>
        <p:txBody>
          <a:bodyPr anchor="t"/>
          <a:lstStyle>
            <a:lvl1pPr algn="l">
              <a:defRPr sz="2667" b="1" cap="all"/>
            </a:lvl1pPr>
          </a:lstStyle>
          <a:p>
            <a:r>
              <a:rPr lang="en-US"/>
              <a:t>Click to edit Master title style</a:t>
            </a:r>
          </a:p>
        </p:txBody>
      </p:sp>
      <p:sp>
        <p:nvSpPr>
          <p:cNvPr id="3" name="Text Placeholder 2"/>
          <p:cNvSpPr>
            <a:spLocks noGrp="1"/>
          </p:cNvSpPr>
          <p:nvPr>
            <p:ph type="body" idx="1"/>
          </p:nvPr>
        </p:nvSpPr>
        <p:spPr>
          <a:xfrm>
            <a:off x="481542" y="1937809"/>
            <a:ext cx="5181600" cy="1000125"/>
          </a:xfrm>
        </p:spPr>
        <p:txBody>
          <a:bodyPr anchor="b"/>
          <a:lstStyle>
            <a:lvl1pPr marL="0" indent="0">
              <a:buNone/>
              <a:defRPr sz="1333">
                <a:solidFill>
                  <a:schemeClr val="tx1">
                    <a:tint val="75000"/>
                  </a:schemeClr>
                </a:solidFill>
              </a:defRPr>
            </a:lvl1pPr>
            <a:lvl2pPr marL="304815" indent="0">
              <a:buNone/>
              <a:defRPr sz="1200">
                <a:solidFill>
                  <a:schemeClr val="tx1">
                    <a:tint val="75000"/>
                  </a:schemeClr>
                </a:solidFill>
              </a:defRPr>
            </a:lvl2pPr>
            <a:lvl3pPr marL="609630" indent="0">
              <a:buNone/>
              <a:defRPr sz="1067">
                <a:solidFill>
                  <a:schemeClr val="tx1">
                    <a:tint val="75000"/>
                  </a:schemeClr>
                </a:solidFill>
              </a:defRPr>
            </a:lvl3pPr>
            <a:lvl4pPr marL="914446" indent="0">
              <a:buNone/>
              <a:defRPr sz="933">
                <a:solidFill>
                  <a:schemeClr val="tx1">
                    <a:tint val="75000"/>
                  </a:schemeClr>
                </a:solidFill>
              </a:defRPr>
            </a:lvl4pPr>
            <a:lvl5pPr marL="1219261" indent="0">
              <a:buNone/>
              <a:defRPr sz="933">
                <a:solidFill>
                  <a:schemeClr val="tx1">
                    <a:tint val="75000"/>
                  </a:schemeClr>
                </a:solidFill>
              </a:defRPr>
            </a:lvl5pPr>
            <a:lvl6pPr marL="1524076" indent="0">
              <a:buNone/>
              <a:defRPr sz="933">
                <a:solidFill>
                  <a:schemeClr val="tx1">
                    <a:tint val="75000"/>
                  </a:schemeClr>
                </a:solidFill>
              </a:defRPr>
            </a:lvl6pPr>
            <a:lvl7pPr marL="1828891" indent="0">
              <a:buNone/>
              <a:defRPr sz="933">
                <a:solidFill>
                  <a:schemeClr val="tx1">
                    <a:tint val="75000"/>
                  </a:schemeClr>
                </a:solidFill>
              </a:defRPr>
            </a:lvl7pPr>
            <a:lvl8pPr marL="2133707" indent="0">
              <a:buNone/>
              <a:defRPr sz="933">
                <a:solidFill>
                  <a:schemeClr val="tx1">
                    <a:tint val="75000"/>
                  </a:schemeClr>
                </a:solidFill>
              </a:defRPr>
            </a:lvl8pPr>
            <a:lvl9pPr marL="2438522" indent="0">
              <a:buNone/>
              <a:defRPr sz="933">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10/12/25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258679754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304800" y="1066800"/>
            <a:ext cx="2692400" cy="3017309"/>
          </a:xfrm>
        </p:spPr>
        <p:txBody>
          <a:bodyPr/>
          <a:lstStyle>
            <a:lvl1pPr>
              <a:defRPr sz="1867"/>
            </a:lvl1pPr>
            <a:lvl2pPr>
              <a:defRPr sz="1600"/>
            </a:lvl2pPr>
            <a:lvl3pPr>
              <a:defRPr sz="1333"/>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3098800" y="1066800"/>
            <a:ext cx="2692400" cy="3017309"/>
          </a:xfrm>
        </p:spPr>
        <p:txBody>
          <a:bodyPr/>
          <a:lstStyle>
            <a:lvl1pPr>
              <a:defRPr sz="1867"/>
            </a:lvl1pPr>
            <a:lvl2pPr>
              <a:defRPr sz="1600"/>
            </a:lvl2pPr>
            <a:lvl3pPr>
              <a:defRPr sz="1333"/>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10/12/25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130780096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304800" y="1023409"/>
            <a:ext cx="2693459" cy="426508"/>
          </a:xfrm>
        </p:spPr>
        <p:txBody>
          <a:bodyPr anchor="b"/>
          <a:lstStyle>
            <a:lvl1pPr marL="0" indent="0">
              <a:buNone/>
              <a:defRPr sz="1600" b="1"/>
            </a:lvl1pPr>
            <a:lvl2pPr marL="304815" indent="0">
              <a:buNone/>
              <a:defRPr sz="1333" b="1"/>
            </a:lvl2pPr>
            <a:lvl3pPr marL="609630" indent="0">
              <a:buNone/>
              <a:defRPr sz="1200" b="1"/>
            </a:lvl3pPr>
            <a:lvl4pPr marL="914446" indent="0">
              <a:buNone/>
              <a:defRPr sz="1067" b="1"/>
            </a:lvl4pPr>
            <a:lvl5pPr marL="1219261" indent="0">
              <a:buNone/>
              <a:defRPr sz="1067" b="1"/>
            </a:lvl5pPr>
            <a:lvl6pPr marL="1524076" indent="0">
              <a:buNone/>
              <a:defRPr sz="1067" b="1"/>
            </a:lvl6pPr>
            <a:lvl7pPr marL="1828891" indent="0">
              <a:buNone/>
              <a:defRPr sz="1067" b="1"/>
            </a:lvl7pPr>
            <a:lvl8pPr marL="2133707" indent="0">
              <a:buNone/>
              <a:defRPr sz="1067" b="1"/>
            </a:lvl8pPr>
            <a:lvl9pPr marL="2438522" indent="0">
              <a:buNone/>
              <a:defRPr sz="1067" b="1"/>
            </a:lvl9pPr>
          </a:lstStyle>
          <a:p>
            <a:pPr lvl="0"/>
            <a:r>
              <a:rPr lang="en-US"/>
              <a:t>Click to edit Master text styles</a:t>
            </a:r>
          </a:p>
        </p:txBody>
      </p:sp>
      <p:sp>
        <p:nvSpPr>
          <p:cNvPr id="4" name="Content Placeholder 3"/>
          <p:cNvSpPr>
            <a:spLocks noGrp="1"/>
          </p:cNvSpPr>
          <p:nvPr>
            <p:ph sz="half" idx="2"/>
          </p:nvPr>
        </p:nvSpPr>
        <p:spPr>
          <a:xfrm>
            <a:off x="304800" y="1449917"/>
            <a:ext cx="2693459" cy="2634192"/>
          </a:xfrm>
        </p:spPr>
        <p:txBody>
          <a:bodyPr/>
          <a:lstStyle>
            <a:lvl1pPr>
              <a:defRPr sz="1600"/>
            </a:lvl1pPr>
            <a:lvl2pPr>
              <a:defRPr sz="1333"/>
            </a:lvl2pPr>
            <a:lvl3pPr>
              <a:defRPr sz="1200"/>
            </a:lvl3pPr>
            <a:lvl4pPr>
              <a:defRPr sz="1067"/>
            </a:lvl4pPr>
            <a:lvl5pPr>
              <a:defRPr sz="1067"/>
            </a:lvl5pPr>
            <a:lvl6pPr>
              <a:defRPr sz="1067"/>
            </a:lvl6pPr>
            <a:lvl7pPr>
              <a:defRPr sz="1067"/>
            </a:lvl7pPr>
            <a:lvl8pPr>
              <a:defRPr sz="1067"/>
            </a:lvl8pPr>
            <a:lvl9pPr>
              <a:defRPr sz="1067"/>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3096684" y="1023409"/>
            <a:ext cx="2694517" cy="426508"/>
          </a:xfrm>
        </p:spPr>
        <p:txBody>
          <a:bodyPr anchor="b"/>
          <a:lstStyle>
            <a:lvl1pPr marL="0" indent="0">
              <a:buNone/>
              <a:defRPr sz="1600" b="1"/>
            </a:lvl1pPr>
            <a:lvl2pPr marL="304815" indent="0">
              <a:buNone/>
              <a:defRPr sz="1333" b="1"/>
            </a:lvl2pPr>
            <a:lvl3pPr marL="609630" indent="0">
              <a:buNone/>
              <a:defRPr sz="1200" b="1"/>
            </a:lvl3pPr>
            <a:lvl4pPr marL="914446" indent="0">
              <a:buNone/>
              <a:defRPr sz="1067" b="1"/>
            </a:lvl4pPr>
            <a:lvl5pPr marL="1219261" indent="0">
              <a:buNone/>
              <a:defRPr sz="1067" b="1"/>
            </a:lvl5pPr>
            <a:lvl6pPr marL="1524076" indent="0">
              <a:buNone/>
              <a:defRPr sz="1067" b="1"/>
            </a:lvl6pPr>
            <a:lvl7pPr marL="1828891" indent="0">
              <a:buNone/>
              <a:defRPr sz="1067" b="1"/>
            </a:lvl7pPr>
            <a:lvl8pPr marL="2133707" indent="0">
              <a:buNone/>
              <a:defRPr sz="1067" b="1"/>
            </a:lvl8pPr>
            <a:lvl9pPr marL="2438522" indent="0">
              <a:buNone/>
              <a:defRPr sz="1067" b="1"/>
            </a:lvl9pPr>
          </a:lstStyle>
          <a:p>
            <a:pPr lvl="0"/>
            <a:r>
              <a:rPr lang="en-US"/>
              <a:t>Click to edit Master text styles</a:t>
            </a:r>
          </a:p>
        </p:txBody>
      </p:sp>
      <p:sp>
        <p:nvSpPr>
          <p:cNvPr id="6" name="Content Placeholder 5"/>
          <p:cNvSpPr>
            <a:spLocks noGrp="1"/>
          </p:cNvSpPr>
          <p:nvPr>
            <p:ph sz="quarter" idx="4"/>
          </p:nvPr>
        </p:nvSpPr>
        <p:spPr>
          <a:xfrm>
            <a:off x="3096684" y="1449917"/>
            <a:ext cx="2694517" cy="2634192"/>
          </a:xfrm>
        </p:spPr>
        <p:txBody>
          <a:bodyPr/>
          <a:lstStyle>
            <a:lvl1pPr>
              <a:defRPr sz="1600"/>
            </a:lvl1pPr>
            <a:lvl2pPr>
              <a:defRPr sz="1333"/>
            </a:lvl2pPr>
            <a:lvl3pPr>
              <a:defRPr sz="1200"/>
            </a:lvl3pPr>
            <a:lvl4pPr>
              <a:defRPr sz="1067"/>
            </a:lvl4pPr>
            <a:lvl5pPr>
              <a:defRPr sz="1067"/>
            </a:lvl5pPr>
            <a:lvl6pPr>
              <a:defRPr sz="1067"/>
            </a:lvl6pPr>
            <a:lvl7pPr>
              <a:defRPr sz="1067"/>
            </a:lvl7pPr>
            <a:lvl8pPr>
              <a:defRPr sz="1067"/>
            </a:lvl8pPr>
            <a:lvl9pPr>
              <a:defRPr sz="1067"/>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10/12/25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251346771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10/12/25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47636194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10/12/25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3299165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04800" y="182033"/>
            <a:ext cx="2005542" cy="774700"/>
          </a:xfrm>
        </p:spPr>
        <p:txBody>
          <a:bodyPr anchor="b"/>
          <a:lstStyle>
            <a:lvl1pPr algn="l">
              <a:defRPr sz="1333" b="1"/>
            </a:lvl1pPr>
          </a:lstStyle>
          <a:p>
            <a:r>
              <a:rPr lang="en-US"/>
              <a:t>Click to edit Master title style</a:t>
            </a:r>
          </a:p>
        </p:txBody>
      </p:sp>
      <p:sp>
        <p:nvSpPr>
          <p:cNvPr id="3" name="Content Placeholder 2"/>
          <p:cNvSpPr>
            <a:spLocks noGrp="1"/>
          </p:cNvSpPr>
          <p:nvPr>
            <p:ph idx="1"/>
          </p:nvPr>
        </p:nvSpPr>
        <p:spPr>
          <a:xfrm>
            <a:off x="2383367" y="182034"/>
            <a:ext cx="3407833" cy="3902075"/>
          </a:xfrm>
        </p:spPr>
        <p:txBody>
          <a:bodyPr/>
          <a:lstStyle>
            <a:lvl1pPr>
              <a:defRPr sz="2133"/>
            </a:lvl1pPr>
            <a:lvl2pPr>
              <a:defRPr sz="1867"/>
            </a:lvl2pPr>
            <a:lvl3pPr>
              <a:defRPr sz="1600"/>
            </a:lvl3pPr>
            <a:lvl4pPr>
              <a:defRPr sz="1333"/>
            </a:lvl4pPr>
            <a:lvl5pPr>
              <a:defRPr sz="1333"/>
            </a:lvl5pPr>
            <a:lvl6pPr>
              <a:defRPr sz="1333"/>
            </a:lvl6pPr>
            <a:lvl7pPr>
              <a:defRPr sz="1333"/>
            </a:lvl7pPr>
            <a:lvl8pPr>
              <a:defRPr sz="1333"/>
            </a:lvl8pPr>
            <a:lvl9pPr>
              <a:defRPr sz="1333"/>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304800" y="956734"/>
            <a:ext cx="2005542" cy="3127375"/>
          </a:xfrm>
        </p:spPr>
        <p:txBody>
          <a:bodyPr/>
          <a:lstStyle>
            <a:lvl1pPr marL="0" indent="0">
              <a:buNone/>
              <a:defRPr sz="933"/>
            </a:lvl1pPr>
            <a:lvl2pPr marL="304815" indent="0">
              <a:buNone/>
              <a:defRPr sz="800"/>
            </a:lvl2pPr>
            <a:lvl3pPr marL="609630" indent="0">
              <a:buNone/>
              <a:defRPr sz="667"/>
            </a:lvl3pPr>
            <a:lvl4pPr marL="914446" indent="0">
              <a:buNone/>
              <a:defRPr sz="600"/>
            </a:lvl4pPr>
            <a:lvl5pPr marL="1219261" indent="0">
              <a:buNone/>
              <a:defRPr sz="600"/>
            </a:lvl5pPr>
            <a:lvl6pPr marL="1524076" indent="0">
              <a:buNone/>
              <a:defRPr sz="600"/>
            </a:lvl6pPr>
            <a:lvl7pPr marL="1828891" indent="0">
              <a:buNone/>
              <a:defRPr sz="600"/>
            </a:lvl7pPr>
            <a:lvl8pPr marL="2133707" indent="0">
              <a:buNone/>
              <a:defRPr sz="600"/>
            </a:lvl8pPr>
            <a:lvl9pPr marL="2438522" indent="0">
              <a:buNone/>
              <a:defRPr sz="6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10/12/25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126162694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5E7D4D-E962-A599-A164-FCBF577ACC4E}"/>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0E1B89D8-232D-0B7A-B5AC-A932319C1C5B}"/>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C95F8D8-D443-6B2F-9F2F-B44100869556}"/>
              </a:ext>
            </a:extLst>
          </p:cNvPr>
          <p:cNvSpPr>
            <a:spLocks noGrp="1"/>
          </p:cNvSpPr>
          <p:nvPr>
            <p:ph type="dt" sz="half" idx="10"/>
          </p:nvPr>
        </p:nvSpPr>
        <p:spPr/>
        <p:txBody>
          <a:bodyPr/>
          <a:lstStyle/>
          <a:p>
            <a:fld id="{D70C63E4-051F-4E76-9BCE-7746B343A82E}" type="datetimeFigureOut">
              <a:rPr lang="en-US" smtClean="0"/>
              <a:t>10/12/25</a:t>
            </a:fld>
            <a:endParaRPr lang="en-US"/>
          </a:p>
        </p:txBody>
      </p:sp>
      <p:sp>
        <p:nvSpPr>
          <p:cNvPr id="5" name="Footer Placeholder 4">
            <a:extLst>
              <a:ext uri="{FF2B5EF4-FFF2-40B4-BE49-F238E27FC236}">
                <a16:creationId xmlns:a16="http://schemas.microsoft.com/office/drawing/2014/main" id="{B4F816F3-3D17-91E7-2D67-F12DD8AA64A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A391B93-AC25-A01C-8469-C5C4D42C5AE0}"/>
              </a:ext>
            </a:extLst>
          </p:cNvPr>
          <p:cNvSpPr>
            <a:spLocks noGrp="1"/>
          </p:cNvSpPr>
          <p:nvPr>
            <p:ph type="sldNum" sz="quarter" idx="12"/>
          </p:nvPr>
        </p:nvSpPr>
        <p:spPr/>
        <p:txBody>
          <a:bodyPr/>
          <a:lstStyle/>
          <a:p>
            <a:fld id="{7938927D-E6D8-410D-8E07-161053D3C0CD}" type="slidenum">
              <a:rPr lang="en-US" smtClean="0"/>
              <a:t>‹#›</a:t>
            </a:fld>
            <a:endParaRPr lang="en-US"/>
          </a:p>
        </p:txBody>
      </p:sp>
    </p:spTree>
    <p:extLst>
      <p:ext uri="{BB962C8B-B14F-4D97-AF65-F5344CB8AC3E}">
        <p14:creationId xmlns:p14="http://schemas.microsoft.com/office/powerpoint/2010/main" val="355173638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94859" y="3200400"/>
            <a:ext cx="3657600" cy="377825"/>
          </a:xfrm>
        </p:spPr>
        <p:txBody>
          <a:bodyPr anchor="b"/>
          <a:lstStyle>
            <a:lvl1pPr algn="l">
              <a:defRPr sz="1333" b="1"/>
            </a:lvl1pPr>
          </a:lstStyle>
          <a:p>
            <a:r>
              <a:rPr lang="en-US"/>
              <a:t>Click to edit Master title style</a:t>
            </a:r>
          </a:p>
        </p:txBody>
      </p:sp>
      <p:sp>
        <p:nvSpPr>
          <p:cNvPr id="3" name="Picture Placeholder 2"/>
          <p:cNvSpPr>
            <a:spLocks noGrp="1"/>
          </p:cNvSpPr>
          <p:nvPr>
            <p:ph type="pic" idx="1"/>
          </p:nvPr>
        </p:nvSpPr>
        <p:spPr>
          <a:xfrm>
            <a:off x="1194859" y="408517"/>
            <a:ext cx="3657600" cy="2743200"/>
          </a:xfrm>
        </p:spPr>
        <p:txBody>
          <a:bodyPr/>
          <a:lstStyle>
            <a:lvl1pPr marL="0" indent="0">
              <a:buNone/>
              <a:defRPr sz="2133"/>
            </a:lvl1pPr>
            <a:lvl2pPr marL="304815" indent="0">
              <a:buNone/>
              <a:defRPr sz="1867"/>
            </a:lvl2pPr>
            <a:lvl3pPr marL="609630" indent="0">
              <a:buNone/>
              <a:defRPr sz="1600"/>
            </a:lvl3pPr>
            <a:lvl4pPr marL="914446" indent="0">
              <a:buNone/>
              <a:defRPr sz="1333"/>
            </a:lvl4pPr>
            <a:lvl5pPr marL="1219261" indent="0">
              <a:buNone/>
              <a:defRPr sz="1333"/>
            </a:lvl5pPr>
            <a:lvl6pPr marL="1524076" indent="0">
              <a:buNone/>
              <a:defRPr sz="1333"/>
            </a:lvl6pPr>
            <a:lvl7pPr marL="1828891" indent="0">
              <a:buNone/>
              <a:defRPr sz="1333"/>
            </a:lvl7pPr>
            <a:lvl8pPr marL="2133707" indent="0">
              <a:buNone/>
              <a:defRPr sz="1333"/>
            </a:lvl8pPr>
            <a:lvl9pPr marL="2438522" indent="0">
              <a:buNone/>
              <a:defRPr sz="1333"/>
            </a:lvl9pPr>
          </a:lstStyle>
          <a:p>
            <a:endParaRPr lang="en-US"/>
          </a:p>
        </p:txBody>
      </p:sp>
      <p:sp>
        <p:nvSpPr>
          <p:cNvPr id="4" name="Text Placeholder 3"/>
          <p:cNvSpPr>
            <a:spLocks noGrp="1"/>
          </p:cNvSpPr>
          <p:nvPr>
            <p:ph type="body" sz="half" idx="2"/>
          </p:nvPr>
        </p:nvSpPr>
        <p:spPr>
          <a:xfrm>
            <a:off x="1194859" y="3578225"/>
            <a:ext cx="3657600" cy="536575"/>
          </a:xfrm>
        </p:spPr>
        <p:txBody>
          <a:bodyPr/>
          <a:lstStyle>
            <a:lvl1pPr marL="0" indent="0">
              <a:buNone/>
              <a:defRPr sz="933"/>
            </a:lvl1pPr>
            <a:lvl2pPr marL="304815" indent="0">
              <a:buNone/>
              <a:defRPr sz="800"/>
            </a:lvl2pPr>
            <a:lvl3pPr marL="609630" indent="0">
              <a:buNone/>
              <a:defRPr sz="667"/>
            </a:lvl3pPr>
            <a:lvl4pPr marL="914446" indent="0">
              <a:buNone/>
              <a:defRPr sz="600"/>
            </a:lvl4pPr>
            <a:lvl5pPr marL="1219261" indent="0">
              <a:buNone/>
              <a:defRPr sz="600"/>
            </a:lvl5pPr>
            <a:lvl6pPr marL="1524076" indent="0">
              <a:buNone/>
              <a:defRPr sz="600"/>
            </a:lvl6pPr>
            <a:lvl7pPr marL="1828891" indent="0">
              <a:buNone/>
              <a:defRPr sz="600"/>
            </a:lvl7pPr>
            <a:lvl8pPr marL="2133707" indent="0">
              <a:buNone/>
              <a:defRPr sz="600"/>
            </a:lvl8pPr>
            <a:lvl9pPr marL="2438522" indent="0">
              <a:buNone/>
              <a:defRPr sz="6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10/12/25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375838317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10/12/25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192152348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4419600" y="183092"/>
            <a:ext cx="1371600" cy="3901017"/>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304800" y="183092"/>
            <a:ext cx="4013200" cy="390101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10/12/25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56892264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076F93-E623-6C97-80EB-629BF57BCF13}"/>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CA455F45-A3AE-1773-E347-99E9046E6473}"/>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DC0673A4-3628-C182-92B3-A67778F0A055}"/>
              </a:ext>
            </a:extLst>
          </p:cNvPr>
          <p:cNvSpPr>
            <a:spLocks noGrp="1"/>
          </p:cNvSpPr>
          <p:nvPr>
            <p:ph type="dt" sz="half" idx="10"/>
          </p:nvPr>
        </p:nvSpPr>
        <p:spPr/>
        <p:txBody>
          <a:bodyPr/>
          <a:lstStyle/>
          <a:p>
            <a:fld id="{D70C63E4-051F-4E76-9BCE-7746B343A82E}" type="datetimeFigureOut">
              <a:rPr lang="en-US" smtClean="0"/>
              <a:t>10/12/25</a:t>
            </a:fld>
            <a:endParaRPr lang="en-US"/>
          </a:p>
        </p:txBody>
      </p:sp>
      <p:sp>
        <p:nvSpPr>
          <p:cNvPr id="5" name="Footer Placeholder 4">
            <a:extLst>
              <a:ext uri="{FF2B5EF4-FFF2-40B4-BE49-F238E27FC236}">
                <a16:creationId xmlns:a16="http://schemas.microsoft.com/office/drawing/2014/main" id="{9F4F2C12-206D-D3A4-1892-0A104D4B32C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2F45474-B5EA-EAE8-AEC0-E3B389DCBB58}"/>
              </a:ext>
            </a:extLst>
          </p:cNvPr>
          <p:cNvSpPr>
            <a:spLocks noGrp="1"/>
          </p:cNvSpPr>
          <p:nvPr>
            <p:ph type="sldNum" sz="quarter" idx="12"/>
          </p:nvPr>
        </p:nvSpPr>
        <p:spPr/>
        <p:txBody>
          <a:bodyPr/>
          <a:lstStyle/>
          <a:p>
            <a:fld id="{7938927D-E6D8-410D-8E07-161053D3C0CD}" type="slidenum">
              <a:rPr lang="en-US" smtClean="0"/>
              <a:t>‹#›</a:t>
            </a:fld>
            <a:endParaRPr lang="en-US"/>
          </a:p>
        </p:txBody>
      </p:sp>
    </p:spTree>
    <p:extLst>
      <p:ext uri="{BB962C8B-B14F-4D97-AF65-F5344CB8AC3E}">
        <p14:creationId xmlns:p14="http://schemas.microsoft.com/office/powerpoint/2010/main" val="362107543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7F2491-EE09-94FC-D6F5-0488355078BE}"/>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24466B3A-5160-761E-78B8-594C81FD89AB}"/>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468F25B4-B846-8017-448A-ED9D467AE16A}"/>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77160E7B-1EA4-9D6B-50C1-13C3B9E96DBA}"/>
              </a:ext>
            </a:extLst>
          </p:cNvPr>
          <p:cNvSpPr>
            <a:spLocks noGrp="1"/>
          </p:cNvSpPr>
          <p:nvPr>
            <p:ph type="dt" sz="half" idx="10"/>
          </p:nvPr>
        </p:nvSpPr>
        <p:spPr/>
        <p:txBody>
          <a:bodyPr/>
          <a:lstStyle/>
          <a:p>
            <a:fld id="{D70C63E4-051F-4E76-9BCE-7746B343A82E}" type="datetimeFigureOut">
              <a:rPr lang="en-US" smtClean="0"/>
              <a:t>10/12/25</a:t>
            </a:fld>
            <a:endParaRPr lang="en-US"/>
          </a:p>
        </p:txBody>
      </p:sp>
      <p:sp>
        <p:nvSpPr>
          <p:cNvPr id="6" name="Footer Placeholder 5">
            <a:extLst>
              <a:ext uri="{FF2B5EF4-FFF2-40B4-BE49-F238E27FC236}">
                <a16:creationId xmlns:a16="http://schemas.microsoft.com/office/drawing/2014/main" id="{93BA29FE-5F68-FABA-334F-EF80D188D85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0D09910E-13B7-3595-AACA-D3F19688B67E}"/>
              </a:ext>
            </a:extLst>
          </p:cNvPr>
          <p:cNvSpPr>
            <a:spLocks noGrp="1"/>
          </p:cNvSpPr>
          <p:nvPr>
            <p:ph type="sldNum" sz="quarter" idx="12"/>
          </p:nvPr>
        </p:nvSpPr>
        <p:spPr/>
        <p:txBody>
          <a:bodyPr/>
          <a:lstStyle/>
          <a:p>
            <a:fld id="{7938927D-E6D8-410D-8E07-161053D3C0CD}" type="slidenum">
              <a:rPr lang="en-US" smtClean="0"/>
              <a:t>‹#›</a:t>
            </a:fld>
            <a:endParaRPr lang="en-US"/>
          </a:p>
        </p:txBody>
      </p:sp>
    </p:spTree>
    <p:extLst>
      <p:ext uri="{BB962C8B-B14F-4D97-AF65-F5344CB8AC3E}">
        <p14:creationId xmlns:p14="http://schemas.microsoft.com/office/powerpoint/2010/main" val="399160995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A9C1B3-0DC4-E700-093A-6FA7AEC1E9E4}"/>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1EA30772-7F65-FF11-A1F8-4908EF7D8A1F}"/>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79337D98-C502-37AB-A0D9-E94ECE81AC94}"/>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603C2411-9356-BF5D-47E8-2FFBD6AEC6DA}"/>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6FA46575-D786-50FB-0DD6-2FC998EB4DBB}"/>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5845734F-487C-7A9A-45FE-A6ECD8E2620E}"/>
              </a:ext>
            </a:extLst>
          </p:cNvPr>
          <p:cNvSpPr>
            <a:spLocks noGrp="1"/>
          </p:cNvSpPr>
          <p:nvPr>
            <p:ph type="dt" sz="half" idx="10"/>
          </p:nvPr>
        </p:nvSpPr>
        <p:spPr/>
        <p:txBody>
          <a:bodyPr/>
          <a:lstStyle/>
          <a:p>
            <a:fld id="{D70C63E4-051F-4E76-9BCE-7746B343A82E}" type="datetimeFigureOut">
              <a:rPr lang="en-US" smtClean="0"/>
              <a:t>10/12/25</a:t>
            </a:fld>
            <a:endParaRPr lang="en-US"/>
          </a:p>
        </p:txBody>
      </p:sp>
      <p:sp>
        <p:nvSpPr>
          <p:cNvPr id="8" name="Footer Placeholder 7">
            <a:extLst>
              <a:ext uri="{FF2B5EF4-FFF2-40B4-BE49-F238E27FC236}">
                <a16:creationId xmlns:a16="http://schemas.microsoft.com/office/drawing/2014/main" id="{2DC86F86-F727-9F8F-324D-DA9018F50F38}"/>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FBF0D082-06BD-305E-8877-F7A047D15683}"/>
              </a:ext>
            </a:extLst>
          </p:cNvPr>
          <p:cNvSpPr>
            <a:spLocks noGrp="1"/>
          </p:cNvSpPr>
          <p:nvPr>
            <p:ph type="sldNum" sz="quarter" idx="12"/>
          </p:nvPr>
        </p:nvSpPr>
        <p:spPr/>
        <p:txBody>
          <a:bodyPr/>
          <a:lstStyle/>
          <a:p>
            <a:fld id="{7938927D-E6D8-410D-8E07-161053D3C0CD}" type="slidenum">
              <a:rPr lang="en-US" smtClean="0"/>
              <a:t>‹#›</a:t>
            </a:fld>
            <a:endParaRPr lang="en-US"/>
          </a:p>
        </p:txBody>
      </p:sp>
    </p:spTree>
    <p:extLst>
      <p:ext uri="{BB962C8B-B14F-4D97-AF65-F5344CB8AC3E}">
        <p14:creationId xmlns:p14="http://schemas.microsoft.com/office/powerpoint/2010/main" val="123668750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46C5023-D29E-9277-AD33-173DAC5917D9}"/>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F1B0F036-5EE1-78B1-1664-27C254511183}"/>
              </a:ext>
            </a:extLst>
          </p:cNvPr>
          <p:cNvSpPr>
            <a:spLocks noGrp="1"/>
          </p:cNvSpPr>
          <p:nvPr>
            <p:ph type="dt" sz="half" idx="10"/>
          </p:nvPr>
        </p:nvSpPr>
        <p:spPr/>
        <p:txBody>
          <a:bodyPr/>
          <a:lstStyle/>
          <a:p>
            <a:fld id="{D70C63E4-051F-4E76-9BCE-7746B343A82E}" type="datetimeFigureOut">
              <a:rPr lang="en-US" smtClean="0"/>
              <a:t>10/12/25</a:t>
            </a:fld>
            <a:endParaRPr lang="en-US"/>
          </a:p>
        </p:txBody>
      </p:sp>
      <p:sp>
        <p:nvSpPr>
          <p:cNvPr id="4" name="Footer Placeholder 3">
            <a:extLst>
              <a:ext uri="{FF2B5EF4-FFF2-40B4-BE49-F238E27FC236}">
                <a16:creationId xmlns:a16="http://schemas.microsoft.com/office/drawing/2014/main" id="{81A35476-750D-DF9E-B649-5E4FAF7E8C7F}"/>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6C15378A-6ADD-0727-E54A-00338077AC31}"/>
              </a:ext>
            </a:extLst>
          </p:cNvPr>
          <p:cNvSpPr>
            <a:spLocks noGrp="1"/>
          </p:cNvSpPr>
          <p:nvPr>
            <p:ph type="sldNum" sz="quarter" idx="12"/>
          </p:nvPr>
        </p:nvSpPr>
        <p:spPr/>
        <p:txBody>
          <a:bodyPr/>
          <a:lstStyle/>
          <a:p>
            <a:fld id="{7938927D-E6D8-410D-8E07-161053D3C0CD}" type="slidenum">
              <a:rPr lang="en-US" smtClean="0"/>
              <a:t>‹#›</a:t>
            </a:fld>
            <a:endParaRPr lang="en-US"/>
          </a:p>
        </p:txBody>
      </p:sp>
    </p:spTree>
    <p:extLst>
      <p:ext uri="{BB962C8B-B14F-4D97-AF65-F5344CB8AC3E}">
        <p14:creationId xmlns:p14="http://schemas.microsoft.com/office/powerpoint/2010/main" val="93420066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CA4BA8E9-0D0B-E975-1568-0BA22DA2575A}"/>
              </a:ext>
            </a:extLst>
          </p:cNvPr>
          <p:cNvSpPr>
            <a:spLocks noGrp="1"/>
          </p:cNvSpPr>
          <p:nvPr>
            <p:ph type="dt" sz="half" idx="10"/>
          </p:nvPr>
        </p:nvSpPr>
        <p:spPr/>
        <p:txBody>
          <a:bodyPr/>
          <a:lstStyle/>
          <a:p>
            <a:fld id="{D70C63E4-051F-4E76-9BCE-7746B343A82E}" type="datetimeFigureOut">
              <a:rPr lang="en-US" smtClean="0"/>
              <a:t>10/12/25</a:t>
            </a:fld>
            <a:endParaRPr lang="en-US"/>
          </a:p>
        </p:txBody>
      </p:sp>
      <p:sp>
        <p:nvSpPr>
          <p:cNvPr id="3" name="Footer Placeholder 2">
            <a:extLst>
              <a:ext uri="{FF2B5EF4-FFF2-40B4-BE49-F238E27FC236}">
                <a16:creationId xmlns:a16="http://schemas.microsoft.com/office/drawing/2014/main" id="{492F6E25-49A1-23FB-D66F-6E1A506D9C97}"/>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0DB14405-283C-883C-6D91-7B98696424F1}"/>
              </a:ext>
            </a:extLst>
          </p:cNvPr>
          <p:cNvSpPr>
            <a:spLocks noGrp="1"/>
          </p:cNvSpPr>
          <p:nvPr>
            <p:ph type="sldNum" sz="quarter" idx="12"/>
          </p:nvPr>
        </p:nvSpPr>
        <p:spPr/>
        <p:txBody>
          <a:bodyPr/>
          <a:lstStyle/>
          <a:p>
            <a:fld id="{7938927D-E6D8-410D-8E07-161053D3C0CD}" type="slidenum">
              <a:rPr lang="en-US" smtClean="0"/>
              <a:t>‹#›</a:t>
            </a:fld>
            <a:endParaRPr lang="en-US"/>
          </a:p>
        </p:txBody>
      </p:sp>
    </p:spTree>
    <p:extLst>
      <p:ext uri="{BB962C8B-B14F-4D97-AF65-F5344CB8AC3E}">
        <p14:creationId xmlns:p14="http://schemas.microsoft.com/office/powerpoint/2010/main" val="225335611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5BB6FD-D359-7E73-40F5-E04B8A343211}"/>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1A0A0710-1F8F-0FC3-3335-06A9893398F6}"/>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BAF34994-1F04-2C93-3F89-4A330919FC9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912C38AC-FD37-ADA9-580F-586F2F83C91A}"/>
              </a:ext>
            </a:extLst>
          </p:cNvPr>
          <p:cNvSpPr>
            <a:spLocks noGrp="1"/>
          </p:cNvSpPr>
          <p:nvPr>
            <p:ph type="dt" sz="half" idx="10"/>
          </p:nvPr>
        </p:nvSpPr>
        <p:spPr/>
        <p:txBody>
          <a:bodyPr/>
          <a:lstStyle/>
          <a:p>
            <a:fld id="{D70C63E4-051F-4E76-9BCE-7746B343A82E}" type="datetimeFigureOut">
              <a:rPr lang="en-US" smtClean="0"/>
              <a:t>10/12/25</a:t>
            </a:fld>
            <a:endParaRPr lang="en-US"/>
          </a:p>
        </p:txBody>
      </p:sp>
      <p:sp>
        <p:nvSpPr>
          <p:cNvPr id="6" name="Footer Placeholder 5">
            <a:extLst>
              <a:ext uri="{FF2B5EF4-FFF2-40B4-BE49-F238E27FC236}">
                <a16:creationId xmlns:a16="http://schemas.microsoft.com/office/drawing/2014/main" id="{314AFDA7-6757-8370-A95E-05F6AA9DDDEA}"/>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4A23C66-3B40-F013-D14E-15FDA13F545A}"/>
              </a:ext>
            </a:extLst>
          </p:cNvPr>
          <p:cNvSpPr>
            <a:spLocks noGrp="1"/>
          </p:cNvSpPr>
          <p:nvPr>
            <p:ph type="sldNum" sz="quarter" idx="12"/>
          </p:nvPr>
        </p:nvSpPr>
        <p:spPr/>
        <p:txBody>
          <a:bodyPr/>
          <a:lstStyle/>
          <a:p>
            <a:fld id="{7938927D-E6D8-410D-8E07-161053D3C0CD}" type="slidenum">
              <a:rPr lang="en-US" smtClean="0"/>
              <a:t>‹#›</a:t>
            </a:fld>
            <a:endParaRPr lang="en-US"/>
          </a:p>
        </p:txBody>
      </p:sp>
    </p:spTree>
    <p:extLst>
      <p:ext uri="{BB962C8B-B14F-4D97-AF65-F5344CB8AC3E}">
        <p14:creationId xmlns:p14="http://schemas.microsoft.com/office/powerpoint/2010/main" val="343075128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9F575E-5E73-2A9E-F539-E42C6B60328C}"/>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64523A60-B245-4780-6109-FF5127C96EF3}"/>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127DAD21-4B55-51C3-8C2E-4719F197657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6CEDAE9F-FA0C-816A-CF00-83B83DA6D273}"/>
              </a:ext>
            </a:extLst>
          </p:cNvPr>
          <p:cNvSpPr>
            <a:spLocks noGrp="1"/>
          </p:cNvSpPr>
          <p:nvPr>
            <p:ph type="dt" sz="half" idx="10"/>
          </p:nvPr>
        </p:nvSpPr>
        <p:spPr/>
        <p:txBody>
          <a:bodyPr/>
          <a:lstStyle/>
          <a:p>
            <a:fld id="{D70C63E4-051F-4E76-9BCE-7746B343A82E}" type="datetimeFigureOut">
              <a:rPr lang="en-US" smtClean="0"/>
              <a:t>10/12/25</a:t>
            </a:fld>
            <a:endParaRPr lang="en-US"/>
          </a:p>
        </p:txBody>
      </p:sp>
      <p:sp>
        <p:nvSpPr>
          <p:cNvPr id="6" name="Footer Placeholder 5">
            <a:extLst>
              <a:ext uri="{FF2B5EF4-FFF2-40B4-BE49-F238E27FC236}">
                <a16:creationId xmlns:a16="http://schemas.microsoft.com/office/drawing/2014/main" id="{D132869C-EC21-212C-B814-6FC11FA87A5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60DFE22B-635D-18B0-A668-7C5D8110B4F6}"/>
              </a:ext>
            </a:extLst>
          </p:cNvPr>
          <p:cNvSpPr>
            <a:spLocks noGrp="1"/>
          </p:cNvSpPr>
          <p:nvPr>
            <p:ph type="sldNum" sz="quarter" idx="12"/>
          </p:nvPr>
        </p:nvSpPr>
        <p:spPr/>
        <p:txBody>
          <a:bodyPr/>
          <a:lstStyle/>
          <a:p>
            <a:fld id="{7938927D-E6D8-410D-8E07-161053D3C0CD}" type="slidenum">
              <a:rPr lang="en-US" smtClean="0"/>
              <a:t>‹#›</a:t>
            </a:fld>
            <a:endParaRPr lang="en-US"/>
          </a:p>
        </p:txBody>
      </p:sp>
    </p:spTree>
    <p:extLst>
      <p:ext uri="{BB962C8B-B14F-4D97-AF65-F5344CB8AC3E}">
        <p14:creationId xmlns:p14="http://schemas.microsoft.com/office/powerpoint/2010/main" val="187984115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BD8D806-369D-1E51-CD3D-B3AA7B9BDE60}"/>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5B0CFE1B-BA42-A5BE-DE82-3CD6C72971E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A8A054F-DD50-1984-DE47-48B19BB1ACC9}"/>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D70C63E4-051F-4E76-9BCE-7746B343A82E}" type="datetimeFigureOut">
              <a:rPr lang="en-US" smtClean="0"/>
              <a:t>10/12/25</a:t>
            </a:fld>
            <a:endParaRPr lang="en-US"/>
          </a:p>
        </p:txBody>
      </p:sp>
      <p:sp>
        <p:nvSpPr>
          <p:cNvPr id="5" name="Footer Placeholder 4">
            <a:extLst>
              <a:ext uri="{FF2B5EF4-FFF2-40B4-BE49-F238E27FC236}">
                <a16:creationId xmlns:a16="http://schemas.microsoft.com/office/drawing/2014/main" id="{844EDFE8-5931-8F0B-E349-172C73B5F471}"/>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044F7CAD-DB33-288F-8FB2-234F0E874728}"/>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7938927D-E6D8-410D-8E07-161053D3C0CD}" type="slidenum">
              <a:rPr lang="en-US" smtClean="0"/>
              <a:t>‹#›</a:t>
            </a:fld>
            <a:endParaRPr lang="en-US"/>
          </a:p>
        </p:txBody>
      </p:sp>
    </p:spTree>
    <p:extLst>
      <p:ext uri="{BB962C8B-B14F-4D97-AF65-F5344CB8AC3E}">
        <p14:creationId xmlns:p14="http://schemas.microsoft.com/office/powerpoint/2010/main" val="119493358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04800" y="183092"/>
            <a:ext cx="5486400" cy="762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304800" y="1066800"/>
            <a:ext cx="5486400" cy="3017309"/>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304800" y="4237567"/>
            <a:ext cx="1422400" cy="243417"/>
          </a:xfrm>
          <a:prstGeom prst="rect">
            <a:avLst/>
          </a:prstGeom>
        </p:spPr>
        <p:txBody>
          <a:bodyPr vert="horz" lIns="91440" tIns="45720" rIns="91440" bIns="45720" rtlCol="0" anchor="ctr"/>
          <a:lstStyle>
            <a:lvl1pPr algn="l">
              <a:defRPr sz="800">
                <a:solidFill>
                  <a:schemeClr val="tx1">
                    <a:tint val="75000"/>
                  </a:schemeClr>
                </a:solidFill>
              </a:defRPr>
            </a:lvl1pPr>
          </a:lstStyle>
          <a:p>
            <a:fld id="{1D8BD707-D9CF-40AE-B4C6-C98DA3205C09}" type="datetimeFigureOut">
              <a:rPr lang="en-US" smtClean="0"/>
              <a:pPr/>
              <a:t>10/12/25</a:t>
            </a:fld>
            <a:endParaRPr lang="en-US"/>
          </a:p>
        </p:txBody>
      </p:sp>
      <p:sp>
        <p:nvSpPr>
          <p:cNvPr id="5" name="Footer Placeholder 4"/>
          <p:cNvSpPr>
            <a:spLocks noGrp="1"/>
          </p:cNvSpPr>
          <p:nvPr>
            <p:ph type="ftr" sz="quarter" idx="3"/>
          </p:nvPr>
        </p:nvSpPr>
        <p:spPr>
          <a:xfrm>
            <a:off x="2082800" y="4237567"/>
            <a:ext cx="1930400" cy="243417"/>
          </a:xfrm>
          <a:prstGeom prst="rect">
            <a:avLst/>
          </a:prstGeom>
        </p:spPr>
        <p:txBody>
          <a:bodyPr vert="horz" lIns="91440" tIns="45720" rIns="91440" bIns="45720" rtlCol="0" anchor="ctr"/>
          <a:lstStyle>
            <a:lvl1pPr algn="ctr">
              <a:defRPr sz="8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4368800" y="4237567"/>
            <a:ext cx="1422400" cy="243417"/>
          </a:xfrm>
          <a:prstGeom prst="rect">
            <a:avLst/>
          </a:prstGeom>
        </p:spPr>
        <p:txBody>
          <a:bodyPr vert="horz" lIns="91440" tIns="45720" rIns="91440" bIns="45720" rtlCol="0" anchor="ctr"/>
          <a:lstStyle>
            <a:lvl1pPr algn="r">
              <a:defRPr sz="800">
                <a:solidFill>
                  <a:schemeClr val="tx1">
                    <a:tint val="75000"/>
                  </a:schemeClr>
                </a:solidFill>
              </a:defRPr>
            </a:lvl1pPr>
          </a:lstStyle>
          <a:p>
            <a:fld id="{B6F15528-21DE-4FAA-801E-634DDDAF4B2B}" type="slidenum">
              <a:rPr lang="en-US" smtClean="0"/>
              <a:pPr/>
              <a:t>‹#›</a:t>
            </a:fld>
            <a:endParaRPr lang="en-US"/>
          </a:p>
        </p:txBody>
      </p:sp>
    </p:spTree>
    <p:extLst>
      <p:ext uri="{BB962C8B-B14F-4D97-AF65-F5344CB8AC3E}">
        <p14:creationId xmlns:p14="http://schemas.microsoft.com/office/powerpoint/2010/main" val="78782165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defTabSz="609630" rtl="0" eaLnBrk="1" latinLnBrk="0" hangingPunct="1">
        <a:spcBef>
          <a:spcPct val="0"/>
        </a:spcBef>
        <a:buNone/>
        <a:defRPr sz="2933" kern="1200">
          <a:solidFill>
            <a:schemeClr val="tx1"/>
          </a:solidFill>
          <a:latin typeface="+mj-lt"/>
          <a:ea typeface="+mj-ea"/>
          <a:cs typeface="+mj-cs"/>
        </a:defRPr>
      </a:lvl1pPr>
    </p:titleStyle>
    <p:bodyStyle>
      <a:lvl1pPr marL="228611" indent="-228611" algn="l" defTabSz="609630" rtl="0" eaLnBrk="1" latinLnBrk="0" hangingPunct="1">
        <a:spcBef>
          <a:spcPct val="20000"/>
        </a:spcBef>
        <a:buFont typeface="Arial" pitchFamily="34" charset="0"/>
        <a:buChar char="•"/>
        <a:defRPr sz="2133" kern="1200">
          <a:solidFill>
            <a:schemeClr val="tx1"/>
          </a:solidFill>
          <a:latin typeface="+mn-lt"/>
          <a:ea typeface="+mn-ea"/>
          <a:cs typeface="+mn-cs"/>
        </a:defRPr>
      </a:lvl1pPr>
      <a:lvl2pPr marL="495325" indent="-190510" algn="l" defTabSz="609630" rtl="0" eaLnBrk="1" latinLnBrk="0" hangingPunct="1">
        <a:spcBef>
          <a:spcPct val="20000"/>
        </a:spcBef>
        <a:buFont typeface="Arial" pitchFamily="34" charset="0"/>
        <a:buChar char="–"/>
        <a:defRPr sz="1867" kern="1200">
          <a:solidFill>
            <a:schemeClr val="tx1"/>
          </a:solidFill>
          <a:latin typeface="+mn-lt"/>
          <a:ea typeface="+mn-ea"/>
          <a:cs typeface="+mn-cs"/>
        </a:defRPr>
      </a:lvl2pPr>
      <a:lvl3pPr marL="762038" indent="-152408" algn="l" defTabSz="609630" rtl="0" eaLnBrk="1" latinLnBrk="0" hangingPunct="1">
        <a:spcBef>
          <a:spcPct val="20000"/>
        </a:spcBef>
        <a:buFont typeface="Arial" pitchFamily="34" charset="0"/>
        <a:buChar char="•"/>
        <a:defRPr sz="1600" kern="1200">
          <a:solidFill>
            <a:schemeClr val="tx1"/>
          </a:solidFill>
          <a:latin typeface="+mn-lt"/>
          <a:ea typeface="+mn-ea"/>
          <a:cs typeface="+mn-cs"/>
        </a:defRPr>
      </a:lvl3pPr>
      <a:lvl4pPr marL="1066853" indent="-152408" algn="l" defTabSz="609630" rtl="0" eaLnBrk="1" latinLnBrk="0" hangingPunct="1">
        <a:spcBef>
          <a:spcPct val="20000"/>
        </a:spcBef>
        <a:buFont typeface="Arial" pitchFamily="34" charset="0"/>
        <a:buChar char="–"/>
        <a:defRPr sz="1333" kern="1200">
          <a:solidFill>
            <a:schemeClr val="tx1"/>
          </a:solidFill>
          <a:latin typeface="+mn-lt"/>
          <a:ea typeface="+mn-ea"/>
          <a:cs typeface="+mn-cs"/>
        </a:defRPr>
      </a:lvl4pPr>
      <a:lvl5pPr marL="1371669" indent="-152408" algn="l" defTabSz="609630" rtl="0" eaLnBrk="1" latinLnBrk="0" hangingPunct="1">
        <a:spcBef>
          <a:spcPct val="20000"/>
        </a:spcBef>
        <a:buFont typeface="Arial" pitchFamily="34" charset="0"/>
        <a:buChar char="»"/>
        <a:defRPr sz="1333" kern="1200">
          <a:solidFill>
            <a:schemeClr val="tx1"/>
          </a:solidFill>
          <a:latin typeface="+mn-lt"/>
          <a:ea typeface="+mn-ea"/>
          <a:cs typeface="+mn-cs"/>
        </a:defRPr>
      </a:lvl5pPr>
      <a:lvl6pPr marL="1676484" indent="-152408" algn="l" defTabSz="609630" rtl="0" eaLnBrk="1" latinLnBrk="0" hangingPunct="1">
        <a:spcBef>
          <a:spcPct val="20000"/>
        </a:spcBef>
        <a:buFont typeface="Arial" pitchFamily="34" charset="0"/>
        <a:buChar char="•"/>
        <a:defRPr sz="1333" kern="1200">
          <a:solidFill>
            <a:schemeClr val="tx1"/>
          </a:solidFill>
          <a:latin typeface="+mn-lt"/>
          <a:ea typeface="+mn-ea"/>
          <a:cs typeface="+mn-cs"/>
        </a:defRPr>
      </a:lvl6pPr>
      <a:lvl7pPr marL="1981299" indent="-152408" algn="l" defTabSz="609630" rtl="0" eaLnBrk="1" latinLnBrk="0" hangingPunct="1">
        <a:spcBef>
          <a:spcPct val="20000"/>
        </a:spcBef>
        <a:buFont typeface="Arial" pitchFamily="34" charset="0"/>
        <a:buChar char="•"/>
        <a:defRPr sz="1333" kern="1200">
          <a:solidFill>
            <a:schemeClr val="tx1"/>
          </a:solidFill>
          <a:latin typeface="+mn-lt"/>
          <a:ea typeface="+mn-ea"/>
          <a:cs typeface="+mn-cs"/>
        </a:defRPr>
      </a:lvl7pPr>
      <a:lvl8pPr marL="2286114" indent="-152408" algn="l" defTabSz="609630" rtl="0" eaLnBrk="1" latinLnBrk="0" hangingPunct="1">
        <a:spcBef>
          <a:spcPct val="20000"/>
        </a:spcBef>
        <a:buFont typeface="Arial" pitchFamily="34" charset="0"/>
        <a:buChar char="•"/>
        <a:defRPr sz="1333" kern="1200">
          <a:solidFill>
            <a:schemeClr val="tx1"/>
          </a:solidFill>
          <a:latin typeface="+mn-lt"/>
          <a:ea typeface="+mn-ea"/>
          <a:cs typeface="+mn-cs"/>
        </a:defRPr>
      </a:lvl8pPr>
      <a:lvl9pPr marL="2590930" indent="-152408" algn="l" defTabSz="609630" rtl="0" eaLnBrk="1" latinLnBrk="0" hangingPunct="1">
        <a:spcBef>
          <a:spcPct val="20000"/>
        </a:spcBef>
        <a:buFont typeface="Arial" pitchFamily="34" charset="0"/>
        <a:buChar char="•"/>
        <a:defRPr sz="1333" kern="1200">
          <a:solidFill>
            <a:schemeClr val="tx1"/>
          </a:solidFill>
          <a:latin typeface="+mn-lt"/>
          <a:ea typeface="+mn-ea"/>
          <a:cs typeface="+mn-cs"/>
        </a:defRPr>
      </a:lvl9pPr>
    </p:bodyStyle>
    <p:otherStyle>
      <a:defPPr>
        <a:defRPr lang="en-US"/>
      </a:defPPr>
      <a:lvl1pPr marL="0" algn="l" defTabSz="609630" rtl="0" eaLnBrk="1" latinLnBrk="0" hangingPunct="1">
        <a:defRPr sz="1200" kern="1200">
          <a:solidFill>
            <a:schemeClr val="tx1"/>
          </a:solidFill>
          <a:latin typeface="+mn-lt"/>
          <a:ea typeface="+mn-ea"/>
          <a:cs typeface="+mn-cs"/>
        </a:defRPr>
      </a:lvl1pPr>
      <a:lvl2pPr marL="304815" algn="l" defTabSz="609630" rtl="0" eaLnBrk="1" latinLnBrk="0" hangingPunct="1">
        <a:defRPr sz="1200" kern="1200">
          <a:solidFill>
            <a:schemeClr val="tx1"/>
          </a:solidFill>
          <a:latin typeface="+mn-lt"/>
          <a:ea typeface="+mn-ea"/>
          <a:cs typeface="+mn-cs"/>
        </a:defRPr>
      </a:lvl2pPr>
      <a:lvl3pPr marL="609630" algn="l" defTabSz="609630" rtl="0" eaLnBrk="1" latinLnBrk="0" hangingPunct="1">
        <a:defRPr sz="1200" kern="1200">
          <a:solidFill>
            <a:schemeClr val="tx1"/>
          </a:solidFill>
          <a:latin typeface="+mn-lt"/>
          <a:ea typeface="+mn-ea"/>
          <a:cs typeface="+mn-cs"/>
        </a:defRPr>
      </a:lvl3pPr>
      <a:lvl4pPr marL="914446" algn="l" defTabSz="609630" rtl="0" eaLnBrk="1" latinLnBrk="0" hangingPunct="1">
        <a:defRPr sz="1200" kern="1200">
          <a:solidFill>
            <a:schemeClr val="tx1"/>
          </a:solidFill>
          <a:latin typeface="+mn-lt"/>
          <a:ea typeface="+mn-ea"/>
          <a:cs typeface="+mn-cs"/>
        </a:defRPr>
      </a:lvl4pPr>
      <a:lvl5pPr marL="1219261" algn="l" defTabSz="609630" rtl="0" eaLnBrk="1" latinLnBrk="0" hangingPunct="1">
        <a:defRPr sz="1200" kern="1200">
          <a:solidFill>
            <a:schemeClr val="tx1"/>
          </a:solidFill>
          <a:latin typeface="+mn-lt"/>
          <a:ea typeface="+mn-ea"/>
          <a:cs typeface="+mn-cs"/>
        </a:defRPr>
      </a:lvl5pPr>
      <a:lvl6pPr marL="1524076" algn="l" defTabSz="609630" rtl="0" eaLnBrk="1" latinLnBrk="0" hangingPunct="1">
        <a:defRPr sz="1200" kern="1200">
          <a:solidFill>
            <a:schemeClr val="tx1"/>
          </a:solidFill>
          <a:latin typeface="+mn-lt"/>
          <a:ea typeface="+mn-ea"/>
          <a:cs typeface="+mn-cs"/>
        </a:defRPr>
      </a:lvl6pPr>
      <a:lvl7pPr marL="1828891" algn="l" defTabSz="609630" rtl="0" eaLnBrk="1" latinLnBrk="0" hangingPunct="1">
        <a:defRPr sz="1200" kern="1200">
          <a:solidFill>
            <a:schemeClr val="tx1"/>
          </a:solidFill>
          <a:latin typeface="+mn-lt"/>
          <a:ea typeface="+mn-ea"/>
          <a:cs typeface="+mn-cs"/>
        </a:defRPr>
      </a:lvl7pPr>
      <a:lvl8pPr marL="2133707" algn="l" defTabSz="609630" rtl="0" eaLnBrk="1" latinLnBrk="0" hangingPunct="1">
        <a:defRPr sz="1200" kern="1200">
          <a:solidFill>
            <a:schemeClr val="tx1"/>
          </a:solidFill>
          <a:latin typeface="+mn-lt"/>
          <a:ea typeface="+mn-ea"/>
          <a:cs typeface="+mn-cs"/>
        </a:defRPr>
      </a:lvl8pPr>
      <a:lvl9pPr marL="2438522" algn="l" defTabSz="609630" rtl="0" eaLnBrk="1" latinLnBrk="0" hangingPunct="1">
        <a:defRPr sz="12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8.xml"/></Relationships>
</file>

<file path=ppt/slides/_rels/slide1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12.png"/><Relationship Id="rId7" Type="http://schemas.microsoft.com/office/2007/relationships/hdphoto" Target="../media/hdphoto2.wdp"/><Relationship Id="rId2" Type="http://schemas.openxmlformats.org/officeDocument/2006/relationships/notesSlide" Target="../notesSlides/notesSlide8.xml"/><Relationship Id="rId1" Type="http://schemas.openxmlformats.org/officeDocument/2006/relationships/slideLayout" Target="../slideLayouts/slideLayout7.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3.png"/></Relationships>
</file>

<file path=ppt/slides/_rels/slide1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9.xml"/><Relationship Id="rId1" Type="http://schemas.openxmlformats.org/officeDocument/2006/relationships/slideLayout" Target="../slideLayouts/slideLayout7.xml"/><Relationship Id="rId4" Type="http://schemas.openxmlformats.org/officeDocument/2006/relationships/image" Target="../media/image17.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7.xml"/><Relationship Id="rId5" Type="http://schemas.openxmlformats.org/officeDocument/2006/relationships/image" Target="../media/image23.png"/><Relationship Id="rId4" Type="http://schemas.openxmlformats.org/officeDocument/2006/relationships/image" Target="../media/image22.png"/></Relationships>
</file>

<file path=ppt/slides/_rels/slide17.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0.xml"/><Relationship Id="rId1" Type="http://schemas.openxmlformats.org/officeDocument/2006/relationships/slideLayout" Target="../slideLayouts/slideLayout7.xml"/><Relationship Id="rId5" Type="http://schemas.openxmlformats.org/officeDocument/2006/relationships/image" Target="../media/image25.png"/><Relationship Id="rId4" Type="http://schemas.microsoft.com/office/2007/relationships/hdphoto" Target="../media/hdphoto3.wdp"/></Relationships>
</file>

<file path=ppt/slides/_rels/slide18.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microsoft.com/office/2007/relationships/hdphoto" Target="../media/hdphoto4.wdp"/></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8" Type="http://schemas.microsoft.com/office/2007/relationships/hdphoto" Target="../media/hdphoto7.wdp"/><Relationship Id="rId13" Type="http://schemas.openxmlformats.org/officeDocument/2006/relationships/image" Target="../media/image33.png"/><Relationship Id="rId3" Type="http://schemas.openxmlformats.org/officeDocument/2006/relationships/image" Target="../media/image28.png"/><Relationship Id="rId7" Type="http://schemas.openxmlformats.org/officeDocument/2006/relationships/image" Target="../media/image30.png"/><Relationship Id="rId12" Type="http://schemas.microsoft.com/office/2007/relationships/hdphoto" Target="../media/hdphoto9.wdp"/><Relationship Id="rId2" Type="http://schemas.openxmlformats.org/officeDocument/2006/relationships/notesSlide" Target="../notesSlides/notesSlide13.xml"/><Relationship Id="rId1" Type="http://schemas.openxmlformats.org/officeDocument/2006/relationships/slideLayout" Target="../slideLayouts/slideLayout7.xml"/><Relationship Id="rId6" Type="http://schemas.microsoft.com/office/2007/relationships/hdphoto" Target="../media/hdphoto6.wdp"/><Relationship Id="rId11" Type="http://schemas.openxmlformats.org/officeDocument/2006/relationships/image" Target="../media/image32.png"/><Relationship Id="rId5" Type="http://schemas.openxmlformats.org/officeDocument/2006/relationships/image" Target="../media/image29.png"/><Relationship Id="rId10" Type="http://schemas.microsoft.com/office/2007/relationships/hdphoto" Target="../media/hdphoto8.wdp"/><Relationship Id="rId4" Type="http://schemas.microsoft.com/office/2007/relationships/hdphoto" Target="../media/hdphoto5.wdp"/><Relationship Id="rId9" Type="http://schemas.openxmlformats.org/officeDocument/2006/relationships/image" Target="../media/image31.png"/><Relationship Id="rId14" Type="http://schemas.microsoft.com/office/2007/relationships/hdphoto" Target="../media/hdphoto10.wdp"/></Relationships>
</file>

<file path=ppt/slides/_rels/slide21.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15.xml"/><Relationship Id="rId1" Type="http://schemas.openxmlformats.org/officeDocument/2006/relationships/slideLayout" Target="../slideLayouts/slideLayout7.xml"/><Relationship Id="rId4" Type="http://schemas.microsoft.com/office/2007/relationships/hdphoto" Target="../media/hdphoto11.wdp"/></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20.xml"/><Relationship Id="rId1" Type="http://schemas.openxmlformats.org/officeDocument/2006/relationships/slideLayout" Target="../slideLayouts/slideLayout7.xml"/><Relationship Id="rId4" Type="http://schemas.openxmlformats.org/officeDocument/2006/relationships/image" Target="../media/image37.png"/></Relationships>
</file>

<file path=ppt/slides/_rels/slide28.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2.xml"/><Relationship Id="rId1" Type="http://schemas.openxmlformats.org/officeDocument/2006/relationships/slideLayout" Target="../slideLayouts/slideLayout2.xml"/><Relationship Id="rId4" Type="http://schemas.microsoft.com/office/2007/relationships/hdphoto" Target="../media/hdphoto1.wdp"/></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40.png"/><Relationship Id="rId1" Type="http://schemas.openxmlformats.org/officeDocument/2006/relationships/slideLayout" Target="../slideLayouts/slideLayout7.xml"/><Relationship Id="rId4" Type="http://schemas.openxmlformats.org/officeDocument/2006/relationships/image" Target="../media/image42.JPG"/></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30.xml"/><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31.xml"/><Relationship Id="rId1" Type="http://schemas.openxmlformats.org/officeDocument/2006/relationships/slideLayout" Target="../slideLayouts/slideLayout7.xml"/><Relationship Id="rId4" Type="http://schemas.microsoft.com/office/2007/relationships/hdphoto" Target="../media/hdphoto12.wdp"/></Relationships>
</file>

<file path=ppt/slides/_rels/slide4.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4.xml"/><Relationship Id="rId1" Type="http://schemas.openxmlformats.org/officeDocument/2006/relationships/slideLayout" Target="../slideLayouts/slideLayout7.xml"/><Relationship Id="rId4" Type="http://schemas.openxmlformats.org/officeDocument/2006/relationships/image" Target="../media/image4.jpeg"/></Relationships>
</file>

<file path=ppt/slides/_rels/slide40.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notesSlide" Target="../notesSlides/notesSlide32.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microsoft.com/office/2007/relationships/hdphoto" Target="../media/hdphoto1.wdp"/></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AD86FBC-F785-EA2A-00F5-30C24B93E2B4}"/>
            </a:ext>
          </a:extLst>
        </p:cNvPr>
        <p:cNvGrpSpPr/>
        <p:nvPr/>
      </p:nvGrpSpPr>
      <p:grpSpPr>
        <a:xfrm>
          <a:off x="0" y="0"/>
          <a:ext cx="0" cy="0"/>
          <a:chOff x="0" y="0"/>
          <a:chExt cx="0" cy="0"/>
        </a:xfrm>
      </p:grpSpPr>
      <p:sp>
        <p:nvSpPr>
          <p:cNvPr id="2" name="Freeform 2">
            <a:extLst>
              <a:ext uri="{FF2B5EF4-FFF2-40B4-BE49-F238E27FC236}">
                <a16:creationId xmlns:a16="http://schemas.microsoft.com/office/drawing/2014/main" id="{B5C0874C-F149-F1BC-2216-86B6A4D1E20E}"/>
              </a:ext>
            </a:extLst>
          </p:cNvPr>
          <p:cNvSpPr/>
          <p:nvPr/>
        </p:nvSpPr>
        <p:spPr>
          <a:xfrm>
            <a:off x="0" y="0"/>
            <a:ext cx="12192000" cy="6858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3"/>
            <a:stretch>
              <a:fillRect t="-13062" b="-153270"/>
            </a:stretch>
          </a:blipFill>
        </p:spPr>
        <p:txBody>
          <a:bodyPr/>
          <a:lstStyle/>
          <a:p>
            <a:pPr marL="0" marR="0" lvl="0" indent="0" algn="l" defTabSz="60963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
        <p:nvSpPr>
          <p:cNvPr id="15" name="Freeform 4">
            <a:extLst>
              <a:ext uri="{FF2B5EF4-FFF2-40B4-BE49-F238E27FC236}">
                <a16:creationId xmlns:a16="http://schemas.microsoft.com/office/drawing/2014/main" id="{C6FE9F5C-C680-BD81-4688-93CEF4759729}"/>
              </a:ext>
            </a:extLst>
          </p:cNvPr>
          <p:cNvSpPr/>
          <p:nvPr/>
        </p:nvSpPr>
        <p:spPr>
          <a:xfrm>
            <a:off x="0" y="3429000"/>
            <a:ext cx="12192000" cy="1544934"/>
          </a:xfrm>
          <a:custGeom>
            <a:avLst/>
            <a:gdLst/>
            <a:ahLst/>
            <a:cxnLst/>
            <a:rect l="l" t="t" r="r" b="b"/>
            <a:pathLst>
              <a:path w="10927187" h="2489825">
                <a:moveTo>
                  <a:pt x="0" y="0"/>
                </a:moveTo>
                <a:lnTo>
                  <a:pt x="10927187" y="0"/>
                </a:lnTo>
                <a:lnTo>
                  <a:pt x="10927187" y="2489825"/>
                </a:lnTo>
                <a:lnTo>
                  <a:pt x="0" y="2489825"/>
                </a:lnTo>
                <a:close/>
              </a:path>
            </a:pathLst>
          </a:custGeom>
          <a:solidFill>
            <a:srgbClr val="0B3B55">
              <a:alpha val="80000"/>
            </a:srgbClr>
          </a:solidFill>
        </p:spPr>
        <p:txBody>
          <a:bodyPr/>
          <a:lstStyle/>
          <a:p>
            <a:pPr marL="0" marR="0" lvl="0" indent="0" algn="l" defTabSz="60963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
        <p:nvSpPr>
          <p:cNvPr id="16" name="Subtitle 2">
            <a:extLst>
              <a:ext uri="{FF2B5EF4-FFF2-40B4-BE49-F238E27FC236}">
                <a16:creationId xmlns:a16="http://schemas.microsoft.com/office/drawing/2014/main" id="{1A1E817E-E0EA-01BA-AAF4-4A17D6C628A0}"/>
              </a:ext>
            </a:extLst>
          </p:cNvPr>
          <p:cNvSpPr txBox="1">
            <a:spLocks/>
          </p:cNvSpPr>
          <p:nvPr/>
        </p:nvSpPr>
        <p:spPr>
          <a:xfrm>
            <a:off x="1016000" y="3621034"/>
            <a:ext cx="10007600" cy="1103841"/>
          </a:xfrm>
          <a:prstGeom prst="rect">
            <a:avLst/>
          </a:prstGeom>
        </p:spPr>
        <p:txBody>
          <a:bodyPr vert="horz" lIns="60960" tIns="30480" rIns="60960" bIns="30480" rtlCol="0" anchor="ctr">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0" marR="0" lvl="0" indent="0" algn="ctr" defTabSz="609630" rtl="0" eaLnBrk="1" fontAlgn="auto" latinLnBrk="0" hangingPunct="1">
              <a:lnSpc>
                <a:spcPct val="90000"/>
              </a:lnSpc>
              <a:spcBef>
                <a:spcPts val="500"/>
              </a:spcBef>
              <a:spcAft>
                <a:spcPts val="500"/>
              </a:spcAft>
              <a:buClrTx/>
              <a:buSzTx/>
              <a:buFont typeface="Arial" panose="020B0604020202020204" pitchFamily="34" charset="0"/>
              <a:buNone/>
              <a:tabLst/>
              <a:defRPr/>
            </a:pPr>
            <a:r>
              <a:rPr kumimoji="0" lang="en-US" sz="4400" b="1" i="1" u="none" strike="noStrike" kern="1200" cap="none" spc="0" normalizeH="0" baseline="0" noProof="0" dirty="0">
                <a:ln>
                  <a:noFill/>
                </a:ln>
                <a:solidFill>
                  <a:prstClr val="white"/>
                </a:solidFill>
                <a:effectLst/>
                <a:uLnTx/>
                <a:uFillTx/>
                <a:latin typeface="Lato" panose="020F0502020204030203" pitchFamily="34" charset="0"/>
                <a:ea typeface="Lato" panose="020F0502020204030203" pitchFamily="34" charset="0"/>
                <a:cs typeface="Lato" panose="020F0502020204030203" pitchFamily="34" charset="0"/>
              </a:rPr>
              <a:t>The Overdose Crisis Among People Experiencing Homelessness</a:t>
            </a:r>
          </a:p>
        </p:txBody>
      </p:sp>
    </p:spTree>
    <p:extLst>
      <p:ext uri="{BB962C8B-B14F-4D97-AF65-F5344CB8AC3E}">
        <p14:creationId xmlns:p14="http://schemas.microsoft.com/office/powerpoint/2010/main" val="9366332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5CE095A-3EE1-375B-6524-019EE9FA44AB}"/>
            </a:ext>
          </a:extLst>
        </p:cNvPr>
        <p:cNvGrpSpPr/>
        <p:nvPr/>
      </p:nvGrpSpPr>
      <p:grpSpPr>
        <a:xfrm>
          <a:off x="0" y="0"/>
          <a:ext cx="0" cy="0"/>
          <a:chOff x="0" y="0"/>
          <a:chExt cx="0" cy="0"/>
        </a:xfrm>
      </p:grpSpPr>
      <p:sp>
        <p:nvSpPr>
          <p:cNvPr id="7" name="AutoShape 4">
            <a:extLst>
              <a:ext uri="{FF2B5EF4-FFF2-40B4-BE49-F238E27FC236}">
                <a16:creationId xmlns:a16="http://schemas.microsoft.com/office/drawing/2014/main" id="{EB2ED36A-87AA-ED73-01A8-02FA59788EAB}"/>
              </a:ext>
            </a:extLst>
          </p:cNvPr>
          <p:cNvSpPr/>
          <p:nvPr/>
        </p:nvSpPr>
        <p:spPr>
          <a:xfrm>
            <a:off x="1" y="0"/>
            <a:ext cx="12191999" cy="1465118"/>
          </a:xfrm>
          <a:prstGeom prst="rect">
            <a:avLst/>
          </a:prstGeom>
          <a:solidFill>
            <a:srgbClr val="001C48"/>
          </a:solidFill>
        </p:spPr>
        <p:txBody>
          <a:bodyPr/>
          <a:lstStyle/>
          <a:p>
            <a:endParaRPr lang="en-US"/>
          </a:p>
        </p:txBody>
      </p:sp>
      <p:sp>
        <p:nvSpPr>
          <p:cNvPr id="8" name="TextBox 7">
            <a:extLst>
              <a:ext uri="{FF2B5EF4-FFF2-40B4-BE49-F238E27FC236}">
                <a16:creationId xmlns:a16="http://schemas.microsoft.com/office/drawing/2014/main" id="{2810B272-817D-E876-98DF-422DB38812DD}"/>
              </a:ext>
            </a:extLst>
          </p:cNvPr>
          <p:cNvSpPr txBox="1"/>
          <p:nvPr/>
        </p:nvSpPr>
        <p:spPr>
          <a:xfrm>
            <a:off x="872394" y="212220"/>
            <a:ext cx="9538431" cy="984885"/>
          </a:xfrm>
          <a:prstGeom prst="rect">
            <a:avLst/>
          </a:prstGeom>
        </p:spPr>
        <p:txBody>
          <a:bodyPr wrap="square" lIns="0" tIns="0" rIns="0" bIns="0" rtlCol="0" anchor="ctr">
            <a:spAutoFit/>
          </a:bodyPr>
          <a:lstStyle>
            <a:defPPr>
              <a:defRPr lang="en-US"/>
            </a:defPPr>
            <a:lvl1pPr defTabSz="609630">
              <a:lnSpc>
                <a:spcPts val="4800"/>
              </a:lnSpc>
              <a:spcBef>
                <a:spcPct val="0"/>
              </a:spcBef>
              <a:defRPr sz="3600">
                <a:solidFill>
                  <a:schemeClr val="bg1"/>
                </a:solidFill>
                <a:latin typeface="Lato Black" panose="020F0A02020204030203" pitchFamily="34" charset="0"/>
              </a:defRPr>
            </a:lvl1pPr>
          </a:lstStyle>
          <a:p>
            <a:pPr>
              <a:lnSpc>
                <a:spcPct val="100000"/>
              </a:lnSpc>
            </a:pPr>
            <a:r>
              <a:rPr lang="en-US" sz="3200" dirty="0"/>
              <a:t>Methadone &amp; Buprenorphine are Associated with Reduced Mortality After Nonfatal Opioid Overdose</a:t>
            </a:r>
          </a:p>
        </p:txBody>
      </p:sp>
      <p:pic>
        <p:nvPicPr>
          <p:cNvPr id="2" name="Picture 1">
            <a:extLst>
              <a:ext uri="{FF2B5EF4-FFF2-40B4-BE49-F238E27FC236}">
                <a16:creationId xmlns:a16="http://schemas.microsoft.com/office/drawing/2014/main" id="{CC42A84F-AC9D-7403-0902-333A8814F959}"/>
              </a:ext>
            </a:extLst>
          </p:cNvPr>
          <p:cNvPicPr>
            <a:picLocks noChangeAspect="1"/>
          </p:cNvPicPr>
          <p:nvPr/>
        </p:nvPicPr>
        <p:blipFill rotWithShape="1">
          <a:blip r:embed="rId2"/>
          <a:srcRect t="18890" b="2474"/>
          <a:stretch/>
        </p:blipFill>
        <p:spPr>
          <a:xfrm>
            <a:off x="20" y="1465118"/>
            <a:ext cx="12191980" cy="5392882"/>
          </a:xfrm>
          <a:prstGeom prst="rect">
            <a:avLst/>
          </a:prstGeom>
        </p:spPr>
      </p:pic>
    </p:spTree>
    <p:extLst>
      <p:ext uri="{BB962C8B-B14F-4D97-AF65-F5344CB8AC3E}">
        <p14:creationId xmlns:p14="http://schemas.microsoft.com/office/powerpoint/2010/main" val="197594388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545D1F6-5077-2051-D958-A9CD27A01D97}"/>
            </a:ext>
          </a:extLst>
        </p:cNvPr>
        <p:cNvGrpSpPr/>
        <p:nvPr/>
      </p:nvGrpSpPr>
      <p:grpSpPr>
        <a:xfrm>
          <a:off x="0" y="0"/>
          <a:ext cx="0" cy="0"/>
          <a:chOff x="0" y="0"/>
          <a:chExt cx="0" cy="0"/>
        </a:xfrm>
      </p:grpSpPr>
      <p:sp>
        <p:nvSpPr>
          <p:cNvPr id="2" name="Rectangle 1">
            <a:extLst>
              <a:ext uri="{FF2B5EF4-FFF2-40B4-BE49-F238E27FC236}">
                <a16:creationId xmlns:a16="http://schemas.microsoft.com/office/drawing/2014/main" id="{4E30A0CF-5E5D-99E6-5C42-92E1726C213C}"/>
              </a:ext>
            </a:extLst>
          </p:cNvPr>
          <p:cNvSpPr/>
          <p:nvPr/>
        </p:nvSpPr>
        <p:spPr>
          <a:xfrm>
            <a:off x="-2" y="6286500"/>
            <a:ext cx="12192001" cy="567526"/>
          </a:xfrm>
          <a:prstGeom prst="rect">
            <a:avLst/>
          </a:prstGeom>
          <a:solidFill>
            <a:srgbClr val="001C48"/>
          </a:solidFill>
          <a:ln>
            <a:solidFill>
              <a:srgbClr val="001C48"/>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descr="A close-up of a document&#10;&#10;Description automatically generated">
            <a:extLst>
              <a:ext uri="{FF2B5EF4-FFF2-40B4-BE49-F238E27FC236}">
                <a16:creationId xmlns:a16="http://schemas.microsoft.com/office/drawing/2014/main" id="{CA1E546D-1B13-DFCA-19D0-10C3ECB7364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 y="2344729"/>
            <a:ext cx="12160777" cy="3094045"/>
          </a:xfrm>
          <a:prstGeom prst="rect">
            <a:avLst/>
          </a:prstGeom>
        </p:spPr>
      </p:pic>
      <p:pic>
        <p:nvPicPr>
          <p:cNvPr id="7" name="Picture 6" descr="A close-up of a document&#10;&#10;Description automatically generated">
            <a:extLst>
              <a:ext uri="{FF2B5EF4-FFF2-40B4-BE49-F238E27FC236}">
                <a16:creationId xmlns:a16="http://schemas.microsoft.com/office/drawing/2014/main" id="{793A8812-9961-90D8-4134-8A997AEAD07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81199" y="233177"/>
            <a:ext cx="7772400" cy="1863902"/>
          </a:xfrm>
          <a:prstGeom prst="rect">
            <a:avLst/>
          </a:prstGeom>
        </p:spPr>
      </p:pic>
      <p:sp>
        <p:nvSpPr>
          <p:cNvPr id="8" name="Frame 7">
            <a:extLst>
              <a:ext uri="{FF2B5EF4-FFF2-40B4-BE49-F238E27FC236}">
                <a16:creationId xmlns:a16="http://schemas.microsoft.com/office/drawing/2014/main" id="{D7D3FE46-EB2F-8247-4200-472B35B8C8ED}"/>
              </a:ext>
            </a:extLst>
          </p:cNvPr>
          <p:cNvSpPr/>
          <p:nvPr/>
        </p:nvSpPr>
        <p:spPr>
          <a:xfrm>
            <a:off x="142874" y="4195764"/>
            <a:ext cx="1414463" cy="214312"/>
          </a:xfrm>
          <a:prstGeom prst="frame">
            <a:avLst/>
          </a:prstGeom>
          <a:solidFill>
            <a:srgbClr val="4280A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9" name="Frame 8">
            <a:extLst>
              <a:ext uri="{FF2B5EF4-FFF2-40B4-BE49-F238E27FC236}">
                <a16:creationId xmlns:a16="http://schemas.microsoft.com/office/drawing/2014/main" id="{575F6CBB-0589-8C09-F0C2-3ED388C2258D}"/>
              </a:ext>
            </a:extLst>
          </p:cNvPr>
          <p:cNvSpPr/>
          <p:nvPr/>
        </p:nvSpPr>
        <p:spPr>
          <a:xfrm>
            <a:off x="3238499" y="4195764"/>
            <a:ext cx="1414463" cy="214312"/>
          </a:xfrm>
          <a:prstGeom prst="frame">
            <a:avLst/>
          </a:prstGeom>
          <a:solidFill>
            <a:srgbClr val="4280A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0" name="Frame 9">
            <a:extLst>
              <a:ext uri="{FF2B5EF4-FFF2-40B4-BE49-F238E27FC236}">
                <a16:creationId xmlns:a16="http://schemas.microsoft.com/office/drawing/2014/main" id="{1410FD9B-FD24-0A94-C173-568FBFC4858A}"/>
              </a:ext>
            </a:extLst>
          </p:cNvPr>
          <p:cNvSpPr/>
          <p:nvPr/>
        </p:nvSpPr>
        <p:spPr>
          <a:xfrm>
            <a:off x="5867399" y="4208632"/>
            <a:ext cx="1414463" cy="214312"/>
          </a:xfrm>
          <a:prstGeom prst="frame">
            <a:avLst/>
          </a:prstGeom>
          <a:solidFill>
            <a:srgbClr val="4280A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3" name="TextBox 2">
            <a:extLst>
              <a:ext uri="{FF2B5EF4-FFF2-40B4-BE49-F238E27FC236}">
                <a16:creationId xmlns:a16="http://schemas.microsoft.com/office/drawing/2014/main" id="{7033884F-FCDC-61C9-5016-F9CA477B350A}"/>
              </a:ext>
            </a:extLst>
          </p:cNvPr>
          <p:cNvSpPr txBox="1"/>
          <p:nvPr/>
        </p:nvSpPr>
        <p:spPr>
          <a:xfrm>
            <a:off x="9525965" y="5995686"/>
            <a:ext cx="1999650" cy="369332"/>
          </a:xfrm>
          <a:prstGeom prst="rect">
            <a:avLst/>
          </a:prstGeom>
          <a:noFill/>
        </p:spPr>
        <p:txBody>
          <a:bodyPr wrap="none" rtlCol="0">
            <a:spAutoFit/>
          </a:bodyPr>
          <a:lstStyle/>
          <a:p>
            <a:r>
              <a:rPr lang="en-US" dirty="0"/>
              <a:t>Swartz, JSAT, 2023</a:t>
            </a:r>
          </a:p>
        </p:txBody>
      </p:sp>
    </p:spTree>
    <p:extLst>
      <p:ext uri="{BB962C8B-B14F-4D97-AF65-F5344CB8AC3E}">
        <p14:creationId xmlns:p14="http://schemas.microsoft.com/office/powerpoint/2010/main" val="43482676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001D48"/>
        </a:solidFill>
        <a:effectLst/>
      </p:bgPr>
    </p:bg>
    <p:spTree>
      <p:nvGrpSpPr>
        <p:cNvPr id="1" name="">
          <a:extLst>
            <a:ext uri="{FF2B5EF4-FFF2-40B4-BE49-F238E27FC236}">
              <a16:creationId xmlns:a16="http://schemas.microsoft.com/office/drawing/2014/main" id="{01DC55EF-4CBB-7982-8EDD-3D0DD3F5FCC7}"/>
            </a:ext>
          </a:extLst>
        </p:cNvPr>
        <p:cNvGrpSpPr/>
        <p:nvPr/>
      </p:nvGrpSpPr>
      <p:grpSpPr>
        <a:xfrm>
          <a:off x="0" y="0"/>
          <a:ext cx="0" cy="0"/>
          <a:chOff x="0" y="0"/>
          <a:chExt cx="0" cy="0"/>
        </a:xfrm>
      </p:grpSpPr>
      <p:sp>
        <p:nvSpPr>
          <p:cNvPr id="16" name="Rectangle 15">
            <a:extLst>
              <a:ext uri="{FF2B5EF4-FFF2-40B4-BE49-F238E27FC236}">
                <a16:creationId xmlns:a16="http://schemas.microsoft.com/office/drawing/2014/main" id="{BC2D2343-5536-4E29-CD6D-6D5096F0C845}"/>
              </a:ext>
            </a:extLst>
          </p:cNvPr>
          <p:cNvSpPr/>
          <p:nvPr/>
        </p:nvSpPr>
        <p:spPr>
          <a:xfrm>
            <a:off x="3324224" y="4565106"/>
            <a:ext cx="6343651" cy="2055290"/>
          </a:xfrm>
          <a:prstGeom prst="rect">
            <a:avLst/>
          </a:prstGeom>
          <a:solidFill>
            <a:schemeClr val="bg1">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CE4A20C4-011B-500E-8B67-67B20BF5123C}"/>
              </a:ext>
            </a:extLst>
          </p:cNvPr>
          <p:cNvSpPr/>
          <p:nvPr/>
        </p:nvSpPr>
        <p:spPr>
          <a:xfrm>
            <a:off x="2105025" y="1807748"/>
            <a:ext cx="10086975" cy="673559"/>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AutoShape 4">
            <a:extLst>
              <a:ext uri="{FF2B5EF4-FFF2-40B4-BE49-F238E27FC236}">
                <a16:creationId xmlns:a16="http://schemas.microsoft.com/office/drawing/2014/main" id="{844C31B7-C2CA-EDFD-740B-BAE921614792}"/>
              </a:ext>
            </a:extLst>
          </p:cNvPr>
          <p:cNvSpPr/>
          <p:nvPr/>
        </p:nvSpPr>
        <p:spPr>
          <a:xfrm>
            <a:off x="1" y="0"/>
            <a:ext cx="12191999" cy="1465118"/>
          </a:xfrm>
          <a:prstGeom prst="rect">
            <a:avLst/>
          </a:prstGeom>
          <a:solidFill>
            <a:schemeClr val="bg1"/>
          </a:solidFill>
        </p:spPr>
        <p:txBody>
          <a:bodyPr/>
          <a:lstStyle/>
          <a:p>
            <a:endParaRPr lang="en-US"/>
          </a:p>
        </p:txBody>
      </p:sp>
      <p:sp>
        <p:nvSpPr>
          <p:cNvPr id="7" name="TextBox 6">
            <a:extLst>
              <a:ext uri="{FF2B5EF4-FFF2-40B4-BE49-F238E27FC236}">
                <a16:creationId xmlns:a16="http://schemas.microsoft.com/office/drawing/2014/main" id="{D212CFE0-917F-E3CD-21C3-C92E87DE1DCA}"/>
              </a:ext>
            </a:extLst>
          </p:cNvPr>
          <p:cNvSpPr txBox="1"/>
          <p:nvPr/>
        </p:nvSpPr>
        <p:spPr>
          <a:xfrm>
            <a:off x="872395" y="212220"/>
            <a:ext cx="8690246" cy="984885"/>
          </a:xfrm>
          <a:prstGeom prst="rect">
            <a:avLst/>
          </a:prstGeom>
        </p:spPr>
        <p:txBody>
          <a:bodyPr wrap="square" lIns="0" tIns="0" rIns="0" bIns="0" rtlCol="0" anchor="ctr">
            <a:spAutoFit/>
          </a:bodyPr>
          <a:lstStyle>
            <a:defPPr>
              <a:defRPr lang="en-US"/>
            </a:defPPr>
            <a:lvl1pPr defTabSz="609630">
              <a:lnSpc>
                <a:spcPts val="4800"/>
              </a:lnSpc>
              <a:spcBef>
                <a:spcPct val="0"/>
              </a:spcBef>
              <a:defRPr sz="3600">
                <a:solidFill>
                  <a:schemeClr val="bg1"/>
                </a:solidFill>
                <a:latin typeface="Lato Black" panose="020F0A02020204030203" pitchFamily="34" charset="0"/>
              </a:defRPr>
            </a:lvl1pPr>
          </a:lstStyle>
          <a:p>
            <a:pPr>
              <a:lnSpc>
                <a:spcPct val="100000"/>
              </a:lnSpc>
            </a:pPr>
            <a:r>
              <a:rPr lang="en-US" sz="3200" dirty="0">
                <a:solidFill>
                  <a:srgbClr val="001D48"/>
                </a:solidFill>
                <a:latin typeface="Lato Black"/>
                <a:ea typeface="Lato Black"/>
                <a:cs typeface="Lato Black"/>
              </a:rPr>
              <a:t>What are the Barriers to OUD Treatment Among PEH?</a:t>
            </a:r>
            <a:endParaRPr lang="en-US" sz="3200" i="1" dirty="0">
              <a:solidFill>
                <a:srgbClr val="001D48"/>
              </a:solidFill>
              <a:latin typeface="Lato Light" panose="020F0502020204030203" pitchFamily="34" charset="0"/>
              <a:ea typeface="Lato Light" panose="020F0502020204030203" pitchFamily="34" charset="0"/>
              <a:cs typeface="Lato Light" panose="020F0502020204030203" pitchFamily="34" charset="0"/>
            </a:endParaRPr>
          </a:p>
        </p:txBody>
      </p:sp>
      <p:sp>
        <p:nvSpPr>
          <p:cNvPr id="4" name="TextBox 3">
            <a:extLst>
              <a:ext uri="{FF2B5EF4-FFF2-40B4-BE49-F238E27FC236}">
                <a16:creationId xmlns:a16="http://schemas.microsoft.com/office/drawing/2014/main" id="{53F00E31-D451-C166-2316-FC7004594A91}"/>
              </a:ext>
            </a:extLst>
          </p:cNvPr>
          <p:cNvSpPr txBox="1"/>
          <p:nvPr/>
        </p:nvSpPr>
        <p:spPr>
          <a:xfrm>
            <a:off x="2539270" y="1873392"/>
            <a:ext cx="4433030" cy="523220"/>
          </a:xfrm>
          <a:prstGeom prst="rect">
            <a:avLst/>
          </a:prstGeom>
          <a:noFill/>
        </p:spPr>
        <p:txBody>
          <a:bodyPr wrap="square" rtlCol="0">
            <a:spAutoFit/>
          </a:bodyPr>
          <a:lstStyle/>
          <a:p>
            <a:pPr>
              <a:spcBef>
                <a:spcPts val="600"/>
              </a:spcBef>
              <a:buSzPct val="80000"/>
            </a:pPr>
            <a:r>
              <a:rPr lang="en-US" sz="2800" i="1" spc="50" dirty="0">
                <a:latin typeface="Lato" panose="020F0502020204030203" pitchFamily="34" charset="0"/>
              </a:rPr>
              <a:t>Individual factors</a:t>
            </a:r>
          </a:p>
        </p:txBody>
      </p:sp>
      <p:pic>
        <p:nvPicPr>
          <p:cNvPr id="3" name="Picture 2">
            <a:extLst>
              <a:ext uri="{FF2B5EF4-FFF2-40B4-BE49-F238E27FC236}">
                <a16:creationId xmlns:a16="http://schemas.microsoft.com/office/drawing/2014/main" id="{902A1122-4EC1-3E72-EBCC-D1C11A863D2E}"/>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1739265" y="1778767"/>
            <a:ext cx="731520" cy="731520"/>
          </a:xfrm>
          <a:prstGeom prst="rect">
            <a:avLst/>
          </a:prstGeom>
        </p:spPr>
      </p:pic>
      <p:sp>
        <p:nvSpPr>
          <p:cNvPr id="9" name="Rectangle 8">
            <a:extLst>
              <a:ext uri="{FF2B5EF4-FFF2-40B4-BE49-F238E27FC236}">
                <a16:creationId xmlns:a16="http://schemas.microsoft.com/office/drawing/2014/main" id="{754590B3-F0EB-5BD3-CFFB-3782321E7071}"/>
              </a:ext>
            </a:extLst>
          </p:cNvPr>
          <p:cNvSpPr/>
          <p:nvPr/>
        </p:nvSpPr>
        <p:spPr>
          <a:xfrm>
            <a:off x="2105025" y="2696772"/>
            <a:ext cx="10086975" cy="673559"/>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a:extLst>
              <a:ext uri="{FF2B5EF4-FFF2-40B4-BE49-F238E27FC236}">
                <a16:creationId xmlns:a16="http://schemas.microsoft.com/office/drawing/2014/main" id="{2AF30F68-36C0-1ACC-D628-C1593F1A4F94}"/>
              </a:ext>
            </a:extLst>
          </p:cNvPr>
          <p:cNvSpPr txBox="1"/>
          <p:nvPr/>
        </p:nvSpPr>
        <p:spPr>
          <a:xfrm>
            <a:off x="2539270" y="2762416"/>
            <a:ext cx="4433030" cy="523220"/>
          </a:xfrm>
          <a:prstGeom prst="rect">
            <a:avLst/>
          </a:prstGeom>
          <a:noFill/>
        </p:spPr>
        <p:txBody>
          <a:bodyPr wrap="square" rtlCol="0">
            <a:spAutoFit/>
          </a:bodyPr>
          <a:lstStyle/>
          <a:p>
            <a:pPr>
              <a:spcBef>
                <a:spcPts val="600"/>
              </a:spcBef>
              <a:buSzPct val="80000"/>
            </a:pPr>
            <a:r>
              <a:rPr lang="en-US" sz="2800" i="1" spc="50" dirty="0">
                <a:latin typeface="Lato" panose="020F0502020204030203" pitchFamily="34" charset="0"/>
              </a:rPr>
              <a:t>Institutional factors</a:t>
            </a:r>
          </a:p>
        </p:txBody>
      </p:sp>
      <p:pic>
        <p:nvPicPr>
          <p:cNvPr id="11" name="Picture 10" descr="A white line on a blue circle with a flag on top of a building&#10;&#10;AI-generated content may be incorrect.">
            <a:extLst>
              <a:ext uri="{FF2B5EF4-FFF2-40B4-BE49-F238E27FC236}">
                <a16:creationId xmlns:a16="http://schemas.microsoft.com/office/drawing/2014/main" id="{81E574A5-7ECF-46BA-4C0C-13BB6BC53B4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739265" y="2667791"/>
            <a:ext cx="731520" cy="731520"/>
          </a:xfrm>
          <a:prstGeom prst="rect">
            <a:avLst/>
          </a:prstGeom>
        </p:spPr>
      </p:pic>
      <p:sp>
        <p:nvSpPr>
          <p:cNvPr id="12" name="Rectangle 11">
            <a:extLst>
              <a:ext uri="{FF2B5EF4-FFF2-40B4-BE49-F238E27FC236}">
                <a16:creationId xmlns:a16="http://schemas.microsoft.com/office/drawing/2014/main" id="{8BDBCA77-EE1B-38BB-C24C-991FB769B9F4}"/>
              </a:ext>
            </a:extLst>
          </p:cNvPr>
          <p:cNvSpPr/>
          <p:nvPr/>
        </p:nvSpPr>
        <p:spPr>
          <a:xfrm>
            <a:off x="2105025" y="3581516"/>
            <a:ext cx="10086975" cy="673559"/>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Box 12">
            <a:extLst>
              <a:ext uri="{FF2B5EF4-FFF2-40B4-BE49-F238E27FC236}">
                <a16:creationId xmlns:a16="http://schemas.microsoft.com/office/drawing/2014/main" id="{76AEB734-C9B1-CEB6-E0E8-078532D40D18}"/>
              </a:ext>
            </a:extLst>
          </p:cNvPr>
          <p:cNvSpPr txBox="1"/>
          <p:nvPr/>
        </p:nvSpPr>
        <p:spPr>
          <a:xfrm>
            <a:off x="2539270" y="3647160"/>
            <a:ext cx="4433030" cy="523220"/>
          </a:xfrm>
          <a:prstGeom prst="rect">
            <a:avLst/>
          </a:prstGeom>
          <a:noFill/>
        </p:spPr>
        <p:txBody>
          <a:bodyPr wrap="square" rtlCol="0">
            <a:spAutoFit/>
          </a:bodyPr>
          <a:lstStyle/>
          <a:p>
            <a:pPr>
              <a:spcBef>
                <a:spcPts val="600"/>
              </a:spcBef>
              <a:buSzPct val="80000"/>
            </a:pPr>
            <a:r>
              <a:rPr lang="en-US" sz="2800" i="1" spc="50" dirty="0">
                <a:latin typeface="Lato" panose="020F0502020204030203" pitchFamily="34" charset="0"/>
              </a:rPr>
              <a:t>Policy factors</a:t>
            </a:r>
          </a:p>
        </p:txBody>
      </p:sp>
      <p:pic>
        <p:nvPicPr>
          <p:cNvPr id="14" name="Picture 13">
            <a:extLst>
              <a:ext uri="{FF2B5EF4-FFF2-40B4-BE49-F238E27FC236}">
                <a16:creationId xmlns:a16="http://schemas.microsoft.com/office/drawing/2014/main" id="{28D084CA-86D1-E1E6-D2CE-F75E59C00B24}"/>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1739265" y="3552535"/>
            <a:ext cx="731520" cy="731520"/>
          </a:xfrm>
          <a:prstGeom prst="rect">
            <a:avLst/>
          </a:prstGeom>
        </p:spPr>
      </p:pic>
      <p:pic>
        <p:nvPicPr>
          <p:cNvPr id="15" name="Picture 14" descr="A screenshot of a computer&#10;&#10;Description automatically generated">
            <a:extLst>
              <a:ext uri="{FF2B5EF4-FFF2-40B4-BE49-F238E27FC236}">
                <a16:creationId xmlns:a16="http://schemas.microsoft.com/office/drawing/2014/main" id="{4C26ACCA-B858-A336-4A96-C7091DE3DCAF}"/>
              </a:ext>
            </a:extLst>
          </p:cNvPr>
          <p:cNvPicPr>
            <a:picLocks noChangeAspect="1"/>
          </p:cNvPicPr>
          <p:nvPr/>
        </p:nvPicPr>
        <p:blipFill>
          <a:blip r:embed="rId6">
            <a:extLst>
              <a:ext uri="{BEBA8EAE-BF5A-486C-A8C5-ECC9F3942E4B}">
                <a14:imgProps xmlns:a14="http://schemas.microsoft.com/office/drawing/2010/main">
                  <a14:imgLayer r:embed="rId7">
                    <a14:imgEffect>
                      <a14:saturation sat="0"/>
                    </a14:imgEffect>
                  </a14:imgLayer>
                </a14:imgProps>
              </a:ext>
              <a:ext uri="{28A0092B-C50C-407E-A947-70E740481C1C}">
                <a14:useLocalDpi xmlns:a14="http://schemas.microsoft.com/office/drawing/2010/main" val="0"/>
              </a:ext>
            </a:extLst>
          </a:blip>
          <a:stretch>
            <a:fillRect/>
          </a:stretch>
        </p:blipFill>
        <p:spPr>
          <a:xfrm>
            <a:off x="3665077" y="4617971"/>
            <a:ext cx="5684615" cy="1942368"/>
          </a:xfrm>
          <a:prstGeom prst="rect">
            <a:avLst/>
          </a:prstGeom>
        </p:spPr>
      </p:pic>
      <p:sp>
        <p:nvSpPr>
          <p:cNvPr id="17" name="Rectangle 16">
            <a:extLst>
              <a:ext uri="{FF2B5EF4-FFF2-40B4-BE49-F238E27FC236}">
                <a16:creationId xmlns:a16="http://schemas.microsoft.com/office/drawing/2014/main" id="{69B8B46E-A5CB-E97F-CF52-6DF39B20CEAC}"/>
              </a:ext>
            </a:extLst>
          </p:cNvPr>
          <p:cNvSpPr/>
          <p:nvPr/>
        </p:nvSpPr>
        <p:spPr>
          <a:xfrm>
            <a:off x="2981325" y="4561510"/>
            <a:ext cx="342900" cy="2055290"/>
          </a:xfrm>
          <a:prstGeom prst="rect">
            <a:avLst/>
          </a:prstGeom>
          <a:solidFill>
            <a:srgbClr val="4280A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Box 1">
            <a:extLst>
              <a:ext uri="{FF2B5EF4-FFF2-40B4-BE49-F238E27FC236}">
                <a16:creationId xmlns:a16="http://schemas.microsoft.com/office/drawing/2014/main" id="{C182B52B-9308-CA69-1DA1-137240DE4B44}"/>
              </a:ext>
            </a:extLst>
          </p:cNvPr>
          <p:cNvSpPr txBox="1"/>
          <p:nvPr/>
        </p:nvSpPr>
        <p:spPr>
          <a:xfrm>
            <a:off x="9884780" y="6375673"/>
            <a:ext cx="1999650" cy="369332"/>
          </a:xfrm>
          <a:prstGeom prst="rect">
            <a:avLst/>
          </a:prstGeom>
          <a:noFill/>
        </p:spPr>
        <p:txBody>
          <a:bodyPr wrap="none" rtlCol="0">
            <a:spAutoFit/>
          </a:bodyPr>
          <a:lstStyle/>
          <a:p>
            <a:r>
              <a:rPr lang="en-US" dirty="0">
                <a:solidFill>
                  <a:schemeClr val="bg1"/>
                </a:solidFill>
              </a:rPr>
              <a:t>Swartz, JSAT, 2022</a:t>
            </a:r>
          </a:p>
        </p:txBody>
      </p:sp>
    </p:spTree>
    <p:extLst>
      <p:ext uri="{BB962C8B-B14F-4D97-AF65-F5344CB8AC3E}">
        <p14:creationId xmlns:p14="http://schemas.microsoft.com/office/powerpoint/2010/main" val="24101545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BE4CAA8-7004-BC98-10BD-B2FF1C70769E}"/>
            </a:ext>
          </a:extLst>
        </p:cNvPr>
        <p:cNvGrpSpPr/>
        <p:nvPr/>
      </p:nvGrpSpPr>
      <p:grpSpPr>
        <a:xfrm>
          <a:off x="0" y="0"/>
          <a:ext cx="0" cy="0"/>
          <a:chOff x="0" y="0"/>
          <a:chExt cx="0" cy="0"/>
        </a:xfrm>
      </p:grpSpPr>
      <p:sp>
        <p:nvSpPr>
          <p:cNvPr id="6" name="AutoShape 4">
            <a:extLst>
              <a:ext uri="{FF2B5EF4-FFF2-40B4-BE49-F238E27FC236}">
                <a16:creationId xmlns:a16="http://schemas.microsoft.com/office/drawing/2014/main" id="{8BC3A4B1-7C9D-7F81-A4BD-E300590D2046}"/>
              </a:ext>
            </a:extLst>
          </p:cNvPr>
          <p:cNvSpPr/>
          <p:nvPr/>
        </p:nvSpPr>
        <p:spPr>
          <a:xfrm>
            <a:off x="1" y="0"/>
            <a:ext cx="12191999" cy="1465118"/>
          </a:xfrm>
          <a:prstGeom prst="rect">
            <a:avLst/>
          </a:prstGeom>
          <a:solidFill>
            <a:srgbClr val="001C48"/>
          </a:solidFill>
        </p:spPr>
        <p:txBody>
          <a:bodyPr/>
          <a:lstStyle/>
          <a:p>
            <a:endParaRPr lang="en-US"/>
          </a:p>
        </p:txBody>
      </p:sp>
      <p:sp>
        <p:nvSpPr>
          <p:cNvPr id="7" name="TextBox 6">
            <a:extLst>
              <a:ext uri="{FF2B5EF4-FFF2-40B4-BE49-F238E27FC236}">
                <a16:creationId xmlns:a16="http://schemas.microsoft.com/office/drawing/2014/main" id="{EAEAD5E6-5B2E-A561-1D3A-98DE8BC23739}"/>
              </a:ext>
            </a:extLst>
          </p:cNvPr>
          <p:cNvSpPr txBox="1"/>
          <p:nvPr/>
        </p:nvSpPr>
        <p:spPr>
          <a:xfrm>
            <a:off x="872395" y="427664"/>
            <a:ext cx="9157430" cy="553998"/>
          </a:xfrm>
          <a:prstGeom prst="rect">
            <a:avLst/>
          </a:prstGeom>
        </p:spPr>
        <p:txBody>
          <a:bodyPr wrap="square" lIns="0" tIns="0" rIns="0" bIns="0" rtlCol="0" anchor="ctr">
            <a:spAutoFit/>
          </a:bodyPr>
          <a:lstStyle>
            <a:defPPr>
              <a:defRPr lang="en-US"/>
            </a:defPPr>
            <a:lvl1pPr defTabSz="609630">
              <a:lnSpc>
                <a:spcPts val="4800"/>
              </a:lnSpc>
              <a:spcBef>
                <a:spcPct val="0"/>
              </a:spcBef>
              <a:defRPr sz="3600">
                <a:solidFill>
                  <a:schemeClr val="bg1"/>
                </a:solidFill>
                <a:latin typeface="Lato Black" panose="020F0A02020204030203" pitchFamily="34" charset="0"/>
              </a:defRPr>
            </a:lvl1pPr>
          </a:lstStyle>
          <a:p>
            <a:pPr>
              <a:lnSpc>
                <a:spcPct val="100000"/>
              </a:lnSpc>
            </a:pPr>
            <a:r>
              <a:rPr lang="en-US" dirty="0">
                <a:latin typeface="Lato Black"/>
                <a:ea typeface="Lato Black"/>
                <a:cs typeface="Lato Black"/>
              </a:rPr>
              <a:t>BHCHP Response: Expand Access to MOUD</a:t>
            </a:r>
            <a:endParaRPr lang="en-US" i="1" dirty="0">
              <a:latin typeface="Lato Light" panose="020F0502020204030203" pitchFamily="34" charset="0"/>
              <a:ea typeface="Lato Light" panose="020F0502020204030203" pitchFamily="34" charset="0"/>
              <a:cs typeface="Lato Light" panose="020F0502020204030203" pitchFamily="34" charset="0"/>
            </a:endParaRPr>
          </a:p>
        </p:txBody>
      </p:sp>
      <p:pic>
        <p:nvPicPr>
          <p:cNvPr id="2" name="Picture 1">
            <a:extLst>
              <a:ext uri="{FF2B5EF4-FFF2-40B4-BE49-F238E27FC236}">
                <a16:creationId xmlns:a16="http://schemas.microsoft.com/office/drawing/2014/main" id="{DFEB4AE1-F5B7-3AD6-685E-57456F723292}"/>
              </a:ext>
            </a:extLst>
          </p:cNvPr>
          <p:cNvPicPr>
            <a:picLocks noChangeAspect="1"/>
          </p:cNvPicPr>
          <p:nvPr/>
        </p:nvPicPr>
        <p:blipFill>
          <a:blip r:embed="rId3"/>
          <a:stretch>
            <a:fillRect/>
          </a:stretch>
        </p:blipFill>
        <p:spPr>
          <a:xfrm>
            <a:off x="88890" y="2847372"/>
            <a:ext cx="6428944" cy="2217984"/>
          </a:xfrm>
          <a:prstGeom prst="rect">
            <a:avLst/>
          </a:prstGeom>
        </p:spPr>
      </p:pic>
      <p:pic>
        <p:nvPicPr>
          <p:cNvPr id="5" name="Picture 4" descr="A close-up of a test results&#10;&#10;AI-generated content may be incorrect.">
            <a:extLst>
              <a:ext uri="{FF2B5EF4-FFF2-40B4-BE49-F238E27FC236}">
                <a16:creationId xmlns:a16="http://schemas.microsoft.com/office/drawing/2014/main" id="{8AB5F379-834F-3547-E9C7-DCE235D19E0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345165" y="2349661"/>
            <a:ext cx="5826800" cy="3335843"/>
          </a:xfrm>
          <a:prstGeom prst="rect">
            <a:avLst/>
          </a:prstGeom>
        </p:spPr>
      </p:pic>
    </p:spTree>
    <p:extLst>
      <p:ext uri="{BB962C8B-B14F-4D97-AF65-F5344CB8AC3E}">
        <p14:creationId xmlns:p14="http://schemas.microsoft.com/office/powerpoint/2010/main" val="7108934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001D48"/>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12B71F00-8DCE-9226-4051-C20092E48420}"/>
              </a:ext>
            </a:extLst>
          </p:cNvPr>
          <p:cNvSpPr/>
          <p:nvPr/>
        </p:nvSpPr>
        <p:spPr>
          <a:xfrm>
            <a:off x="0" y="0"/>
            <a:ext cx="576072" cy="6858000"/>
          </a:xfrm>
          <a:prstGeom prst="rect">
            <a:avLst/>
          </a:prstGeom>
          <a:solidFill>
            <a:schemeClr val="bg1"/>
          </a:solidFill>
          <a:ln>
            <a:solidFill>
              <a:srgbClr val="001C48"/>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hape 254">
            <a:extLst>
              <a:ext uri="{FF2B5EF4-FFF2-40B4-BE49-F238E27FC236}">
                <a16:creationId xmlns:a16="http://schemas.microsoft.com/office/drawing/2014/main" id="{68B52F8C-14BE-6697-C9B6-CE9D28873003}"/>
              </a:ext>
            </a:extLst>
          </p:cNvPr>
          <p:cNvSpPr/>
          <p:nvPr/>
        </p:nvSpPr>
        <p:spPr>
          <a:xfrm>
            <a:off x="4295775" y="238125"/>
            <a:ext cx="6734174" cy="2345475"/>
          </a:xfrm>
          <a:prstGeom prst="roundRect">
            <a:avLst>
              <a:gd name="adj" fmla="val 16667"/>
            </a:avLst>
          </a:prstGeom>
          <a:solidFill>
            <a:schemeClr val="bg1">
              <a:lumMod val="95000"/>
            </a:schemeClr>
          </a:solidFill>
          <a:ln>
            <a:noFill/>
          </a:ln>
        </p:spPr>
        <p:txBody>
          <a:bodyPr lIns="91425" tIns="91425" rIns="91425" bIns="91425" anchor="ctr" anchorCtr="0">
            <a:noAutofit/>
          </a:bodyPr>
          <a:lstStyle/>
          <a:p>
            <a:endParaRPr/>
          </a:p>
        </p:txBody>
      </p:sp>
      <p:sp>
        <p:nvSpPr>
          <p:cNvPr id="4" name="Shape 255">
            <a:extLst>
              <a:ext uri="{FF2B5EF4-FFF2-40B4-BE49-F238E27FC236}">
                <a16:creationId xmlns:a16="http://schemas.microsoft.com/office/drawing/2014/main" id="{1DB9AB3B-816B-7250-78A4-34113470F262}"/>
              </a:ext>
            </a:extLst>
          </p:cNvPr>
          <p:cNvSpPr txBox="1">
            <a:spLocks/>
          </p:cNvSpPr>
          <p:nvPr/>
        </p:nvSpPr>
        <p:spPr>
          <a:xfrm>
            <a:off x="4781550" y="375728"/>
            <a:ext cx="5705475" cy="2101200"/>
          </a:xfrm>
          <a:prstGeom prst="rect">
            <a:avLst/>
          </a:prstGeom>
        </p:spPr>
        <p:txBody>
          <a:bodyPr vert="horz" lIns="91425" tIns="91425" rIns="91425" bIns="91425" rtlCol="0" anchor="t" anchorCtr="0">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lnSpc>
                <a:spcPct val="100000"/>
              </a:lnSpc>
              <a:spcBef>
                <a:spcPts val="0"/>
              </a:spcBef>
            </a:pPr>
            <a:r>
              <a:rPr lang="en" sz="2000" i="1" dirty="0">
                <a:solidFill>
                  <a:srgbClr val="000000"/>
                </a:solidFill>
                <a:latin typeface="Lato" panose="020F0502020204030203" pitchFamily="34" charset="0"/>
                <a:ea typeface="Arial"/>
                <a:cs typeface="Arial"/>
                <a:sym typeface="Arial"/>
              </a:rPr>
              <a:t>“It was convenient, it’s literally down the hall. But they were also very helpful, too. They could kind of recognize when things were tough, and always were supportive for that, and let you know that they were there. They never made you feel like you were any less of a person because of that.”</a:t>
            </a:r>
          </a:p>
        </p:txBody>
      </p:sp>
      <p:sp>
        <p:nvSpPr>
          <p:cNvPr id="6" name="Shape 276">
            <a:extLst>
              <a:ext uri="{FF2B5EF4-FFF2-40B4-BE49-F238E27FC236}">
                <a16:creationId xmlns:a16="http://schemas.microsoft.com/office/drawing/2014/main" id="{9B647268-8B20-AAFD-C9EC-71A209526FD5}"/>
              </a:ext>
            </a:extLst>
          </p:cNvPr>
          <p:cNvSpPr/>
          <p:nvPr/>
        </p:nvSpPr>
        <p:spPr>
          <a:xfrm>
            <a:off x="4295774" y="2768933"/>
            <a:ext cx="6734174" cy="1717341"/>
          </a:xfrm>
          <a:prstGeom prst="roundRect">
            <a:avLst>
              <a:gd name="adj" fmla="val 16667"/>
            </a:avLst>
          </a:prstGeom>
          <a:solidFill>
            <a:schemeClr val="bg1">
              <a:lumMod val="95000"/>
            </a:schemeClr>
          </a:solidFill>
          <a:ln>
            <a:noFill/>
          </a:ln>
        </p:spPr>
        <p:txBody>
          <a:bodyPr lIns="91425" tIns="91425" rIns="91425" bIns="91425" anchor="ctr" anchorCtr="0">
            <a:noAutofit/>
          </a:bodyPr>
          <a:lstStyle/>
          <a:p>
            <a:endParaRPr/>
          </a:p>
        </p:txBody>
      </p:sp>
      <p:sp>
        <p:nvSpPr>
          <p:cNvPr id="7" name="Shape 279">
            <a:extLst>
              <a:ext uri="{FF2B5EF4-FFF2-40B4-BE49-F238E27FC236}">
                <a16:creationId xmlns:a16="http://schemas.microsoft.com/office/drawing/2014/main" id="{83FFB8D1-9EA9-7AF9-A8FB-EA0A600FB37E}"/>
              </a:ext>
            </a:extLst>
          </p:cNvPr>
          <p:cNvSpPr txBox="1"/>
          <p:nvPr/>
        </p:nvSpPr>
        <p:spPr>
          <a:xfrm>
            <a:off x="5010743" y="2849585"/>
            <a:ext cx="5304235" cy="1356800"/>
          </a:xfrm>
          <a:prstGeom prst="rect">
            <a:avLst/>
          </a:prstGeom>
          <a:noFill/>
          <a:ln>
            <a:noFill/>
          </a:ln>
        </p:spPr>
        <p:txBody>
          <a:bodyPr lIns="91425" tIns="91425" rIns="91425" bIns="91425" anchor="t" anchorCtr="0">
            <a:noAutofit/>
          </a:bodyPr>
          <a:lstStyle/>
          <a:p>
            <a:pPr algn="ctr">
              <a:lnSpc>
                <a:spcPct val="115000"/>
              </a:lnSpc>
              <a:spcAft>
                <a:spcPts val="1600"/>
              </a:spcAft>
              <a:buClr>
                <a:schemeClr val="dk1"/>
              </a:buClr>
              <a:buSzPct val="61111"/>
            </a:pPr>
            <a:r>
              <a:rPr lang="en" sz="2000" i="1" dirty="0">
                <a:solidFill>
                  <a:srgbClr val="000000"/>
                </a:solidFill>
                <a:latin typeface="Lato" panose="020F0502020204030203" pitchFamily="34" charset="0"/>
                <a:cs typeface="Arial"/>
              </a:rPr>
              <a:t>“It supports [my role in my family], because without the treatment, you really wouldn’t be there for your kids, you know, you’d be out on the street trying to get your next fix.”</a:t>
            </a:r>
          </a:p>
        </p:txBody>
      </p:sp>
      <p:sp>
        <p:nvSpPr>
          <p:cNvPr id="5" name="Shape 262">
            <a:extLst>
              <a:ext uri="{FF2B5EF4-FFF2-40B4-BE49-F238E27FC236}">
                <a16:creationId xmlns:a16="http://schemas.microsoft.com/office/drawing/2014/main" id="{0DD92D99-20EC-632A-E816-8E9DEC2603B1}"/>
              </a:ext>
            </a:extLst>
          </p:cNvPr>
          <p:cNvSpPr/>
          <p:nvPr/>
        </p:nvSpPr>
        <p:spPr>
          <a:xfrm>
            <a:off x="762160" y="3878084"/>
            <a:ext cx="5676579" cy="2439810"/>
          </a:xfrm>
          <a:prstGeom prst="wedgeEllipseCallout">
            <a:avLst>
              <a:gd name="adj1" fmla="val -20833"/>
              <a:gd name="adj2" fmla="val 62500"/>
            </a:avLst>
          </a:prstGeom>
          <a:solidFill>
            <a:srgbClr val="4280A5"/>
          </a:solidFill>
          <a:ln>
            <a:noFill/>
          </a:ln>
        </p:spPr>
        <p:txBody>
          <a:bodyPr lIns="91425" tIns="91425" rIns="91425" bIns="91425" anchor="ctr" anchorCtr="0">
            <a:noAutofit/>
          </a:bodyPr>
          <a:lstStyle/>
          <a:p>
            <a:r>
              <a:rPr lang="en" sz="2000" i="1" dirty="0">
                <a:solidFill>
                  <a:schemeClr val="bg1"/>
                </a:solidFill>
                <a:latin typeface="Lato" panose="020F0502020204030203" pitchFamily="34" charset="0"/>
                <a:cs typeface="Arial"/>
              </a:rPr>
              <a:t>“Well, I don’t have to take mad buses and trains and be secluded around crazy people and other people that I don’t wanna be around and don’t wanna see.”</a:t>
            </a:r>
            <a:endParaRPr sz="2000" i="1" dirty="0">
              <a:solidFill>
                <a:schemeClr val="bg1"/>
              </a:solidFill>
              <a:latin typeface="Lato" panose="020F0502020204030203" pitchFamily="34" charset="0"/>
              <a:cs typeface="Arial"/>
            </a:endParaRPr>
          </a:p>
        </p:txBody>
      </p:sp>
    </p:spTree>
    <p:extLst>
      <p:ext uri="{BB962C8B-B14F-4D97-AF65-F5344CB8AC3E}">
        <p14:creationId xmlns:p14="http://schemas.microsoft.com/office/powerpoint/2010/main" val="334754875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D6C6D84-BE39-4332-1DF3-AC47ECA68752}"/>
            </a:ext>
          </a:extLst>
        </p:cNvPr>
        <p:cNvGrpSpPr/>
        <p:nvPr/>
      </p:nvGrpSpPr>
      <p:grpSpPr>
        <a:xfrm>
          <a:off x="0" y="0"/>
          <a:ext cx="0" cy="0"/>
          <a:chOff x="0" y="0"/>
          <a:chExt cx="0" cy="0"/>
        </a:xfrm>
      </p:grpSpPr>
      <p:sp>
        <p:nvSpPr>
          <p:cNvPr id="2" name="Rectangle 1">
            <a:extLst>
              <a:ext uri="{FF2B5EF4-FFF2-40B4-BE49-F238E27FC236}">
                <a16:creationId xmlns:a16="http://schemas.microsoft.com/office/drawing/2014/main" id="{862206CF-9C88-F404-BD1C-E13E16ADFAA1}"/>
              </a:ext>
            </a:extLst>
          </p:cNvPr>
          <p:cNvSpPr/>
          <p:nvPr/>
        </p:nvSpPr>
        <p:spPr>
          <a:xfrm>
            <a:off x="0" y="0"/>
            <a:ext cx="576072" cy="6858000"/>
          </a:xfrm>
          <a:prstGeom prst="rect">
            <a:avLst/>
          </a:prstGeom>
          <a:solidFill>
            <a:srgbClr val="001C48"/>
          </a:solidFill>
          <a:ln>
            <a:solidFill>
              <a:srgbClr val="001C48"/>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descr="A screenshot of a computer&#10;&#10;Description automatically generated">
            <a:extLst>
              <a:ext uri="{FF2B5EF4-FFF2-40B4-BE49-F238E27FC236}">
                <a16:creationId xmlns:a16="http://schemas.microsoft.com/office/drawing/2014/main" id="{D0F91E47-2BCD-8A0F-9AC0-8A35246567A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35183" y="170757"/>
            <a:ext cx="5903596" cy="3785303"/>
          </a:xfrm>
          <a:prstGeom prst="rect">
            <a:avLst/>
          </a:prstGeom>
        </p:spPr>
      </p:pic>
      <p:pic>
        <p:nvPicPr>
          <p:cNvPr id="7" name="Picture 6" descr="A close-up of a text&#10;&#10;AI-generated content may be incorrect.">
            <a:extLst>
              <a:ext uri="{FF2B5EF4-FFF2-40B4-BE49-F238E27FC236}">
                <a16:creationId xmlns:a16="http://schemas.microsoft.com/office/drawing/2014/main" id="{E9A8444B-7718-44CD-6836-FCC3044819D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04216" y="3956060"/>
            <a:ext cx="9183568" cy="1970178"/>
          </a:xfrm>
          <a:prstGeom prst="rect">
            <a:avLst/>
          </a:prstGeom>
        </p:spPr>
      </p:pic>
    </p:spTree>
    <p:extLst>
      <p:ext uri="{BB962C8B-B14F-4D97-AF65-F5344CB8AC3E}">
        <p14:creationId xmlns:p14="http://schemas.microsoft.com/office/powerpoint/2010/main" val="39714396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19B39C3-8ADD-5926-EC65-BD3EBA578287}"/>
            </a:ext>
          </a:extLst>
        </p:cNvPr>
        <p:cNvGrpSpPr/>
        <p:nvPr/>
      </p:nvGrpSpPr>
      <p:grpSpPr>
        <a:xfrm>
          <a:off x="0" y="0"/>
          <a:ext cx="0" cy="0"/>
          <a:chOff x="0" y="0"/>
          <a:chExt cx="0" cy="0"/>
        </a:xfrm>
      </p:grpSpPr>
      <p:sp>
        <p:nvSpPr>
          <p:cNvPr id="2" name="Rectangle 1">
            <a:extLst>
              <a:ext uri="{FF2B5EF4-FFF2-40B4-BE49-F238E27FC236}">
                <a16:creationId xmlns:a16="http://schemas.microsoft.com/office/drawing/2014/main" id="{4D445A8D-F440-340A-9AAF-286441CB1EED}"/>
              </a:ext>
            </a:extLst>
          </p:cNvPr>
          <p:cNvSpPr/>
          <p:nvPr/>
        </p:nvSpPr>
        <p:spPr>
          <a:xfrm>
            <a:off x="0" y="0"/>
            <a:ext cx="576072" cy="6858000"/>
          </a:xfrm>
          <a:prstGeom prst="rect">
            <a:avLst/>
          </a:prstGeom>
          <a:solidFill>
            <a:srgbClr val="001C48"/>
          </a:solidFill>
          <a:ln>
            <a:solidFill>
              <a:srgbClr val="001C48"/>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descr="A close-up of a document&#10;&#10;AI-generated content may be incorrect.">
            <a:extLst>
              <a:ext uri="{FF2B5EF4-FFF2-40B4-BE49-F238E27FC236}">
                <a16:creationId xmlns:a16="http://schemas.microsoft.com/office/drawing/2014/main" id="{3E344918-EEE7-5831-D69C-E1A38A81FAF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94481" y="214734"/>
            <a:ext cx="6011119" cy="2889961"/>
          </a:xfrm>
          <a:prstGeom prst="rect">
            <a:avLst/>
          </a:prstGeom>
        </p:spPr>
      </p:pic>
      <p:pic>
        <p:nvPicPr>
          <p:cNvPr id="5" name="Picture 4" descr="A screenshot of a text box&#10;&#10;AI-generated content may be incorrect.">
            <a:extLst>
              <a:ext uri="{FF2B5EF4-FFF2-40B4-BE49-F238E27FC236}">
                <a16:creationId xmlns:a16="http://schemas.microsoft.com/office/drawing/2014/main" id="{AC10EF33-6CC0-3A64-D2B5-5EFC690E60D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6072" y="3255379"/>
            <a:ext cx="6011119" cy="1468625"/>
          </a:xfrm>
          <a:prstGeom prst="rect">
            <a:avLst/>
          </a:prstGeom>
        </p:spPr>
      </p:pic>
      <p:pic>
        <p:nvPicPr>
          <p:cNvPr id="6" name="Picture 5" descr="A graph of various colored lines&#10;&#10;AI-generated content may be incorrect.">
            <a:extLst>
              <a:ext uri="{FF2B5EF4-FFF2-40B4-BE49-F238E27FC236}">
                <a16:creationId xmlns:a16="http://schemas.microsoft.com/office/drawing/2014/main" id="{5E0BD08A-E103-B92C-09E5-963739D936F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420726" y="214734"/>
            <a:ext cx="5771273" cy="3214266"/>
          </a:xfrm>
          <a:prstGeom prst="rect">
            <a:avLst/>
          </a:prstGeom>
        </p:spPr>
      </p:pic>
      <p:pic>
        <p:nvPicPr>
          <p:cNvPr id="10" name="Picture 9" descr="A graph of a cost difference between opioid treatment and health care costs&#10;&#10;AI-generated content may be incorrect.">
            <a:extLst>
              <a:ext uri="{FF2B5EF4-FFF2-40B4-BE49-F238E27FC236}">
                <a16:creationId xmlns:a16="http://schemas.microsoft.com/office/drawing/2014/main" id="{48AC9A57-88EE-0C99-F2EB-88D2033D7EB6}"/>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986236" y="3255379"/>
            <a:ext cx="4640252" cy="3560953"/>
          </a:xfrm>
          <a:prstGeom prst="rect">
            <a:avLst/>
          </a:prstGeom>
        </p:spPr>
      </p:pic>
    </p:spTree>
    <p:extLst>
      <p:ext uri="{BB962C8B-B14F-4D97-AF65-F5344CB8AC3E}">
        <p14:creationId xmlns:p14="http://schemas.microsoft.com/office/powerpoint/2010/main" val="151294484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001D48"/>
        </a:solidFill>
        <a:effectLst/>
      </p:bgPr>
    </p:bg>
    <p:spTree>
      <p:nvGrpSpPr>
        <p:cNvPr id="1" name=""/>
        <p:cNvGrpSpPr/>
        <p:nvPr/>
      </p:nvGrpSpPr>
      <p:grpSpPr>
        <a:xfrm>
          <a:off x="0" y="0"/>
          <a:ext cx="0" cy="0"/>
          <a:chOff x="0" y="0"/>
          <a:chExt cx="0" cy="0"/>
        </a:xfrm>
      </p:grpSpPr>
      <p:sp>
        <p:nvSpPr>
          <p:cNvPr id="7" name="TextBox 7">
            <a:extLst>
              <a:ext uri="{FF2B5EF4-FFF2-40B4-BE49-F238E27FC236}">
                <a16:creationId xmlns:a16="http://schemas.microsoft.com/office/drawing/2014/main" id="{D93D0E56-C1BD-A30B-AAEA-DDFFEEE33680}"/>
              </a:ext>
            </a:extLst>
          </p:cNvPr>
          <p:cNvSpPr txBox="1"/>
          <p:nvPr/>
        </p:nvSpPr>
        <p:spPr>
          <a:xfrm>
            <a:off x="916701" y="913141"/>
            <a:ext cx="5626974" cy="1231106"/>
          </a:xfrm>
          <a:prstGeom prst="rect">
            <a:avLst/>
          </a:prstGeom>
        </p:spPr>
        <p:txBody>
          <a:bodyPr wrap="square" lIns="0" tIns="0" rIns="0" bIns="0" rtlCol="0" anchor="t">
            <a:spAutoFit/>
          </a:bodyPr>
          <a:lstStyle/>
          <a:p>
            <a:pPr marL="0" marR="0" lvl="0" indent="0" algn="l" defTabSz="609630" rtl="0" eaLnBrk="1" fontAlgn="auto" latinLnBrk="0" hangingPunct="1">
              <a:lnSpc>
                <a:spcPts val="4800"/>
              </a:lnSpc>
              <a:spcBef>
                <a:spcPct val="0"/>
              </a:spcBef>
              <a:spcAft>
                <a:spcPts val="0"/>
              </a:spcAft>
              <a:buClrTx/>
              <a:buSzTx/>
              <a:buFontTx/>
              <a:buNone/>
              <a:tabLst/>
              <a:defRPr/>
            </a:pPr>
            <a:r>
              <a:rPr lang="en-US" sz="4000" dirty="0">
                <a:solidFill>
                  <a:schemeClr val="bg1"/>
                </a:solidFill>
                <a:latin typeface="Lato Black" panose="020F0A02020204030203" pitchFamily="34" charset="0"/>
              </a:rPr>
              <a:t>Expansion of SBOT Across Program</a:t>
            </a:r>
            <a:endParaRPr kumimoji="0" lang="en-US" sz="4000" b="0" i="0" u="none" strike="noStrike" kern="1200" cap="none" spc="0" normalizeH="0" baseline="0" noProof="0" dirty="0">
              <a:ln>
                <a:noFill/>
              </a:ln>
              <a:solidFill>
                <a:schemeClr val="bg1"/>
              </a:solidFill>
              <a:effectLst/>
              <a:uLnTx/>
              <a:uFillTx/>
              <a:latin typeface="Lato Black" panose="020F0A02020204030203" pitchFamily="34" charset="0"/>
              <a:ea typeface="+mn-ea"/>
              <a:cs typeface="+mn-cs"/>
            </a:endParaRPr>
          </a:p>
        </p:txBody>
      </p:sp>
      <p:sp>
        <p:nvSpPr>
          <p:cNvPr id="8" name="TextBox 9">
            <a:extLst>
              <a:ext uri="{FF2B5EF4-FFF2-40B4-BE49-F238E27FC236}">
                <a16:creationId xmlns:a16="http://schemas.microsoft.com/office/drawing/2014/main" id="{A15AF93E-16C2-BB0A-249D-E135FC2E79E5}"/>
              </a:ext>
            </a:extLst>
          </p:cNvPr>
          <p:cNvSpPr txBox="1"/>
          <p:nvPr/>
        </p:nvSpPr>
        <p:spPr>
          <a:xfrm>
            <a:off x="916701" y="2441835"/>
            <a:ext cx="5114925" cy="3108543"/>
          </a:xfrm>
          <a:prstGeom prst="rect">
            <a:avLst/>
          </a:prstGeom>
        </p:spPr>
        <p:txBody>
          <a:bodyPr wrap="square" lIns="0" tIns="0" rIns="0" bIns="0" rtlCol="0" anchor="t">
            <a:spAutoFit/>
          </a:bodyPr>
          <a:lstStyle/>
          <a:p>
            <a:pPr marL="515628" marR="0" lvl="1" indent="-342900" algn="l" defTabSz="609630" rtl="0" eaLnBrk="1" fontAlgn="auto" latinLnBrk="0" hangingPunct="1">
              <a:spcBef>
                <a:spcPts val="600"/>
              </a:spcBef>
              <a:spcAft>
                <a:spcPts val="0"/>
              </a:spcAft>
              <a:buClrTx/>
              <a:buSzPct val="80000"/>
              <a:buFont typeface="Arial" panose="020B0604020202020204" pitchFamily="34" charset="0"/>
              <a:buChar char="•"/>
              <a:tabLst/>
              <a:defRPr/>
            </a:pPr>
            <a:r>
              <a:rPr kumimoji="0" lang="en-US" sz="2400" b="0" i="0" u="none" strike="noStrike" kern="1200" cap="none" spc="50" normalizeH="0" noProof="0" dirty="0">
                <a:ln>
                  <a:noFill/>
                </a:ln>
                <a:solidFill>
                  <a:schemeClr val="bg1"/>
                </a:solidFill>
                <a:effectLst/>
                <a:uLnTx/>
                <a:uFillTx/>
                <a:latin typeface="Lato "/>
              </a:rPr>
              <a:t>All Family Team sites besides ones where partner organizations do not permit it </a:t>
            </a:r>
          </a:p>
          <a:p>
            <a:pPr marL="515628" marR="0" lvl="1" indent="-342900" algn="l" defTabSz="609630" rtl="0" eaLnBrk="1" fontAlgn="auto" latinLnBrk="0" hangingPunct="1">
              <a:spcBef>
                <a:spcPts val="600"/>
              </a:spcBef>
              <a:spcAft>
                <a:spcPts val="0"/>
              </a:spcAft>
              <a:buClrTx/>
              <a:buSzPct val="80000"/>
              <a:buFont typeface="Arial" panose="020B0604020202020204" pitchFamily="34" charset="0"/>
              <a:buChar char="•"/>
              <a:tabLst/>
              <a:defRPr/>
            </a:pPr>
            <a:r>
              <a:rPr kumimoji="0" lang="en-US" sz="2400" b="0" i="0" u="none" strike="noStrike" kern="1200" cap="none" spc="50" normalizeH="0" noProof="0" dirty="0">
                <a:ln>
                  <a:noFill/>
                </a:ln>
                <a:solidFill>
                  <a:schemeClr val="bg1"/>
                </a:solidFill>
                <a:effectLst/>
                <a:uLnTx/>
                <a:uFillTx/>
                <a:latin typeface="Lato "/>
              </a:rPr>
              <a:t>Transition visits/Telehealth</a:t>
            </a:r>
          </a:p>
          <a:p>
            <a:pPr marL="515628" marR="0" lvl="1" indent="-342900" algn="l" defTabSz="609630" rtl="0" eaLnBrk="1" fontAlgn="auto" latinLnBrk="0" hangingPunct="1">
              <a:spcBef>
                <a:spcPts val="600"/>
              </a:spcBef>
              <a:spcAft>
                <a:spcPts val="0"/>
              </a:spcAft>
              <a:buClrTx/>
              <a:buSzPct val="80000"/>
              <a:buFont typeface="Arial" panose="020B0604020202020204" pitchFamily="34" charset="0"/>
              <a:buChar char="•"/>
              <a:tabLst/>
              <a:defRPr/>
            </a:pPr>
            <a:r>
              <a:rPr kumimoji="0" lang="en-US" sz="2400" b="0" i="0" u="none" strike="noStrike" kern="1200" cap="none" spc="50" normalizeH="0" noProof="0" dirty="0">
                <a:ln>
                  <a:noFill/>
                </a:ln>
                <a:solidFill>
                  <a:schemeClr val="bg1"/>
                </a:solidFill>
                <a:effectLst/>
                <a:uLnTx/>
                <a:uFillTx/>
                <a:latin typeface="Lato "/>
              </a:rPr>
              <a:t>Adult sites as well—starting a year after FT rollout; most recently this year at Pine Street Inn</a:t>
            </a:r>
          </a:p>
        </p:txBody>
      </p:sp>
      <p:pic>
        <p:nvPicPr>
          <p:cNvPr id="2" name="Picture 2" descr="A person in a white coat talking to a patient&#10;&#10;Description automatically generated">
            <a:extLst>
              <a:ext uri="{FF2B5EF4-FFF2-40B4-BE49-F238E27FC236}">
                <a16:creationId xmlns:a16="http://schemas.microsoft.com/office/drawing/2014/main" id="{3D54BD02-93E3-0293-7271-AE5FEBFC13E9}"/>
              </a:ext>
            </a:extLst>
          </p:cNvPr>
          <p:cNvPicPr>
            <a:picLocks noChangeAspect="1" noChangeArrowheads="1"/>
          </p:cNvPicPr>
          <p:nvPr/>
        </p:nvPicPr>
        <p:blipFill rotWithShape="1">
          <a:blip r:embed="rId3">
            <a:extLst>
              <a:ext uri="{BEBA8EAE-BF5A-486C-A8C5-ECC9F3942E4B}">
                <a14:imgProps xmlns:a14="http://schemas.microsoft.com/office/drawing/2010/main">
                  <a14:imgLayer r:embed="rId4">
                    <a14:imgEffect>
                      <a14:sharpenSoften amount="23000"/>
                    </a14:imgEffect>
                    <a14:imgEffect>
                      <a14:brightnessContrast bright="-8000" contrast="19000"/>
                    </a14:imgEffect>
                  </a14:imgLayer>
                </a14:imgProps>
              </a:ext>
              <a:ext uri="{28A0092B-C50C-407E-A947-70E740481C1C}">
                <a14:useLocalDpi xmlns:a14="http://schemas.microsoft.com/office/drawing/2010/main" val="0"/>
              </a:ext>
            </a:extLst>
          </a:blip>
          <a:srcRect l="57840" b="345"/>
          <a:stretch/>
        </p:blipFill>
        <p:spPr bwMode="auto">
          <a:xfrm>
            <a:off x="8277726" y="0"/>
            <a:ext cx="3914274" cy="6874042"/>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2">
            <a:extLst>
              <a:ext uri="{FF2B5EF4-FFF2-40B4-BE49-F238E27FC236}">
                <a16:creationId xmlns:a16="http://schemas.microsoft.com/office/drawing/2014/main" id="{78B426A0-5B42-1FD5-1F43-04F0C85101C4}"/>
              </a:ext>
            </a:extLst>
          </p:cNvPr>
          <p:cNvPicPr>
            <a:picLocks noChangeAspect="1"/>
          </p:cNvPicPr>
          <p:nvPr/>
        </p:nvPicPr>
        <p:blipFill>
          <a:blip r:embed="rId5"/>
          <a:stretch>
            <a:fillRect/>
          </a:stretch>
        </p:blipFill>
        <p:spPr>
          <a:xfrm>
            <a:off x="7077075" y="0"/>
            <a:ext cx="5114925" cy="6865675"/>
          </a:xfrm>
          <a:prstGeom prst="rect">
            <a:avLst/>
          </a:prstGeom>
          <a:noFill/>
        </p:spPr>
      </p:pic>
    </p:spTree>
    <p:extLst>
      <p:ext uri="{BB962C8B-B14F-4D97-AF65-F5344CB8AC3E}">
        <p14:creationId xmlns:p14="http://schemas.microsoft.com/office/powerpoint/2010/main" val="23454251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001D48"/>
        </a:solidFill>
        <a:effectLst/>
      </p:bgPr>
    </p:bg>
    <p:spTree>
      <p:nvGrpSpPr>
        <p:cNvPr id="1" name="">
          <a:extLst>
            <a:ext uri="{FF2B5EF4-FFF2-40B4-BE49-F238E27FC236}">
              <a16:creationId xmlns:a16="http://schemas.microsoft.com/office/drawing/2014/main" id="{01DC55EF-4CBB-7982-8EDD-3D0DD3F5FCC7}"/>
            </a:ext>
          </a:extLst>
        </p:cNvPr>
        <p:cNvGrpSpPr/>
        <p:nvPr/>
      </p:nvGrpSpPr>
      <p:grpSpPr>
        <a:xfrm>
          <a:off x="0" y="0"/>
          <a:ext cx="0" cy="0"/>
          <a:chOff x="0" y="0"/>
          <a:chExt cx="0" cy="0"/>
        </a:xfrm>
      </p:grpSpPr>
      <p:sp>
        <p:nvSpPr>
          <p:cNvPr id="6" name="AutoShape 4">
            <a:extLst>
              <a:ext uri="{FF2B5EF4-FFF2-40B4-BE49-F238E27FC236}">
                <a16:creationId xmlns:a16="http://schemas.microsoft.com/office/drawing/2014/main" id="{844C31B7-C2CA-EDFD-740B-BAE921614792}"/>
              </a:ext>
            </a:extLst>
          </p:cNvPr>
          <p:cNvSpPr/>
          <p:nvPr/>
        </p:nvSpPr>
        <p:spPr>
          <a:xfrm>
            <a:off x="1" y="0"/>
            <a:ext cx="12191999" cy="1465118"/>
          </a:xfrm>
          <a:prstGeom prst="rect">
            <a:avLst/>
          </a:prstGeom>
          <a:solidFill>
            <a:schemeClr val="bg1"/>
          </a:solidFill>
        </p:spPr>
        <p:txBody>
          <a:bodyPr/>
          <a:lstStyle/>
          <a:p>
            <a:endParaRPr lang="en-US"/>
          </a:p>
        </p:txBody>
      </p:sp>
      <p:sp>
        <p:nvSpPr>
          <p:cNvPr id="7" name="TextBox 6">
            <a:extLst>
              <a:ext uri="{FF2B5EF4-FFF2-40B4-BE49-F238E27FC236}">
                <a16:creationId xmlns:a16="http://schemas.microsoft.com/office/drawing/2014/main" id="{D212CFE0-917F-E3CD-21C3-C92E87DE1DCA}"/>
              </a:ext>
            </a:extLst>
          </p:cNvPr>
          <p:cNvSpPr txBox="1"/>
          <p:nvPr/>
        </p:nvSpPr>
        <p:spPr>
          <a:xfrm>
            <a:off x="872395" y="427664"/>
            <a:ext cx="9491472" cy="553998"/>
          </a:xfrm>
          <a:prstGeom prst="rect">
            <a:avLst/>
          </a:prstGeom>
        </p:spPr>
        <p:txBody>
          <a:bodyPr wrap="square" lIns="0" tIns="0" rIns="0" bIns="0" rtlCol="0" anchor="ctr">
            <a:spAutoFit/>
          </a:bodyPr>
          <a:lstStyle>
            <a:defPPr>
              <a:defRPr lang="en-US"/>
            </a:defPPr>
            <a:lvl1pPr defTabSz="609630">
              <a:lnSpc>
                <a:spcPts val="4800"/>
              </a:lnSpc>
              <a:spcBef>
                <a:spcPct val="0"/>
              </a:spcBef>
              <a:defRPr sz="3600">
                <a:solidFill>
                  <a:schemeClr val="bg1"/>
                </a:solidFill>
                <a:latin typeface="Lato Black" panose="020F0A02020204030203" pitchFamily="34" charset="0"/>
              </a:defRPr>
            </a:lvl1pPr>
          </a:lstStyle>
          <a:p>
            <a:pPr>
              <a:lnSpc>
                <a:spcPct val="100000"/>
              </a:lnSpc>
            </a:pPr>
            <a:r>
              <a:rPr lang="en-US" dirty="0">
                <a:solidFill>
                  <a:srgbClr val="001D48"/>
                </a:solidFill>
                <a:latin typeface="Lato Black"/>
                <a:ea typeface="Lato Black"/>
                <a:cs typeface="Lato Black"/>
              </a:rPr>
              <a:t>Additional Efforts to Increase MOUD Access</a:t>
            </a:r>
            <a:endParaRPr lang="en-US" i="1" dirty="0">
              <a:solidFill>
                <a:srgbClr val="001D48"/>
              </a:solidFill>
              <a:latin typeface="Lato Light" panose="020F0502020204030203" pitchFamily="34" charset="0"/>
              <a:ea typeface="Lato Light" panose="020F0502020204030203" pitchFamily="34" charset="0"/>
              <a:cs typeface="Lato Light" panose="020F0502020204030203" pitchFamily="34" charset="0"/>
            </a:endParaRPr>
          </a:p>
        </p:txBody>
      </p:sp>
      <p:sp>
        <p:nvSpPr>
          <p:cNvPr id="4" name="TextBox 3">
            <a:extLst>
              <a:ext uri="{FF2B5EF4-FFF2-40B4-BE49-F238E27FC236}">
                <a16:creationId xmlns:a16="http://schemas.microsoft.com/office/drawing/2014/main" id="{53F00E31-D451-C166-2316-FC7004594A91}"/>
              </a:ext>
            </a:extLst>
          </p:cNvPr>
          <p:cNvSpPr txBox="1"/>
          <p:nvPr/>
        </p:nvSpPr>
        <p:spPr>
          <a:xfrm>
            <a:off x="872394" y="1676437"/>
            <a:ext cx="10443305" cy="1354217"/>
          </a:xfrm>
          <a:prstGeom prst="rect">
            <a:avLst/>
          </a:prstGeom>
          <a:noFill/>
        </p:spPr>
        <p:txBody>
          <a:bodyPr wrap="square" rtlCol="0">
            <a:spAutoFit/>
          </a:bodyPr>
          <a:lstStyle/>
          <a:p>
            <a:pPr marL="342900" indent="-342900">
              <a:spcBef>
                <a:spcPts val="600"/>
              </a:spcBef>
              <a:buSzPct val="80000"/>
              <a:buFont typeface="Arial" panose="020B0604020202020204" pitchFamily="34" charset="0"/>
              <a:buChar char="•"/>
            </a:pPr>
            <a:r>
              <a:rPr lang="en-US" sz="2400" spc="50" dirty="0">
                <a:solidFill>
                  <a:schemeClr val="bg1"/>
                </a:solidFill>
                <a:latin typeface="Lato" panose="020F0502020204030203" pitchFamily="34" charset="0"/>
              </a:rPr>
              <a:t>Extended-release buprenorphine (</a:t>
            </a:r>
            <a:r>
              <a:rPr lang="en-US" sz="2400" spc="50" dirty="0" err="1">
                <a:solidFill>
                  <a:schemeClr val="bg1"/>
                </a:solidFill>
                <a:latin typeface="Lato" panose="020F0502020204030203" pitchFamily="34" charset="0"/>
              </a:rPr>
              <a:t>Sublocade</a:t>
            </a:r>
            <a:r>
              <a:rPr lang="en-US" sz="2400" spc="50" dirty="0">
                <a:solidFill>
                  <a:schemeClr val="bg1"/>
                </a:solidFill>
                <a:latin typeface="Lato" panose="020F0502020204030203" pitchFamily="34" charset="0"/>
              </a:rPr>
              <a:t>)</a:t>
            </a:r>
          </a:p>
          <a:p>
            <a:pPr marL="342900" indent="-342900">
              <a:spcBef>
                <a:spcPts val="600"/>
              </a:spcBef>
              <a:buSzPct val="80000"/>
              <a:buFont typeface="Arial" panose="020B0604020202020204" pitchFamily="34" charset="0"/>
              <a:buChar char="•"/>
            </a:pPr>
            <a:r>
              <a:rPr lang="en-US" sz="2400" spc="50" dirty="0">
                <a:solidFill>
                  <a:schemeClr val="bg1"/>
                </a:solidFill>
                <a:latin typeface="Lato" panose="020F0502020204030203" pitchFamily="34" charset="0"/>
              </a:rPr>
              <a:t>RISE Team—buprenorphine in local jail</a:t>
            </a:r>
          </a:p>
          <a:p>
            <a:pPr marL="342900" indent="-342900">
              <a:spcBef>
                <a:spcPts val="600"/>
              </a:spcBef>
              <a:buSzPct val="80000"/>
              <a:buFont typeface="Arial" panose="020B0604020202020204" pitchFamily="34" charset="0"/>
              <a:buChar char="•"/>
            </a:pPr>
            <a:r>
              <a:rPr lang="en-US" sz="2400" spc="50" dirty="0">
                <a:solidFill>
                  <a:schemeClr val="bg1"/>
                </a:solidFill>
                <a:latin typeface="Lato" panose="020F0502020204030203" pitchFamily="34" charset="0"/>
              </a:rPr>
              <a:t>Methadone: Same day starts at harm reduction housing (72-hour rule)</a:t>
            </a:r>
          </a:p>
        </p:txBody>
      </p:sp>
      <p:grpSp>
        <p:nvGrpSpPr>
          <p:cNvPr id="5" name="Group 4">
            <a:extLst>
              <a:ext uri="{FF2B5EF4-FFF2-40B4-BE49-F238E27FC236}">
                <a16:creationId xmlns:a16="http://schemas.microsoft.com/office/drawing/2014/main" id="{722929D9-A24A-262C-738C-8DCBC60BDCCC}"/>
              </a:ext>
            </a:extLst>
          </p:cNvPr>
          <p:cNvGrpSpPr/>
          <p:nvPr/>
        </p:nvGrpSpPr>
        <p:grpSpPr>
          <a:xfrm>
            <a:off x="1883995" y="3150481"/>
            <a:ext cx="8420101" cy="3476625"/>
            <a:chOff x="1828799" y="2857500"/>
            <a:chExt cx="8420101" cy="3476625"/>
          </a:xfrm>
        </p:grpSpPr>
        <p:sp>
          <p:nvSpPr>
            <p:cNvPr id="3" name="Rectangle 2">
              <a:extLst>
                <a:ext uri="{FF2B5EF4-FFF2-40B4-BE49-F238E27FC236}">
                  <a16:creationId xmlns:a16="http://schemas.microsoft.com/office/drawing/2014/main" id="{4B8CCA72-53ED-FFE1-2985-EFCD1C40CA6B}"/>
                </a:ext>
              </a:extLst>
            </p:cNvPr>
            <p:cNvSpPr/>
            <p:nvPr/>
          </p:nvSpPr>
          <p:spPr>
            <a:xfrm>
              <a:off x="1828799" y="2857500"/>
              <a:ext cx="8420101" cy="3476625"/>
            </a:xfrm>
            <a:prstGeom prst="rect">
              <a:avLst/>
            </a:prstGeom>
            <a:solidFill>
              <a:schemeClr val="bg1">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Picture 1" descr="A screenshot of a computer&#10;&#10;AI-generated content may be incorrect.">
              <a:extLst>
                <a:ext uri="{FF2B5EF4-FFF2-40B4-BE49-F238E27FC236}">
                  <a16:creationId xmlns:a16="http://schemas.microsoft.com/office/drawing/2014/main" id="{B52E6197-05A2-7DF4-990A-1EBBD90A072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09800" y="3088373"/>
              <a:ext cx="7772400" cy="3014878"/>
            </a:xfrm>
            <a:prstGeom prst="rect">
              <a:avLst/>
            </a:prstGeom>
          </p:spPr>
        </p:pic>
      </p:grpSp>
    </p:spTree>
    <p:extLst>
      <p:ext uri="{BB962C8B-B14F-4D97-AF65-F5344CB8AC3E}">
        <p14:creationId xmlns:p14="http://schemas.microsoft.com/office/powerpoint/2010/main" val="11721344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bg>
      <p:bgPr>
        <a:solidFill>
          <a:srgbClr val="001D48"/>
        </a:solidFill>
        <a:effectLst/>
      </p:bgPr>
    </p:bg>
    <p:spTree>
      <p:nvGrpSpPr>
        <p:cNvPr id="1" name="">
          <a:extLst>
            <a:ext uri="{FF2B5EF4-FFF2-40B4-BE49-F238E27FC236}">
              <a16:creationId xmlns:a16="http://schemas.microsoft.com/office/drawing/2014/main" id="{8046B28A-CD15-9008-E8EE-1EA52C4B1AA9}"/>
            </a:ext>
          </a:extLst>
        </p:cNvPr>
        <p:cNvGrpSpPr/>
        <p:nvPr/>
      </p:nvGrpSpPr>
      <p:grpSpPr>
        <a:xfrm>
          <a:off x="0" y="0"/>
          <a:ext cx="0" cy="0"/>
          <a:chOff x="0" y="0"/>
          <a:chExt cx="0" cy="0"/>
        </a:xfrm>
      </p:grpSpPr>
      <p:pic>
        <p:nvPicPr>
          <p:cNvPr id="4" name="Picture 3">
            <a:extLst>
              <a:ext uri="{FF2B5EF4-FFF2-40B4-BE49-F238E27FC236}">
                <a16:creationId xmlns:a16="http://schemas.microsoft.com/office/drawing/2014/main" id="{BDA72604-C7B4-1B3E-7092-038F88A55BFB}"/>
              </a:ext>
            </a:extLst>
          </p:cNvPr>
          <p:cNvPicPr>
            <a:picLocks noChangeAspect="1"/>
          </p:cNvPicPr>
          <p:nvPr/>
        </p:nvPicPr>
        <p:blipFill>
          <a:blip r:embed="rId3">
            <a:alphaModFix amt="20000"/>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val="0"/>
              </a:ext>
            </a:extLst>
          </a:blip>
          <a:srcRect t="7812" b="7812"/>
          <a:stretch/>
        </p:blipFill>
        <p:spPr>
          <a:xfrm>
            <a:off x="0" y="0"/>
            <a:ext cx="12192000" cy="6858000"/>
          </a:xfrm>
          <a:prstGeom prst="rect">
            <a:avLst/>
          </a:prstGeom>
        </p:spPr>
      </p:pic>
      <p:sp>
        <p:nvSpPr>
          <p:cNvPr id="5" name="TextBox 4">
            <a:extLst>
              <a:ext uri="{FF2B5EF4-FFF2-40B4-BE49-F238E27FC236}">
                <a16:creationId xmlns:a16="http://schemas.microsoft.com/office/drawing/2014/main" id="{9CD39BE6-1EEF-A09F-7B95-69C888401A09}"/>
              </a:ext>
            </a:extLst>
          </p:cNvPr>
          <p:cNvSpPr txBox="1"/>
          <p:nvPr/>
        </p:nvSpPr>
        <p:spPr>
          <a:xfrm>
            <a:off x="2194976" y="2455932"/>
            <a:ext cx="4287982" cy="1754326"/>
          </a:xfrm>
          <a:prstGeom prst="rect">
            <a:avLst/>
          </a:prstGeom>
          <a:noFill/>
        </p:spPr>
        <p:txBody>
          <a:bodyPr wrap="square" rtlCol="0">
            <a:spAutoFit/>
          </a:bodyPr>
          <a:lstStyle/>
          <a:p>
            <a:r>
              <a:rPr lang="en-US" sz="5400" dirty="0">
                <a:solidFill>
                  <a:schemeClr val="bg1"/>
                </a:solidFill>
                <a:latin typeface="Lato Black" panose="020F0A02020204030203" pitchFamily="34" charset="0"/>
              </a:rPr>
              <a:t>Harm Reduction</a:t>
            </a:r>
          </a:p>
        </p:txBody>
      </p:sp>
      <p:sp>
        <p:nvSpPr>
          <p:cNvPr id="8" name="Rectangle 7">
            <a:extLst>
              <a:ext uri="{FF2B5EF4-FFF2-40B4-BE49-F238E27FC236}">
                <a16:creationId xmlns:a16="http://schemas.microsoft.com/office/drawing/2014/main" id="{572EE94A-659F-50D5-8D4A-8DB1A4B83823}"/>
              </a:ext>
            </a:extLst>
          </p:cNvPr>
          <p:cNvSpPr/>
          <p:nvPr/>
        </p:nvSpPr>
        <p:spPr>
          <a:xfrm>
            <a:off x="1796658" y="2641592"/>
            <a:ext cx="117867" cy="13716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35431428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001D48"/>
        </a:solidFill>
        <a:effectLst/>
      </p:bgPr>
    </p:bg>
    <p:spTree>
      <p:nvGrpSpPr>
        <p:cNvPr id="1" name=""/>
        <p:cNvGrpSpPr/>
        <p:nvPr/>
      </p:nvGrpSpPr>
      <p:grpSpPr>
        <a:xfrm>
          <a:off x="0" y="0"/>
          <a:ext cx="0" cy="0"/>
          <a:chOff x="0" y="0"/>
          <a:chExt cx="0" cy="0"/>
        </a:xfrm>
      </p:grpSpPr>
      <p:sp>
        <p:nvSpPr>
          <p:cNvPr id="7" name="Freeform 2">
            <a:extLst>
              <a:ext uri="{FF2B5EF4-FFF2-40B4-BE49-F238E27FC236}">
                <a16:creationId xmlns:a16="http://schemas.microsoft.com/office/drawing/2014/main" id="{B9D5A1D2-644D-66AF-D00E-B19EE71CCB65}"/>
              </a:ext>
            </a:extLst>
          </p:cNvPr>
          <p:cNvSpPr/>
          <p:nvPr/>
        </p:nvSpPr>
        <p:spPr>
          <a:xfrm>
            <a:off x="0" y="0"/>
            <a:ext cx="2779204" cy="6858000"/>
          </a:xfrm>
          <a:custGeom>
            <a:avLst/>
            <a:gdLst/>
            <a:ahLst/>
            <a:cxnLst/>
            <a:rect l="l" t="t" r="r" b="b"/>
            <a:pathLst>
              <a:path w="4168806" h="10287000">
                <a:moveTo>
                  <a:pt x="0" y="0"/>
                </a:moveTo>
                <a:lnTo>
                  <a:pt x="4168806" y="0"/>
                </a:lnTo>
                <a:lnTo>
                  <a:pt x="4168806" y="10287000"/>
                </a:lnTo>
                <a:lnTo>
                  <a:pt x="0" y="10287000"/>
                </a:lnTo>
                <a:lnTo>
                  <a:pt x="0" y="0"/>
                </a:lnTo>
                <a:close/>
              </a:path>
            </a:pathLst>
          </a:custGeom>
          <a:blipFill>
            <a:blip r:embed="rId3"/>
            <a:stretch>
              <a:fillRect l="-135070" r="-135070"/>
            </a:stretch>
          </a:blipFill>
        </p:spPr>
        <p:txBody>
          <a:bodyPr/>
          <a:lstStyle/>
          <a:p>
            <a:endParaRPr lang="en-US"/>
          </a:p>
        </p:txBody>
      </p:sp>
      <p:sp>
        <p:nvSpPr>
          <p:cNvPr id="8" name="TextBox 9">
            <a:extLst>
              <a:ext uri="{FF2B5EF4-FFF2-40B4-BE49-F238E27FC236}">
                <a16:creationId xmlns:a16="http://schemas.microsoft.com/office/drawing/2014/main" id="{A15AF93E-16C2-BB0A-249D-E135FC2E79E5}"/>
              </a:ext>
            </a:extLst>
          </p:cNvPr>
          <p:cNvSpPr txBox="1"/>
          <p:nvPr/>
        </p:nvSpPr>
        <p:spPr>
          <a:xfrm>
            <a:off x="5290414" y="3047036"/>
            <a:ext cx="5854396" cy="369332"/>
          </a:xfrm>
          <a:prstGeom prst="rect">
            <a:avLst/>
          </a:prstGeom>
        </p:spPr>
        <p:txBody>
          <a:bodyPr wrap="square" lIns="0" tIns="0" rIns="0" bIns="0" rtlCol="0" anchor="t">
            <a:spAutoFit/>
          </a:bodyPr>
          <a:lstStyle/>
          <a:p>
            <a:pPr marL="515620" marR="0" lvl="1" indent="-342900" algn="l" defTabSz="609630" rtl="0" eaLnBrk="1" fontAlgn="auto" latinLnBrk="0" hangingPunct="1">
              <a:spcBef>
                <a:spcPts val="600"/>
              </a:spcBef>
              <a:spcAft>
                <a:spcPts val="0"/>
              </a:spcAft>
              <a:buClrTx/>
              <a:buSzPct val="80000"/>
              <a:buFont typeface="Arial" panose="020B0604020202020204" pitchFamily="34" charset="0"/>
              <a:buChar char="•"/>
              <a:tabLst/>
              <a:defRPr/>
            </a:pPr>
            <a:r>
              <a:rPr lang="en-US" sz="2400" spc="100" dirty="0">
                <a:solidFill>
                  <a:schemeClr val="bg1"/>
                </a:solidFill>
                <a:latin typeface="Lato" panose="020F0502020204030203" pitchFamily="34" charset="0"/>
              </a:rPr>
              <a:t>No disclosures. </a:t>
            </a:r>
          </a:p>
        </p:txBody>
      </p:sp>
      <p:grpSp>
        <p:nvGrpSpPr>
          <p:cNvPr id="16" name="Group 3">
            <a:extLst>
              <a:ext uri="{FF2B5EF4-FFF2-40B4-BE49-F238E27FC236}">
                <a16:creationId xmlns:a16="http://schemas.microsoft.com/office/drawing/2014/main" id="{870BB3FB-A3ED-43A4-8A93-C161E41D316B}"/>
              </a:ext>
            </a:extLst>
          </p:cNvPr>
          <p:cNvGrpSpPr/>
          <p:nvPr/>
        </p:nvGrpSpPr>
        <p:grpSpPr>
          <a:xfrm>
            <a:off x="449770" y="2473361"/>
            <a:ext cx="4093200" cy="2322928"/>
            <a:chOff x="-346891" y="0"/>
            <a:chExt cx="7111560" cy="4645856"/>
          </a:xfrm>
        </p:grpSpPr>
        <p:sp>
          <p:nvSpPr>
            <p:cNvPr id="17" name="AutoShape 4">
              <a:extLst>
                <a:ext uri="{FF2B5EF4-FFF2-40B4-BE49-F238E27FC236}">
                  <a16:creationId xmlns:a16="http://schemas.microsoft.com/office/drawing/2014/main" id="{3988B109-9400-E791-D3E5-4FE5583AEFF5}"/>
                </a:ext>
              </a:extLst>
            </p:cNvPr>
            <p:cNvSpPr/>
            <p:nvPr/>
          </p:nvSpPr>
          <p:spPr>
            <a:xfrm>
              <a:off x="-346891" y="0"/>
              <a:ext cx="7111560" cy="4645856"/>
            </a:xfrm>
            <a:prstGeom prst="rect">
              <a:avLst/>
            </a:prstGeom>
            <a:solidFill>
              <a:schemeClr val="bg1"/>
            </a:solidFill>
          </p:spPr>
          <p:txBody>
            <a:bodyPr/>
            <a:lstStyle/>
            <a:p>
              <a:endParaRPr lang="en-US" dirty="0"/>
            </a:p>
          </p:txBody>
        </p:sp>
        <p:sp>
          <p:nvSpPr>
            <p:cNvPr id="18" name="TextBox 5">
              <a:extLst>
                <a:ext uri="{FF2B5EF4-FFF2-40B4-BE49-F238E27FC236}">
                  <a16:creationId xmlns:a16="http://schemas.microsoft.com/office/drawing/2014/main" id="{E17E67B9-2E8C-04B0-3CCE-2FAB13CF3DFC}"/>
                </a:ext>
              </a:extLst>
            </p:cNvPr>
            <p:cNvSpPr txBox="1"/>
            <p:nvPr/>
          </p:nvSpPr>
          <p:spPr>
            <a:xfrm>
              <a:off x="691072" y="1147350"/>
              <a:ext cx="5648871" cy="2351156"/>
            </a:xfrm>
            <a:prstGeom prst="rect">
              <a:avLst/>
            </a:prstGeom>
          </p:spPr>
          <p:txBody>
            <a:bodyPr wrap="square" lIns="0" tIns="0" rIns="0" bIns="0" rtlCol="0" anchor="t">
              <a:spAutoFit/>
            </a:bodyPr>
            <a:lstStyle>
              <a:defPPr>
                <a:defRPr lang="en-US"/>
              </a:defPPr>
              <a:lvl1pPr defTabSz="609630">
                <a:lnSpc>
                  <a:spcPts val="4800"/>
                </a:lnSpc>
                <a:spcBef>
                  <a:spcPct val="0"/>
                </a:spcBef>
                <a:defRPr sz="3600">
                  <a:solidFill>
                    <a:schemeClr val="bg1"/>
                  </a:solidFill>
                  <a:latin typeface="Lato Black" panose="020F0A02020204030203" pitchFamily="34" charset="0"/>
                </a:defRPr>
              </a:lvl1pPr>
            </a:lstStyle>
            <a:p>
              <a:r>
                <a:rPr lang="en-US" dirty="0">
                  <a:solidFill>
                    <a:srgbClr val="001D48"/>
                  </a:solidFill>
                  <a:latin typeface="Lato Black"/>
                  <a:ea typeface="Lato Black"/>
                  <a:cs typeface="Lato Black"/>
                </a:rPr>
                <a:t>Disclosure Information</a:t>
              </a:r>
            </a:p>
          </p:txBody>
        </p:sp>
      </p:grpSp>
      <p:sp>
        <p:nvSpPr>
          <p:cNvPr id="2" name="TextBox 8">
            <a:extLst>
              <a:ext uri="{FF2B5EF4-FFF2-40B4-BE49-F238E27FC236}">
                <a16:creationId xmlns:a16="http://schemas.microsoft.com/office/drawing/2014/main" id="{219A1B36-760A-6605-1C28-9A0976D66C7E}"/>
              </a:ext>
            </a:extLst>
          </p:cNvPr>
          <p:cNvSpPr txBox="1"/>
          <p:nvPr/>
        </p:nvSpPr>
        <p:spPr>
          <a:xfrm>
            <a:off x="5290414" y="1732687"/>
            <a:ext cx="4357476" cy="371897"/>
          </a:xfrm>
          <a:prstGeom prst="rect">
            <a:avLst/>
          </a:prstGeom>
        </p:spPr>
        <p:txBody>
          <a:bodyPr wrap="square" lIns="0" tIns="0" rIns="0" bIns="0" rtlCol="0" anchor="t">
            <a:spAutoFit/>
          </a:bodyPr>
          <a:lstStyle>
            <a:defPPr>
              <a:defRPr lang="en-US"/>
            </a:defPPr>
            <a:lvl1pPr algn="ctr" defTabSz="609630">
              <a:lnSpc>
                <a:spcPts val="2893"/>
              </a:lnSpc>
              <a:spcBef>
                <a:spcPct val="0"/>
              </a:spcBef>
              <a:defRPr sz="2066">
                <a:solidFill>
                  <a:srgbClr val="191919"/>
                </a:solidFill>
                <a:latin typeface="Lato Bold" panose="020F0802020204030203" pitchFamily="34" charset="0"/>
              </a:defRPr>
            </a:lvl1pPr>
          </a:lstStyle>
          <a:p>
            <a:pPr algn="l"/>
            <a:r>
              <a:rPr lang="en-US" sz="2600" dirty="0">
                <a:solidFill>
                  <a:schemeClr val="bg1"/>
                </a:solidFill>
                <a:latin typeface="Lato Black" panose="020F0502020204030203" pitchFamily="34" charset="0"/>
                <a:ea typeface="Lato Black" panose="020F0502020204030203" pitchFamily="34" charset="0"/>
                <a:cs typeface="Lato Black" panose="020F0502020204030203" pitchFamily="34" charset="0"/>
              </a:rPr>
              <a:t>Avik Chatterjee, MD, MPH</a:t>
            </a:r>
          </a:p>
        </p:txBody>
      </p:sp>
    </p:spTree>
    <p:extLst>
      <p:ext uri="{BB962C8B-B14F-4D97-AF65-F5344CB8AC3E}">
        <p14:creationId xmlns:p14="http://schemas.microsoft.com/office/powerpoint/2010/main" val="19344790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bg>
      <p:bgPr>
        <a:solidFill>
          <a:srgbClr val="001D48"/>
        </a:solidFill>
        <a:effectLst/>
      </p:bgPr>
    </p:bg>
    <p:spTree>
      <p:nvGrpSpPr>
        <p:cNvPr id="1" name=""/>
        <p:cNvGrpSpPr/>
        <p:nvPr/>
      </p:nvGrpSpPr>
      <p:grpSpPr>
        <a:xfrm>
          <a:off x="0" y="0"/>
          <a:ext cx="0" cy="0"/>
          <a:chOff x="0" y="0"/>
          <a:chExt cx="0" cy="0"/>
        </a:xfrm>
      </p:grpSpPr>
      <p:sp>
        <p:nvSpPr>
          <p:cNvPr id="2" name="Oval 1">
            <a:extLst>
              <a:ext uri="{FF2B5EF4-FFF2-40B4-BE49-F238E27FC236}">
                <a16:creationId xmlns:a16="http://schemas.microsoft.com/office/drawing/2014/main" id="{09D7F9E9-6E8C-E72C-D45D-2DE827633612}"/>
              </a:ext>
            </a:extLst>
          </p:cNvPr>
          <p:cNvSpPr/>
          <p:nvPr/>
        </p:nvSpPr>
        <p:spPr>
          <a:xfrm>
            <a:off x="2661282" y="137160"/>
            <a:ext cx="6583680" cy="6583680"/>
          </a:xfrm>
          <a:prstGeom prst="ellipse">
            <a:avLst/>
          </a:prstGeom>
          <a:noFill/>
          <a:ln w="133350">
            <a:solidFill>
              <a:srgbClr val="4280A5"/>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8D977B84-24D3-9CAE-3D43-04B120CE8A68}"/>
              </a:ext>
            </a:extLst>
          </p:cNvPr>
          <p:cNvSpPr txBox="1"/>
          <p:nvPr/>
        </p:nvSpPr>
        <p:spPr>
          <a:xfrm>
            <a:off x="4216908" y="854393"/>
            <a:ext cx="3472425" cy="646331"/>
          </a:xfrm>
          <a:prstGeom prst="rect">
            <a:avLst/>
          </a:prstGeom>
          <a:noFill/>
        </p:spPr>
        <p:txBody>
          <a:bodyPr wrap="none" rtlCol="0">
            <a:spAutoFit/>
          </a:bodyPr>
          <a:lstStyle/>
          <a:p>
            <a:r>
              <a:rPr lang="en-US" sz="3600" i="1" spc="50" dirty="0">
                <a:solidFill>
                  <a:schemeClr val="bg1"/>
                </a:solidFill>
                <a:latin typeface="Lato Black" panose="020F0A02020204030203" pitchFamily="34" charset="0"/>
              </a:rPr>
              <a:t>Harm Reduction</a:t>
            </a:r>
          </a:p>
        </p:txBody>
      </p:sp>
      <p:sp>
        <p:nvSpPr>
          <p:cNvPr id="4" name="TextBox 3">
            <a:extLst>
              <a:ext uri="{FF2B5EF4-FFF2-40B4-BE49-F238E27FC236}">
                <a16:creationId xmlns:a16="http://schemas.microsoft.com/office/drawing/2014/main" id="{CBDE2F43-F355-D201-B21A-07FA1B1FB04A}"/>
              </a:ext>
            </a:extLst>
          </p:cNvPr>
          <p:cNvSpPr txBox="1"/>
          <p:nvPr/>
        </p:nvSpPr>
        <p:spPr>
          <a:xfrm>
            <a:off x="4335954" y="4575751"/>
            <a:ext cx="3234335" cy="1754326"/>
          </a:xfrm>
          <a:prstGeom prst="rect">
            <a:avLst/>
          </a:prstGeom>
          <a:noFill/>
        </p:spPr>
        <p:txBody>
          <a:bodyPr wrap="square" rtlCol="0">
            <a:spAutoFit/>
          </a:bodyPr>
          <a:lstStyle/>
          <a:p>
            <a:pPr algn="ctr"/>
            <a:r>
              <a:rPr lang="en-US" sz="3600" i="1" spc="50" dirty="0">
                <a:solidFill>
                  <a:schemeClr val="bg1"/>
                </a:solidFill>
                <a:latin typeface="Lato Black" panose="020F0A02020204030203" pitchFamily="34" charset="0"/>
              </a:rPr>
              <a:t>+</a:t>
            </a:r>
          </a:p>
          <a:p>
            <a:pPr algn="ctr"/>
            <a:r>
              <a:rPr lang="en-US" sz="3600" i="1" spc="50" dirty="0">
                <a:solidFill>
                  <a:schemeClr val="bg1"/>
                </a:solidFill>
                <a:latin typeface="Lato Black" panose="020F0A02020204030203" pitchFamily="34" charset="0"/>
              </a:rPr>
              <a:t>Existing Interventions</a:t>
            </a:r>
          </a:p>
        </p:txBody>
      </p:sp>
      <p:sp>
        <p:nvSpPr>
          <p:cNvPr id="5" name="TextBox 4">
            <a:extLst>
              <a:ext uri="{FF2B5EF4-FFF2-40B4-BE49-F238E27FC236}">
                <a16:creationId xmlns:a16="http://schemas.microsoft.com/office/drawing/2014/main" id="{1EF227F8-CEF3-945E-4FA3-2D94D73B4CAE}"/>
              </a:ext>
            </a:extLst>
          </p:cNvPr>
          <p:cNvSpPr txBox="1"/>
          <p:nvPr/>
        </p:nvSpPr>
        <p:spPr>
          <a:xfrm>
            <a:off x="3148007" y="2151281"/>
            <a:ext cx="5610226" cy="2308324"/>
          </a:xfrm>
          <a:prstGeom prst="rect">
            <a:avLst/>
          </a:prstGeom>
          <a:noFill/>
        </p:spPr>
        <p:txBody>
          <a:bodyPr wrap="square" rtlCol="0">
            <a:spAutoFit/>
          </a:bodyPr>
          <a:lstStyle/>
          <a:p>
            <a:r>
              <a:rPr lang="en-US" spc="50" dirty="0">
                <a:solidFill>
                  <a:schemeClr val="bg1"/>
                </a:solidFill>
                <a:latin typeface="Lato" panose="020F0502020204030203" pitchFamily="34" charset="0"/>
              </a:rPr>
              <a:t>Harm reduction refers to a range of services and policies that lessen the adverse consequences of drug use and protect public health. Unlike approaches that insist that people stop using drugs, harm reduction acknowledges that many people are not able or willing to abstain from illicit drug use, and that abstinence should not be a precondition for help.</a:t>
            </a:r>
            <a:r>
              <a:rPr lang="en-US" spc="50" baseline="30000" dirty="0">
                <a:solidFill>
                  <a:schemeClr val="bg1"/>
                </a:solidFill>
                <a:latin typeface="Lato" panose="020F0502020204030203" pitchFamily="34" charset="0"/>
              </a:rPr>
              <a:t>1</a:t>
            </a:r>
          </a:p>
        </p:txBody>
      </p:sp>
      <p:sp>
        <p:nvSpPr>
          <p:cNvPr id="6" name="TextBox 5">
            <a:extLst>
              <a:ext uri="{FF2B5EF4-FFF2-40B4-BE49-F238E27FC236}">
                <a16:creationId xmlns:a16="http://schemas.microsoft.com/office/drawing/2014/main" id="{D483870E-30CE-9260-906B-2AB064339653}"/>
              </a:ext>
            </a:extLst>
          </p:cNvPr>
          <p:cNvSpPr txBox="1"/>
          <p:nvPr/>
        </p:nvSpPr>
        <p:spPr>
          <a:xfrm>
            <a:off x="576436" y="1543256"/>
            <a:ext cx="1496798" cy="584775"/>
          </a:xfrm>
          <a:prstGeom prst="rect">
            <a:avLst/>
          </a:prstGeom>
          <a:noFill/>
          <a:ln>
            <a:noFill/>
          </a:ln>
        </p:spPr>
        <p:txBody>
          <a:bodyPr wrap="square" rtlCol="0">
            <a:spAutoFit/>
          </a:bodyPr>
          <a:lstStyle/>
          <a:p>
            <a:pPr algn="ctr"/>
            <a:r>
              <a:rPr lang="en-US" sz="1600" dirty="0">
                <a:solidFill>
                  <a:schemeClr val="bg1"/>
                </a:solidFill>
                <a:latin typeface="Lato" panose="020F0502020204030203" pitchFamily="34" charset="0"/>
              </a:rPr>
              <a:t>Naloxone Distribution</a:t>
            </a:r>
          </a:p>
        </p:txBody>
      </p:sp>
      <p:pic>
        <p:nvPicPr>
          <p:cNvPr id="7" name="Picture 6">
            <a:extLst>
              <a:ext uri="{FF2B5EF4-FFF2-40B4-BE49-F238E27FC236}">
                <a16:creationId xmlns:a16="http://schemas.microsoft.com/office/drawing/2014/main" id="{14674D3C-1332-0681-99F3-20E988611190}"/>
              </a:ext>
            </a:extLst>
          </p:cNvPr>
          <p:cNvPicPr>
            <a:picLocks noChangeAspect="1"/>
          </p:cNvPicPr>
          <p:nvPr/>
        </p:nvPicPr>
        <p:blipFill rotWithShape="1">
          <a:blip r:embed="rId3">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val="0"/>
              </a:ext>
            </a:extLst>
          </a:blip>
          <a:srcRect t="11798" b="11798"/>
          <a:stretch/>
        </p:blipFill>
        <p:spPr>
          <a:xfrm>
            <a:off x="684755" y="2380388"/>
            <a:ext cx="1280160" cy="1280160"/>
          </a:xfrm>
          <a:prstGeom prst="rect">
            <a:avLst/>
          </a:prstGeom>
        </p:spPr>
      </p:pic>
      <p:sp>
        <p:nvSpPr>
          <p:cNvPr id="8" name="TextBox 7">
            <a:extLst>
              <a:ext uri="{FF2B5EF4-FFF2-40B4-BE49-F238E27FC236}">
                <a16:creationId xmlns:a16="http://schemas.microsoft.com/office/drawing/2014/main" id="{828885D8-F63B-C5CF-729F-07449F11E54F}"/>
              </a:ext>
            </a:extLst>
          </p:cNvPr>
          <p:cNvSpPr txBox="1"/>
          <p:nvPr/>
        </p:nvSpPr>
        <p:spPr>
          <a:xfrm>
            <a:off x="540788" y="3707691"/>
            <a:ext cx="1496798" cy="830997"/>
          </a:xfrm>
          <a:prstGeom prst="rect">
            <a:avLst/>
          </a:prstGeom>
          <a:noFill/>
          <a:ln>
            <a:noFill/>
          </a:ln>
        </p:spPr>
        <p:txBody>
          <a:bodyPr wrap="square" rtlCol="0">
            <a:spAutoFit/>
          </a:bodyPr>
          <a:lstStyle/>
          <a:p>
            <a:pPr algn="ctr"/>
            <a:r>
              <a:rPr lang="en-US" sz="1600" dirty="0">
                <a:solidFill>
                  <a:schemeClr val="bg1"/>
                </a:solidFill>
                <a:latin typeface="Lato" panose="020F0502020204030203" pitchFamily="34" charset="0"/>
              </a:rPr>
              <a:t>Needle Exchange Programs</a:t>
            </a:r>
          </a:p>
        </p:txBody>
      </p:sp>
      <p:sp>
        <p:nvSpPr>
          <p:cNvPr id="9" name="TextBox 8">
            <a:extLst>
              <a:ext uri="{FF2B5EF4-FFF2-40B4-BE49-F238E27FC236}">
                <a16:creationId xmlns:a16="http://schemas.microsoft.com/office/drawing/2014/main" id="{39FEF724-9354-6A62-F293-1A9288F4415C}"/>
              </a:ext>
            </a:extLst>
          </p:cNvPr>
          <p:cNvSpPr txBox="1"/>
          <p:nvPr/>
        </p:nvSpPr>
        <p:spPr>
          <a:xfrm>
            <a:off x="56656" y="6136065"/>
            <a:ext cx="2536358" cy="584775"/>
          </a:xfrm>
          <a:prstGeom prst="rect">
            <a:avLst/>
          </a:prstGeom>
          <a:noFill/>
          <a:ln>
            <a:noFill/>
          </a:ln>
        </p:spPr>
        <p:txBody>
          <a:bodyPr wrap="square" rtlCol="0">
            <a:spAutoFit/>
          </a:bodyPr>
          <a:lstStyle/>
          <a:p>
            <a:pPr algn="ctr"/>
            <a:r>
              <a:rPr lang="en-US" sz="1600" dirty="0">
                <a:solidFill>
                  <a:schemeClr val="bg1"/>
                </a:solidFill>
                <a:latin typeface="Lato" panose="020F0502020204030203" pitchFamily="34" charset="0"/>
              </a:rPr>
              <a:t>Peer Support &amp; Community Mobilization</a:t>
            </a:r>
          </a:p>
        </p:txBody>
      </p:sp>
      <p:sp>
        <p:nvSpPr>
          <p:cNvPr id="10" name="TextBox 9">
            <a:extLst>
              <a:ext uri="{FF2B5EF4-FFF2-40B4-BE49-F238E27FC236}">
                <a16:creationId xmlns:a16="http://schemas.microsoft.com/office/drawing/2014/main" id="{DCB6AE38-3E93-1565-66AF-474F8DF67008}"/>
              </a:ext>
            </a:extLst>
          </p:cNvPr>
          <p:cNvSpPr txBox="1"/>
          <p:nvPr/>
        </p:nvSpPr>
        <p:spPr>
          <a:xfrm>
            <a:off x="9270517" y="1528787"/>
            <a:ext cx="2640382" cy="584775"/>
          </a:xfrm>
          <a:prstGeom prst="rect">
            <a:avLst/>
          </a:prstGeom>
          <a:noFill/>
          <a:ln>
            <a:noFill/>
          </a:ln>
        </p:spPr>
        <p:txBody>
          <a:bodyPr wrap="square" rtlCol="0">
            <a:spAutoFit/>
          </a:bodyPr>
          <a:lstStyle/>
          <a:p>
            <a:pPr algn="ctr"/>
            <a:r>
              <a:rPr lang="en-US" sz="1600" dirty="0">
                <a:solidFill>
                  <a:schemeClr val="bg1"/>
                </a:solidFill>
                <a:latin typeface="Lato" panose="020F0502020204030203" pitchFamily="34" charset="0"/>
              </a:rPr>
              <a:t>Medical Observation/ Drop-In Spaces</a:t>
            </a:r>
          </a:p>
        </p:txBody>
      </p:sp>
      <p:sp>
        <p:nvSpPr>
          <p:cNvPr id="11" name="TextBox 10">
            <a:extLst>
              <a:ext uri="{FF2B5EF4-FFF2-40B4-BE49-F238E27FC236}">
                <a16:creationId xmlns:a16="http://schemas.microsoft.com/office/drawing/2014/main" id="{96349568-0EF9-3048-1DFB-5F20B3849838}"/>
              </a:ext>
            </a:extLst>
          </p:cNvPr>
          <p:cNvSpPr txBox="1"/>
          <p:nvPr/>
        </p:nvSpPr>
        <p:spPr>
          <a:xfrm>
            <a:off x="9754337" y="3707691"/>
            <a:ext cx="1672741" cy="830997"/>
          </a:xfrm>
          <a:prstGeom prst="rect">
            <a:avLst/>
          </a:prstGeom>
          <a:noFill/>
          <a:ln>
            <a:noFill/>
          </a:ln>
        </p:spPr>
        <p:txBody>
          <a:bodyPr wrap="square" rtlCol="0">
            <a:spAutoFit/>
          </a:bodyPr>
          <a:lstStyle/>
          <a:p>
            <a:pPr algn="ctr"/>
            <a:r>
              <a:rPr lang="en-US" sz="1600" dirty="0">
                <a:solidFill>
                  <a:schemeClr val="bg1"/>
                </a:solidFill>
                <a:latin typeface="Lato" panose="020F0502020204030203" pitchFamily="34" charset="0"/>
              </a:rPr>
              <a:t>Supervised Injection Facilities</a:t>
            </a:r>
          </a:p>
        </p:txBody>
      </p:sp>
      <p:pic>
        <p:nvPicPr>
          <p:cNvPr id="12" name="Picture 11">
            <a:extLst>
              <a:ext uri="{FF2B5EF4-FFF2-40B4-BE49-F238E27FC236}">
                <a16:creationId xmlns:a16="http://schemas.microsoft.com/office/drawing/2014/main" id="{C0A320EB-5B00-442D-CF84-089C29F15BFD}"/>
              </a:ext>
            </a:extLst>
          </p:cNvPr>
          <p:cNvPicPr>
            <a:picLocks noChangeAspect="1"/>
          </p:cNvPicPr>
          <p:nvPr/>
        </p:nvPicPr>
        <p:blipFill rotWithShape="1">
          <a:blip r:embed="rId5">
            <a:extLst>
              <a:ext uri="{BEBA8EAE-BF5A-486C-A8C5-ECC9F3942E4B}">
                <a14:imgProps xmlns:a14="http://schemas.microsoft.com/office/drawing/2010/main">
                  <a14:imgLayer r:embed="rId6">
                    <a14:imgEffect>
                      <a14:saturation sat="0"/>
                    </a14:imgEffect>
                  </a14:imgLayer>
                </a14:imgProps>
              </a:ext>
            </a:extLst>
          </a:blip>
          <a:srcRect l="20318" t="-190" r="37870" b="190"/>
          <a:stretch/>
        </p:blipFill>
        <p:spPr>
          <a:xfrm>
            <a:off x="9994819" y="186680"/>
            <a:ext cx="1280160" cy="1280160"/>
          </a:xfrm>
          <a:prstGeom prst="rect">
            <a:avLst/>
          </a:prstGeom>
        </p:spPr>
      </p:pic>
      <p:sp>
        <p:nvSpPr>
          <p:cNvPr id="13" name="TextBox 12">
            <a:extLst>
              <a:ext uri="{FF2B5EF4-FFF2-40B4-BE49-F238E27FC236}">
                <a16:creationId xmlns:a16="http://schemas.microsoft.com/office/drawing/2014/main" id="{52098538-FB6C-19D1-63FF-F748466CA7D1}"/>
              </a:ext>
            </a:extLst>
          </p:cNvPr>
          <p:cNvSpPr txBox="1"/>
          <p:nvPr/>
        </p:nvSpPr>
        <p:spPr>
          <a:xfrm>
            <a:off x="9554198" y="6136065"/>
            <a:ext cx="2161401" cy="584775"/>
          </a:xfrm>
          <a:prstGeom prst="rect">
            <a:avLst/>
          </a:prstGeom>
          <a:noFill/>
          <a:ln>
            <a:noFill/>
          </a:ln>
        </p:spPr>
        <p:txBody>
          <a:bodyPr wrap="square" rtlCol="0">
            <a:spAutoFit/>
          </a:bodyPr>
          <a:lstStyle/>
          <a:p>
            <a:pPr algn="ctr"/>
            <a:r>
              <a:rPr lang="en-US" sz="1600" dirty="0">
                <a:solidFill>
                  <a:schemeClr val="bg1"/>
                </a:solidFill>
                <a:latin typeface="Lato" panose="020F0502020204030203" pitchFamily="34" charset="0"/>
              </a:rPr>
              <a:t>Legal Support &amp; Policy Reform</a:t>
            </a:r>
          </a:p>
        </p:txBody>
      </p:sp>
      <p:pic>
        <p:nvPicPr>
          <p:cNvPr id="14" name="Picture 13">
            <a:extLst>
              <a:ext uri="{FF2B5EF4-FFF2-40B4-BE49-F238E27FC236}">
                <a16:creationId xmlns:a16="http://schemas.microsoft.com/office/drawing/2014/main" id="{62F2DF87-DE18-6C01-43ED-76DDB85805E0}"/>
              </a:ext>
            </a:extLst>
          </p:cNvPr>
          <p:cNvPicPr>
            <a:picLocks noChangeAspect="1"/>
          </p:cNvPicPr>
          <p:nvPr/>
        </p:nvPicPr>
        <p:blipFill rotWithShape="1">
          <a:blip r:embed="rId7" cstate="print">
            <a:extLst>
              <a:ext uri="{BEBA8EAE-BF5A-486C-A8C5-ECC9F3942E4B}">
                <a14:imgProps xmlns:a14="http://schemas.microsoft.com/office/drawing/2010/main">
                  <a14:imgLayer r:embed="rId8">
                    <a14:imgEffect>
                      <a14:saturation sat="0"/>
                    </a14:imgEffect>
                  </a14:imgLayer>
                </a14:imgProps>
              </a:ext>
              <a:ext uri="{28A0092B-C50C-407E-A947-70E740481C1C}">
                <a14:useLocalDpi xmlns:a14="http://schemas.microsoft.com/office/drawing/2010/main" val="0"/>
              </a:ext>
            </a:extLst>
          </a:blip>
          <a:srcRect l="43811" r="9522"/>
          <a:stretch/>
        </p:blipFill>
        <p:spPr>
          <a:xfrm>
            <a:off x="9994818" y="2380388"/>
            <a:ext cx="1280160" cy="1280160"/>
          </a:xfrm>
          <a:prstGeom prst="rect">
            <a:avLst/>
          </a:prstGeom>
        </p:spPr>
      </p:pic>
      <p:pic>
        <p:nvPicPr>
          <p:cNvPr id="15" name="Picture 14">
            <a:extLst>
              <a:ext uri="{FF2B5EF4-FFF2-40B4-BE49-F238E27FC236}">
                <a16:creationId xmlns:a16="http://schemas.microsoft.com/office/drawing/2014/main" id="{F31CC72B-90F7-2677-ADC1-F404C55EA1E5}"/>
              </a:ext>
            </a:extLst>
          </p:cNvPr>
          <p:cNvPicPr>
            <a:picLocks noChangeAspect="1"/>
          </p:cNvPicPr>
          <p:nvPr/>
        </p:nvPicPr>
        <p:blipFill rotWithShape="1">
          <a:blip r:embed="rId9" cstate="print">
            <a:extLst>
              <a:ext uri="{BEBA8EAE-BF5A-486C-A8C5-ECC9F3942E4B}">
                <a14:imgProps xmlns:a14="http://schemas.microsoft.com/office/drawing/2010/main">
                  <a14:imgLayer r:embed="rId10">
                    <a14:imgEffect>
                      <a14:saturation sat="0"/>
                    </a14:imgEffect>
                  </a14:imgLayer>
                </a14:imgProps>
              </a:ext>
              <a:ext uri="{28A0092B-C50C-407E-A947-70E740481C1C}">
                <a14:useLocalDpi xmlns:a14="http://schemas.microsoft.com/office/drawing/2010/main" val="0"/>
              </a:ext>
            </a:extLst>
          </a:blip>
          <a:srcRect l="18750" r="18750"/>
          <a:stretch/>
        </p:blipFill>
        <p:spPr>
          <a:xfrm>
            <a:off x="684755" y="4782455"/>
            <a:ext cx="1280160" cy="1280160"/>
          </a:xfrm>
          <a:prstGeom prst="rect">
            <a:avLst/>
          </a:prstGeom>
        </p:spPr>
      </p:pic>
      <p:pic>
        <p:nvPicPr>
          <p:cNvPr id="16" name="Picture 15">
            <a:extLst>
              <a:ext uri="{FF2B5EF4-FFF2-40B4-BE49-F238E27FC236}">
                <a16:creationId xmlns:a16="http://schemas.microsoft.com/office/drawing/2014/main" id="{522E56B9-82BA-0D84-6C85-5EEA261BF041}"/>
              </a:ext>
            </a:extLst>
          </p:cNvPr>
          <p:cNvPicPr>
            <a:picLocks noChangeAspect="1"/>
          </p:cNvPicPr>
          <p:nvPr/>
        </p:nvPicPr>
        <p:blipFill rotWithShape="1">
          <a:blip r:embed="rId11">
            <a:extLst>
              <a:ext uri="{BEBA8EAE-BF5A-486C-A8C5-ECC9F3942E4B}">
                <a14:imgProps xmlns:a14="http://schemas.microsoft.com/office/drawing/2010/main">
                  <a14:imgLayer r:embed="rId12">
                    <a14:imgEffect>
                      <a14:saturation sat="0"/>
                    </a14:imgEffect>
                  </a14:imgLayer>
                </a14:imgProps>
              </a:ext>
              <a:ext uri="{28A0092B-C50C-407E-A947-70E740481C1C}">
                <a14:useLocalDpi xmlns:a14="http://schemas.microsoft.com/office/drawing/2010/main" val="0"/>
              </a:ext>
            </a:extLst>
          </a:blip>
          <a:srcRect l="16833" r="16833"/>
          <a:stretch/>
        </p:blipFill>
        <p:spPr>
          <a:xfrm>
            <a:off x="9994819" y="4782455"/>
            <a:ext cx="1280160" cy="1280160"/>
          </a:xfrm>
          <a:prstGeom prst="rect">
            <a:avLst/>
          </a:prstGeom>
        </p:spPr>
      </p:pic>
      <p:pic>
        <p:nvPicPr>
          <p:cNvPr id="17" name="Picture 4" descr="https://spiritualgrowththerapy.com/wp-content/uploads/2015/11/medication.jpg">
            <a:extLst>
              <a:ext uri="{FF2B5EF4-FFF2-40B4-BE49-F238E27FC236}">
                <a16:creationId xmlns:a16="http://schemas.microsoft.com/office/drawing/2014/main" id="{D4E3A2A3-94BB-D3CE-4A49-EBD40D4D5E4B}"/>
              </a:ext>
            </a:extLst>
          </p:cNvPr>
          <p:cNvPicPr>
            <a:picLocks noChangeAspect="1" noChangeArrowheads="1"/>
          </p:cNvPicPr>
          <p:nvPr/>
        </p:nvPicPr>
        <p:blipFill rotWithShape="1">
          <a:blip r:embed="rId13" cstate="print">
            <a:extLst>
              <a:ext uri="{BEBA8EAE-BF5A-486C-A8C5-ECC9F3942E4B}">
                <a14:imgProps xmlns:a14="http://schemas.microsoft.com/office/drawing/2010/main">
                  <a14:imgLayer r:embed="rId14">
                    <a14:imgEffect>
                      <a14:saturation sat="0"/>
                    </a14:imgEffect>
                  </a14:imgLayer>
                </a14:imgProps>
              </a:ext>
              <a:ext uri="{28A0092B-C50C-407E-A947-70E740481C1C}">
                <a14:useLocalDpi xmlns:a14="http://schemas.microsoft.com/office/drawing/2010/main" val="0"/>
              </a:ext>
            </a:extLst>
          </a:blip>
          <a:srcRect l="15274" r="15274"/>
          <a:stretch/>
        </p:blipFill>
        <p:spPr bwMode="auto">
          <a:xfrm>
            <a:off x="684755" y="188337"/>
            <a:ext cx="1280160" cy="128016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082923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rgbClr val="001D48"/>
        </a:solidFill>
        <a:effectLst/>
      </p:bgPr>
    </p:bg>
    <p:spTree>
      <p:nvGrpSpPr>
        <p:cNvPr id="1" name="">
          <a:extLst>
            <a:ext uri="{FF2B5EF4-FFF2-40B4-BE49-F238E27FC236}">
              <a16:creationId xmlns:a16="http://schemas.microsoft.com/office/drawing/2014/main" id="{356FFE7B-38E7-29F1-5AC9-599AFCAA8AFB}"/>
            </a:ext>
          </a:extLst>
        </p:cNvPr>
        <p:cNvGrpSpPr/>
        <p:nvPr/>
      </p:nvGrpSpPr>
      <p:grpSpPr>
        <a:xfrm>
          <a:off x="0" y="0"/>
          <a:ext cx="0" cy="0"/>
          <a:chOff x="0" y="0"/>
          <a:chExt cx="0" cy="0"/>
        </a:xfrm>
      </p:grpSpPr>
      <p:sp>
        <p:nvSpPr>
          <p:cNvPr id="2" name="AutoShape 2">
            <a:extLst>
              <a:ext uri="{FF2B5EF4-FFF2-40B4-BE49-F238E27FC236}">
                <a16:creationId xmlns:a16="http://schemas.microsoft.com/office/drawing/2014/main" id="{6E07D251-5579-AFE8-9604-36D7DCFD772D}"/>
              </a:ext>
            </a:extLst>
          </p:cNvPr>
          <p:cNvSpPr/>
          <p:nvPr/>
        </p:nvSpPr>
        <p:spPr>
          <a:xfrm>
            <a:off x="4476750" y="0"/>
            <a:ext cx="7715250" cy="6858000"/>
          </a:xfrm>
          <a:prstGeom prst="rect">
            <a:avLst/>
          </a:prstGeom>
          <a:solidFill>
            <a:srgbClr val="FFFFFF"/>
          </a:solidFill>
        </p:spPr>
        <p:txBody>
          <a:bodyPr/>
          <a:lstStyle/>
          <a:p>
            <a:endParaRPr lang="en-US"/>
          </a:p>
        </p:txBody>
      </p:sp>
      <p:sp>
        <p:nvSpPr>
          <p:cNvPr id="4" name="TextBox 4">
            <a:extLst>
              <a:ext uri="{FF2B5EF4-FFF2-40B4-BE49-F238E27FC236}">
                <a16:creationId xmlns:a16="http://schemas.microsoft.com/office/drawing/2014/main" id="{A5204895-214F-F173-EB1A-6A32F6D256A4}"/>
              </a:ext>
            </a:extLst>
          </p:cNvPr>
          <p:cNvSpPr txBox="1"/>
          <p:nvPr/>
        </p:nvSpPr>
        <p:spPr>
          <a:xfrm>
            <a:off x="466598" y="1890117"/>
            <a:ext cx="3705352" cy="3077766"/>
          </a:xfrm>
          <a:prstGeom prst="rect">
            <a:avLst/>
          </a:prstGeom>
        </p:spPr>
        <p:txBody>
          <a:bodyPr wrap="square" lIns="0" tIns="0" rIns="0" bIns="0" rtlCol="0" anchor="t">
            <a:spAutoFit/>
          </a:bodyPr>
          <a:lstStyle>
            <a:defPPr>
              <a:defRPr lang="en-US"/>
            </a:defPPr>
            <a:lvl1pPr defTabSz="609630">
              <a:lnSpc>
                <a:spcPts val="4800"/>
              </a:lnSpc>
              <a:spcBef>
                <a:spcPct val="0"/>
              </a:spcBef>
              <a:defRPr sz="4000">
                <a:solidFill>
                  <a:srgbClr val="001D48"/>
                </a:solidFill>
                <a:latin typeface="Lato Black" panose="020F0A02020204030203" pitchFamily="34" charset="0"/>
              </a:defRPr>
            </a:lvl1pPr>
          </a:lstStyle>
          <a:p>
            <a:r>
              <a:rPr lang="en-US" sz="4400" dirty="0">
                <a:solidFill>
                  <a:schemeClr val="bg1"/>
                </a:solidFill>
              </a:rPr>
              <a:t>What is the Current State of Harm Reduction in Shelters?</a:t>
            </a:r>
          </a:p>
        </p:txBody>
      </p:sp>
      <p:pic>
        <p:nvPicPr>
          <p:cNvPr id="5" name="Picture 4" descr="A person sitting with her hands over her face&#10;&#10;AI-generated content may be incorrect.">
            <a:extLst>
              <a:ext uri="{FF2B5EF4-FFF2-40B4-BE49-F238E27FC236}">
                <a16:creationId xmlns:a16="http://schemas.microsoft.com/office/drawing/2014/main" id="{351C26CD-E564-C663-A5FA-3FD2DDA1A0F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099501" y="790991"/>
            <a:ext cx="6625901" cy="5276017"/>
          </a:xfrm>
          <a:prstGeom prst="rect">
            <a:avLst/>
          </a:prstGeom>
        </p:spPr>
      </p:pic>
    </p:spTree>
    <p:extLst>
      <p:ext uri="{BB962C8B-B14F-4D97-AF65-F5344CB8AC3E}">
        <p14:creationId xmlns:p14="http://schemas.microsoft.com/office/powerpoint/2010/main" val="7426743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bg>
      <p:bgPr>
        <a:solidFill>
          <a:srgbClr val="001D48"/>
        </a:solidFill>
        <a:effectLst/>
      </p:bgPr>
    </p:bg>
    <p:spTree>
      <p:nvGrpSpPr>
        <p:cNvPr id="1" name=""/>
        <p:cNvGrpSpPr/>
        <p:nvPr/>
      </p:nvGrpSpPr>
      <p:grpSpPr>
        <a:xfrm>
          <a:off x="0" y="0"/>
          <a:ext cx="0" cy="0"/>
          <a:chOff x="0" y="0"/>
          <a:chExt cx="0" cy="0"/>
        </a:xfrm>
      </p:grpSpPr>
      <p:sp>
        <p:nvSpPr>
          <p:cNvPr id="2" name="AutoShape 2"/>
          <p:cNvSpPr/>
          <p:nvPr/>
        </p:nvSpPr>
        <p:spPr>
          <a:xfrm>
            <a:off x="8002717" y="0"/>
            <a:ext cx="4189283" cy="2387600"/>
          </a:xfrm>
          <a:prstGeom prst="rect">
            <a:avLst/>
          </a:prstGeom>
          <a:solidFill>
            <a:schemeClr val="bg1"/>
          </a:solidFill>
        </p:spPr>
        <p:txBody>
          <a:bodyPr/>
          <a:lstStyle/>
          <a:p>
            <a:endParaRPr lang="en-US"/>
          </a:p>
        </p:txBody>
      </p:sp>
      <p:sp>
        <p:nvSpPr>
          <p:cNvPr id="5" name="TextBox 7">
            <a:extLst>
              <a:ext uri="{FF2B5EF4-FFF2-40B4-BE49-F238E27FC236}">
                <a16:creationId xmlns:a16="http://schemas.microsoft.com/office/drawing/2014/main" id="{F9DE248F-B722-75B0-79E4-283FF3D69AAA}"/>
              </a:ext>
            </a:extLst>
          </p:cNvPr>
          <p:cNvSpPr txBox="1"/>
          <p:nvPr/>
        </p:nvSpPr>
        <p:spPr>
          <a:xfrm>
            <a:off x="1159431" y="1935221"/>
            <a:ext cx="5698569" cy="2031325"/>
          </a:xfrm>
          <a:prstGeom prst="rect">
            <a:avLst/>
          </a:prstGeom>
        </p:spPr>
        <p:txBody>
          <a:bodyPr wrap="square" lIns="0" tIns="0" rIns="0" bIns="0" rtlCol="0" anchor="t">
            <a:spAutoFit/>
          </a:bodyPr>
          <a:lstStyle/>
          <a:p>
            <a:pPr marL="0" marR="0" lvl="0" indent="0" algn="l" defTabSz="609630" rtl="0" eaLnBrk="1" fontAlgn="auto" latinLnBrk="0" hangingPunct="1">
              <a:spcBef>
                <a:spcPct val="0"/>
              </a:spcBef>
              <a:spcAft>
                <a:spcPts val="0"/>
              </a:spcAft>
              <a:buClrTx/>
              <a:buSzTx/>
              <a:buFontTx/>
              <a:buNone/>
              <a:tabLst/>
              <a:defRPr/>
            </a:pPr>
            <a:r>
              <a:rPr kumimoji="0" lang="en-US" sz="4400" b="0" i="0" u="none" strike="noStrike" kern="1200" cap="none" spc="0" normalizeH="0" baseline="0" noProof="0" dirty="0">
                <a:ln>
                  <a:noFill/>
                </a:ln>
                <a:solidFill>
                  <a:schemeClr val="bg1"/>
                </a:solidFill>
                <a:effectLst/>
                <a:uLnTx/>
                <a:uFillTx/>
                <a:latin typeface="Lato Black" panose="020F0A02020204030203" pitchFamily="34" charset="0"/>
                <a:ea typeface="+mn-ea"/>
                <a:cs typeface="+mn-cs"/>
              </a:rPr>
              <a:t>Harm Reduction: </a:t>
            </a:r>
            <a:br>
              <a:rPr kumimoji="0" lang="en-US" sz="4400" b="0" i="0" u="none" strike="noStrike" kern="1200" cap="none" spc="0" normalizeH="0" baseline="0" noProof="0" dirty="0">
                <a:ln>
                  <a:noFill/>
                </a:ln>
                <a:solidFill>
                  <a:schemeClr val="bg1"/>
                </a:solidFill>
                <a:effectLst/>
                <a:uLnTx/>
                <a:uFillTx/>
                <a:latin typeface="Lato Black" panose="020F0A02020204030203" pitchFamily="34" charset="0"/>
                <a:ea typeface="+mn-ea"/>
                <a:cs typeface="+mn-cs"/>
              </a:rPr>
            </a:br>
            <a:r>
              <a:rPr kumimoji="0" lang="en-US" sz="4400" b="0" i="0" u="none" strike="noStrike" kern="1200" cap="none" spc="0" normalizeH="0" baseline="0" noProof="0" dirty="0">
                <a:ln>
                  <a:noFill/>
                </a:ln>
                <a:solidFill>
                  <a:schemeClr val="bg1"/>
                </a:solidFill>
                <a:effectLst/>
                <a:uLnTx/>
                <a:uFillTx/>
                <a:latin typeface="Lato Black" panose="020F0A02020204030203" pitchFamily="34" charset="0"/>
                <a:ea typeface="+mn-ea"/>
                <a:cs typeface="+mn-cs"/>
              </a:rPr>
              <a:t>Guest/Staff Perspective</a:t>
            </a:r>
            <a:endParaRPr kumimoji="0" lang="en-US" sz="4400" b="0" i="1" u="none" strike="noStrike" kern="1200" cap="none" spc="0" normalizeH="0" baseline="0" noProof="0" dirty="0">
              <a:ln>
                <a:noFill/>
              </a:ln>
              <a:solidFill>
                <a:schemeClr val="bg1"/>
              </a:solidFill>
              <a:effectLst/>
              <a:uLnTx/>
              <a:uFillTx/>
              <a:latin typeface="Lato Black" panose="020F0A02020204030203" pitchFamily="34" charset="0"/>
              <a:ea typeface="+mn-ea"/>
              <a:cs typeface="+mn-cs"/>
            </a:endParaRPr>
          </a:p>
        </p:txBody>
      </p:sp>
      <p:pic>
        <p:nvPicPr>
          <p:cNvPr id="6" name="Picture 5">
            <a:extLst>
              <a:ext uri="{FF2B5EF4-FFF2-40B4-BE49-F238E27FC236}">
                <a16:creationId xmlns:a16="http://schemas.microsoft.com/office/drawing/2014/main" id="{AAFCB4CB-D8D5-C5F7-B4DF-A59071373085}"/>
              </a:ext>
            </a:extLst>
          </p:cNvPr>
          <p:cNvPicPr>
            <a:picLocks noChangeAspect="1"/>
          </p:cNvPicPr>
          <p:nvPr/>
        </p:nvPicPr>
        <p:blipFill>
          <a:blip r:embed="rId3">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val="0"/>
              </a:ext>
            </a:extLst>
          </a:blip>
          <a:srcRect l="7883" r="7883"/>
          <a:stretch/>
        </p:blipFill>
        <p:spPr>
          <a:xfrm>
            <a:off x="8002717" y="2387600"/>
            <a:ext cx="4189283" cy="4470400"/>
          </a:xfrm>
          <a:prstGeom prst="rect">
            <a:avLst/>
          </a:prstGeom>
        </p:spPr>
      </p:pic>
    </p:spTree>
    <p:extLst>
      <p:ext uri="{BB962C8B-B14F-4D97-AF65-F5344CB8AC3E}">
        <p14:creationId xmlns:p14="http://schemas.microsoft.com/office/powerpoint/2010/main" val="18562232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bg>
      <p:bgPr>
        <a:solidFill>
          <a:srgbClr val="001D48"/>
        </a:solidFill>
        <a:effectLst/>
      </p:bgPr>
    </p:bg>
    <p:spTree>
      <p:nvGrpSpPr>
        <p:cNvPr id="1" name="">
          <a:extLst>
            <a:ext uri="{FF2B5EF4-FFF2-40B4-BE49-F238E27FC236}">
              <a16:creationId xmlns:a16="http://schemas.microsoft.com/office/drawing/2014/main" id="{146E92C3-3617-0A81-03BB-0D4F7525435F}"/>
            </a:ext>
          </a:extLst>
        </p:cNvPr>
        <p:cNvGrpSpPr/>
        <p:nvPr/>
      </p:nvGrpSpPr>
      <p:grpSpPr>
        <a:xfrm>
          <a:off x="0" y="0"/>
          <a:ext cx="0" cy="0"/>
          <a:chOff x="0" y="0"/>
          <a:chExt cx="0" cy="0"/>
        </a:xfrm>
      </p:grpSpPr>
      <p:sp>
        <p:nvSpPr>
          <p:cNvPr id="6" name="AutoShape 4">
            <a:extLst>
              <a:ext uri="{FF2B5EF4-FFF2-40B4-BE49-F238E27FC236}">
                <a16:creationId xmlns:a16="http://schemas.microsoft.com/office/drawing/2014/main" id="{D24FD92E-BB43-5F4E-C175-7695DD110021}"/>
              </a:ext>
            </a:extLst>
          </p:cNvPr>
          <p:cNvSpPr/>
          <p:nvPr/>
        </p:nvSpPr>
        <p:spPr>
          <a:xfrm>
            <a:off x="1" y="0"/>
            <a:ext cx="12191999" cy="1465118"/>
          </a:xfrm>
          <a:prstGeom prst="rect">
            <a:avLst/>
          </a:prstGeom>
          <a:solidFill>
            <a:schemeClr val="bg1"/>
          </a:solidFill>
        </p:spPr>
        <p:txBody>
          <a:bodyPr/>
          <a:lstStyle/>
          <a:p>
            <a:endParaRPr lang="en-US"/>
          </a:p>
        </p:txBody>
      </p:sp>
      <p:sp>
        <p:nvSpPr>
          <p:cNvPr id="7" name="TextBox 6">
            <a:extLst>
              <a:ext uri="{FF2B5EF4-FFF2-40B4-BE49-F238E27FC236}">
                <a16:creationId xmlns:a16="http://schemas.microsoft.com/office/drawing/2014/main" id="{707DA6B5-E409-EC90-D91D-DE43E5367F73}"/>
              </a:ext>
            </a:extLst>
          </p:cNvPr>
          <p:cNvSpPr txBox="1"/>
          <p:nvPr/>
        </p:nvSpPr>
        <p:spPr>
          <a:xfrm>
            <a:off x="872395" y="427664"/>
            <a:ext cx="9491472" cy="553998"/>
          </a:xfrm>
          <a:prstGeom prst="rect">
            <a:avLst/>
          </a:prstGeom>
        </p:spPr>
        <p:txBody>
          <a:bodyPr wrap="square" lIns="0" tIns="0" rIns="0" bIns="0" rtlCol="0" anchor="ctr">
            <a:spAutoFit/>
          </a:bodyPr>
          <a:lstStyle>
            <a:defPPr>
              <a:defRPr lang="en-US"/>
            </a:defPPr>
            <a:lvl1pPr defTabSz="609630">
              <a:lnSpc>
                <a:spcPts val="4800"/>
              </a:lnSpc>
              <a:spcBef>
                <a:spcPct val="0"/>
              </a:spcBef>
              <a:defRPr sz="3600">
                <a:solidFill>
                  <a:schemeClr val="bg1"/>
                </a:solidFill>
                <a:latin typeface="Lato Black" panose="020F0A02020204030203" pitchFamily="34" charset="0"/>
              </a:defRPr>
            </a:lvl1pPr>
          </a:lstStyle>
          <a:p>
            <a:pPr>
              <a:lnSpc>
                <a:spcPct val="100000"/>
              </a:lnSpc>
            </a:pPr>
            <a:r>
              <a:rPr lang="en-US" dirty="0">
                <a:solidFill>
                  <a:srgbClr val="001D48"/>
                </a:solidFill>
                <a:latin typeface="Lato Black"/>
                <a:ea typeface="Lato Black"/>
                <a:cs typeface="Lato Black"/>
              </a:rPr>
              <a:t>Sampling &amp; Recruitment</a:t>
            </a:r>
            <a:endParaRPr lang="en-US" i="1" dirty="0">
              <a:solidFill>
                <a:srgbClr val="001D48"/>
              </a:solidFill>
              <a:latin typeface="Lato Light" panose="020F0502020204030203" pitchFamily="34" charset="0"/>
              <a:ea typeface="Lato Light" panose="020F0502020204030203" pitchFamily="34" charset="0"/>
              <a:cs typeface="Lato Light" panose="020F0502020204030203" pitchFamily="34" charset="0"/>
            </a:endParaRPr>
          </a:p>
        </p:txBody>
      </p:sp>
      <p:sp>
        <p:nvSpPr>
          <p:cNvPr id="4" name="TextBox 3">
            <a:extLst>
              <a:ext uri="{FF2B5EF4-FFF2-40B4-BE49-F238E27FC236}">
                <a16:creationId xmlns:a16="http://schemas.microsoft.com/office/drawing/2014/main" id="{48B00EE5-F6FD-1884-1D98-D3FC5252580F}"/>
              </a:ext>
            </a:extLst>
          </p:cNvPr>
          <p:cNvSpPr txBox="1"/>
          <p:nvPr/>
        </p:nvSpPr>
        <p:spPr>
          <a:xfrm>
            <a:off x="872394" y="1892782"/>
            <a:ext cx="10321469" cy="3739485"/>
          </a:xfrm>
          <a:prstGeom prst="rect">
            <a:avLst/>
          </a:prstGeom>
          <a:noFill/>
        </p:spPr>
        <p:txBody>
          <a:bodyPr wrap="square" rtlCol="0">
            <a:spAutoFit/>
          </a:bodyPr>
          <a:lstStyle/>
          <a:p>
            <a:pPr marL="342900" indent="-342900">
              <a:spcBef>
                <a:spcPts val="600"/>
              </a:spcBef>
              <a:spcAft>
                <a:spcPts val="1200"/>
              </a:spcAft>
              <a:buSzPct val="80000"/>
              <a:buFont typeface="Arial" panose="020B0604020202020204" pitchFamily="34" charset="0"/>
              <a:buChar char="•"/>
            </a:pPr>
            <a:r>
              <a:rPr lang="en-US" sz="3200" spc="50" dirty="0">
                <a:solidFill>
                  <a:schemeClr val="bg1"/>
                </a:solidFill>
                <a:latin typeface="Lato" panose="020F0502020204030203" pitchFamily="34" charset="0"/>
              </a:rPr>
              <a:t>All interviews took place at 4 different shelter sites (Boston, Salem, Lowell, Worcester)</a:t>
            </a:r>
          </a:p>
          <a:p>
            <a:pPr marL="342900" indent="-342900">
              <a:spcBef>
                <a:spcPts val="600"/>
              </a:spcBef>
              <a:spcAft>
                <a:spcPts val="1200"/>
              </a:spcAft>
              <a:buSzPct val="80000"/>
              <a:buFont typeface="Arial" panose="020B0604020202020204" pitchFamily="34" charset="0"/>
              <a:buChar char="•"/>
            </a:pPr>
            <a:r>
              <a:rPr lang="en-US" sz="3200" spc="50" dirty="0">
                <a:solidFill>
                  <a:schemeClr val="bg1"/>
                </a:solidFill>
                <a:latin typeface="Lato" panose="020F0502020204030203" pitchFamily="34" charset="0"/>
              </a:rPr>
              <a:t>Convenience (facility-based and snowball) and purposive sampling</a:t>
            </a:r>
          </a:p>
          <a:p>
            <a:pPr marL="342900" indent="-342900">
              <a:spcBef>
                <a:spcPts val="600"/>
              </a:spcBef>
              <a:spcAft>
                <a:spcPts val="1200"/>
              </a:spcAft>
              <a:buSzPct val="80000"/>
              <a:buFont typeface="Arial" panose="020B0604020202020204" pitchFamily="34" charset="0"/>
              <a:buChar char="•"/>
            </a:pPr>
            <a:r>
              <a:rPr lang="en-US" sz="3200" spc="50" dirty="0">
                <a:solidFill>
                  <a:schemeClr val="bg1"/>
                </a:solidFill>
                <a:latin typeface="Lato" panose="020F0502020204030203" pitchFamily="34" charset="0"/>
              </a:rPr>
              <a:t>55 total participants (40 guests and 15 staff)</a:t>
            </a:r>
          </a:p>
          <a:p>
            <a:pPr marL="342900" indent="-342900">
              <a:spcBef>
                <a:spcPts val="600"/>
              </a:spcBef>
              <a:buSzPct val="80000"/>
              <a:buFont typeface="Arial" panose="020B0604020202020204" pitchFamily="34" charset="0"/>
              <a:buChar char="•"/>
            </a:pPr>
            <a:endParaRPr lang="en-US" sz="3200" spc="50" dirty="0">
              <a:solidFill>
                <a:schemeClr val="bg1"/>
              </a:solidFill>
              <a:latin typeface="Lato" panose="020F0502020204030203" pitchFamily="34" charset="0"/>
            </a:endParaRPr>
          </a:p>
        </p:txBody>
      </p:sp>
    </p:spTree>
    <p:extLst>
      <p:ext uri="{BB962C8B-B14F-4D97-AF65-F5344CB8AC3E}">
        <p14:creationId xmlns:p14="http://schemas.microsoft.com/office/powerpoint/2010/main" val="40069910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bg>
      <p:bgPr>
        <a:solidFill>
          <a:srgbClr val="001D48"/>
        </a:solidFill>
        <a:effectLst/>
      </p:bgPr>
    </p:bg>
    <p:spTree>
      <p:nvGrpSpPr>
        <p:cNvPr id="1" name="">
          <a:extLst>
            <a:ext uri="{FF2B5EF4-FFF2-40B4-BE49-F238E27FC236}">
              <a16:creationId xmlns:a16="http://schemas.microsoft.com/office/drawing/2014/main" id="{77DFEB0C-0FF8-5F36-35DB-38047BC408EA}"/>
            </a:ext>
          </a:extLst>
        </p:cNvPr>
        <p:cNvGrpSpPr/>
        <p:nvPr/>
      </p:nvGrpSpPr>
      <p:grpSpPr>
        <a:xfrm>
          <a:off x="0" y="0"/>
          <a:ext cx="0" cy="0"/>
          <a:chOff x="0" y="0"/>
          <a:chExt cx="0" cy="0"/>
        </a:xfrm>
      </p:grpSpPr>
      <p:sp>
        <p:nvSpPr>
          <p:cNvPr id="6" name="AutoShape 4">
            <a:extLst>
              <a:ext uri="{FF2B5EF4-FFF2-40B4-BE49-F238E27FC236}">
                <a16:creationId xmlns:a16="http://schemas.microsoft.com/office/drawing/2014/main" id="{CEB34846-28A9-7B60-3A22-F55100E25183}"/>
              </a:ext>
            </a:extLst>
          </p:cNvPr>
          <p:cNvSpPr/>
          <p:nvPr/>
        </p:nvSpPr>
        <p:spPr>
          <a:xfrm>
            <a:off x="1" y="0"/>
            <a:ext cx="12191999" cy="1465118"/>
          </a:xfrm>
          <a:prstGeom prst="rect">
            <a:avLst/>
          </a:prstGeom>
          <a:solidFill>
            <a:schemeClr val="bg1"/>
          </a:solidFill>
        </p:spPr>
        <p:txBody>
          <a:bodyPr/>
          <a:lstStyle/>
          <a:p>
            <a:endParaRPr lang="en-US"/>
          </a:p>
        </p:txBody>
      </p:sp>
      <p:sp>
        <p:nvSpPr>
          <p:cNvPr id="7" name="TextBox 6">
            <a:extLst>
              <a:ext uri="{FF2B5EF4-FFF2-40B4-BE49-F238E27FC236}">
                <a16:creationId xmlns:a16="http://schemas.microsoft.com/office/drawing/2014/main" id="{C8EC8EC6-6E73-DEAC-934D-8A7DB6A5E083}"/>
              </a:ext>
            </a:extLst>
          </p:cNvPr>
          <p:cNvSpPr txBox="1"/>
          <p:nvPr/>
        </p:nvSpPr>
        <p:spPr>
          <a:xfrm>
            <a:off x="872395" y="427664"/>
            <a:ext cx="9491472" cy="553998"/>
          </a:xfrm>
          <a:prstGeom prst="rect">
            <a:avLst/>
          </a:prstGeom>
        </p:spPr>
        <p:txBody>
          <a:bodyPr wrap="square" lIns="0" tIns="0" rIns="0" bIns="0" rtlCol="0" anchor="ctr">
            <a:spAutoFit/>
          </a:bodyPr>
          <a:lstStyle>
            <a:defPPr>
              <a:defRPr lang="en-US"/>
            </a:defPPr>
            <a:lvl1pPr defTabSz="609630">
              <a:lnSpc>
                <a:spcPts val="4800"/>
              </a:lnSpc>
              <a:spcBef>
                <a:spcPct val="0"/>
              </a:spcBef>
              <a:defRPr sz="3600">
                <a:solidFill>
                  <a:schemeClr val="bg1"/>
                </a:solidFill>
                <a:latin typeface="Lato Black" panose="020F0A02020204030203" pitchFamily="34" charset="0"/>
              </a:defRPr>
            </a:lvl1pPr>
          </a:lstStyle>
          <a:p>
            <a:pPr>
              <a:lnSpc>
                <a:spcPct val="100000"/>
              </a:lnSpc>
            </a:pPr>
            <a:r>
              <a:rPr lang="en-US" dirty="0">
                <a:solidFill>
                  <a:srgbClr val="001D48"/>
                </a:solidFill>
                <a:latin typeface="Lato Black"/>
                <a:ea typeface="Lato Black"/>
                <a:cs typeface="Lato Black"/>
              </a:rPr>
              <a:t>Prohibitory Policies</a:t>
            </a:r>
            <a:endParaRPr lang="en-US" i="1" dirty="0">
              <a:solidFill>
                <a:srgbClr val="001D48"/>
              </a:solidFill>
              <a:latin typeface="Lato Light" panose="020F0502020204030203" pitchFamily="34" charset="0"/>
              <a:ea typeface="Lato Light" panose="020F0502020204030203" pitchFamily="34" charset="0"/>
              <a:cs typeface="Lato Light" panose="020F0502020204030203" pitchFamily="34" charset="0"/>
            </a:endParaRPr>
          </a:p>
        </p:txBody>
      </p:sp>
      <p:sp>
        <p:nvSpPr>
          <p:cNvPr id="4" name="TextBox 3">
            <a:extLst>
              <a:ext uri="{FF2B5EF4-FFF2-40B4-BE49-F238E27FC236}">
                <a16:creationId xmlns:a16="http://schemas.microsoft.com/office/drawing/2014/main" id="{B332E039-E249-0B82-24CD-A5BCF2A4820A}"/>
              </a:ext>
            </a:extLst>
          </p:cNvPr>
          <p:cNvSpPr txBox="1"/>
          <p:nvPr/>
        </p:nvSpPr>
        <p:spPr>
          <a:xfrm>
            <a:off x="872395" y="2896567"/>
            <a:ext cx="4161829" cy="2062103"/>
          </a:xfrm>
          <a:prstGeom prst="rect">
            <a:avLst/>
          </a:prstGeom>
          <a:noFill/>
        </p:spPr>
        <p:txBody>
          <a:bodyPr wrap="square" rtlCol="0">
            <a:spAutoFit/>
          </a:bodyPr>
          <a:lstStyle/>
          <a:p>
            <a:pPr>
              <a:spcBef>
                <a:spcPts val="600"/>
              </a:spcBef>
              <a:buSzPct val="80000"/>
            </a:pPr>
            <a:r>
              <a:rPr lang="en-US" sz="3200" spc="50" dirty="0">
                <a:solidFill>
                  <a:schemeClr val="bg1"/>
                </a:solidFill>
                <a:latin typeface="Lato" panose="020F0502020204030203" pitchFamily="34" charset="0"/>
              </a:rPr>
              <a:t>Prohibitory policies contribute to chaotic substance use patterns.</a:t>
            </a:r>
          </a:p>
        </p:txBody>
      </p:sp>
      <p:sp>
        <p:nvSpPr>
          <p:cNvPr id="2" name="Speech Bubble: Oval 1">
            <a:extLst>
              <a:ext uri="{FF2B5EF4-FFF2-40B4-BE49-F238E27FC236}">
                <a16:creationId xmlns:a16="http://schemas.microsoft.com/office/drawing/2014/main" id="{DF4A8D37-825D-39E2-BEA2-2785433A9646}"/>
              </a:ext>
            </a:extLst>
          </p:cNvPr>
          <p:cNvSpPr/>
          <p:nvPr/>
        </p:nvSpPr>
        <p:spPr>
          <a:xfrm>
            <a:off x="5076825" y="1465118"/>
            <a:ext cx="6242780" cy="4764232"/>
          </a:xfrm>
          <a:prstGeom prst="wedgeEllipseCallout">
            <a:avLst>
              <a:gd name="adj1" fmla="val -27866"/>
              <a:gd name="adj2" fmla="val 60263"/>
            </a:avLst>
          </a:prstGeom>
          <a:solidFill>
            <a:schemeClr val="bg1">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3E2429A1-53A7-124C-664C-6B522EFC7F48}"/>
              </a:ext>
            </a:extLst>
          </p:cNvPr>
          <p:cNvSpPr txBox="1">
            <a:spLocks/>
          </p:cNvSpPr>
          <p:nvPr/>
        </p:nvSpPr>
        <p:spPr>
          <a:xfrm>
            <a:off x="5555027" y="2224232"/>
            <a:ext cx="5286375" cy="3406775"/>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Font typeface="Arial" panose="020B0604020202020204" pitchFamily="34" charset="0"/>
              <a:buNone/>
            </a:pPr>
            <a:r>
              <a:rPr lang="en-US" sz="1800" spc="50" dirty="0">
                <a:latin typeface="Lato" panose="020F0502020204030203" pitchFamily="34" charset="0"/>
              </a:rPr>
              <a:t>“I had a friend overdose... We were in [the mall], there’s these stairs you can go up the parking lot levels and it’s open all night. [The security guard] was like ‘don’t come back again,’ and when he was over my friend did his shot first, quick, and his head was going down… and we’re halfway up a flight of stairs, and before you know it, he dropped straight down, and his head was cracked open. He wasn’t breathing. I didn’t have Narcan, so I briefly searched through his bag underneath him. I couldn’t get to it.” 	</a:t>
            </a:r>
          </a:p>
          <a:p>
            <a:pPr marL="0" indent="0" algn="ctr">
              <a:lnSpc>
                <a:spcPct val="100000"/>
              </a:lnSpc>
              <a:buFont typeface="Arial" panose="020B0604020202020204" pitchFamily="34" charset="0"/>
              <a:buNone/>
            </a:pPr>
            <a:r>
              <a:rPr lang="en-US" sz="1800" spc="50" dirty="0">
                <a:latin typeface="Lato" panose="020F0502020204030203" pitchFamily="34" charset="0"/>
              </a:rPr>
              <a:t>– </a:t>
            </a:r>
            <a:r>
              <a:rPr lang="en-US" sz="1800" i="1" spc="50" dirty="0">
                <a:latin typeface="Lato" panose="020F0502020204030203" pitchFamily="34" charset="0"/>
              </a:rPr>
              <a:t>KI 16, Guest</a:t>
            </a:r>
            <a:endParaRPr lang="en-US" sz="1800" spc="50" dirty="0">
              <a:latin typeface="Lato" panose="020F0502020204030203" pitchFamily="34" charset="0"/>
            </a:endParaRPr>
          </a:p>
        </p:txBody>
      </p:sp>
    </p:spTree>
    <p:extLst>
      <p:ext uri="{BB962C8B-B14F-4D97-AF65-F5344CB8AC3E}">
        <p14:creationId xmlns:p14="http://schemas.microsoft.com/office/powerpoint/2010/main" val="28732789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bg>
      <p:bgPr>
        <a:solidFill>
          <a:srgbClr val="001D48"/>
        </a:solidFill>
        <a:effectLst/>
      </p:bgPr>
    </p:bg>
    <p:spTree>
      <p:nvGrpSpPr>
        <p:cNvPr id="1" name="">
          <a:extLst>
            <a:ext uri="{FF2B5EF4-FFF2-40B4-BE49-F238E27FC236}">
              <a16:creationId xmlns:a16="http://schemas.microsoft.com/office/drawing/2014/main" id="{659CF7B9-F627-4362-10D4-D30EF503D760}"/>
            </a:ext>
          </a:extLst>
        </p:cNvPr>
        <p:cNvGrpSpPr/>
        <p:nvPr/>
      </p:nvGrpSpPr>
      <p:grpSpPr>
        <a:xfrm>
          <a:off x="0" y="0"/>
          <a:ext cx="0" cy="0"/>
          <a:chOff x="0" y="0"/>
          <a:chExt cx="0" cy="0"/>
        </a:xfrm>
      </p:grpSpPr>
      <p:sp>
        <p:nvSpPr>
          <p:cNvPr id="6" name="AutoShape 4">
            <a:extLst>
              <a:ext uri="{FF2B5EF4-FFF2-40B4-BE49-F238E27FC236}">
                <a16:creationId xmlns:a16="http://schemas.microsoft.com/office/drawing/2014/main" id="{AEFDAD66-0E1D-A64C-374D-617A87F82567}"/>
              </a:ext>
            </a:extLst>
          </p:cNvPr>
          <p:cNvSpPr/>
          <p:nvPr/>
        </p:nvSpPr>
        <p:spPr>
          <a:xfrm>
            <a:off x="1" y="0"/>
            <a:ext cx="12191999" cy="1465118"/>
          </a:xfrm>
          <a:prstGeom prst="rect">
            <a:avLst/>
          </a:prstGeom>
          <a:solidFill>
            <a:schemeClr val="bg1"/>
          </a:solidFill>
        </p:spPr>
        <p:txBody>
          <a:bodyPr/>
          <a:lstStyle/>
          <a:p>
            <a:endParaRPr lang="en-US"/>
          </a:p>
        </p:txBody>
      </p:sp>
      <p:sp>
        <p:nvSpPr>
          <p:cNvPr id="7" name="TextBox 6">
            <a:extLst>
              <a:ext uri="{FF2B5EF4-FFF2-40B4-BE49-F238E27FC236}">
                <a16:creationId xmlns:a16="http://schemas.microsoft.com/office/drawing/2014/main" id="{3D2FD71C-FBBF-2050-3EDF-E3F2E2E1C6E2}"/>
              </a:ext>
            </a:extLst>
          </p:cNvPr>
          <p:cNvSpPr txBox="1"/>
          <p:nvPr/>
        </p:nvSpPr>
        <p:spPr>
          <a:xfrm>
            <a:off x="872395" y="427664"/>
            <a:ext cx="9491472" cy="553998"/>
          </a:xfrm>
          <a:prstGeom prst="rect">
            <a:avLst/>
          </a:prstGeom>
        </p:spPr>
        <p:txBody>
          <a:bodyPr wrap="square" lIns="0" tIns="0" rIns="0" bIns="0" rtlCol="0" anchor="ctr">
            <a:spAutoFit/>
          </a:bodyPr>
          <a:lstStyle>
            <a:defPPr>
              <a:defRPr lang="en-US"/>
            </a:defPPr>
            <a:lvl1pPr defTabSz="609630">
              <a:lnSpc>
                <a:spcPts val="4800"/>
              </a:lnSpc>
              <a:spcBef>
                <a:spcPct val="0"/>
              </a:spcBef>
              <a:defRPr sz="3600">
                <a:solidFill>
                  <a:schemeClr val="bg1"/>
                </a:solidFill>
                <a:latin typeface="Lato Black" panose="020F0A02020204030203" pitchFamily="34" charset="0"/>
              </a:defRPr>
            </a:lvl1pPr>
          </a:lstStyle>
          <a:p>
            <a:pPr>
              <a:lnSpc>
                <a:spcPct val="100000"/>
              </a:lnSpc>
            </a:pPr>
            <a:r>
              <a:rPr lang="en-US" dirty="0">
                <a:solidFill>
                  <a:srgbClr val="001D48"/>
                </a:solidFill>
                <a:latin typeface="Lato Black"/>
                <a:ea typeface="Lato Black"/>
                <a:cs typeface="Lato Black"/>
              </a:rPr>
              <a:t>Reduction Strategies</a:t>
            </a:r>
            <a:endParaRPr lang="en-US" i="1" dirty="0">
              <a:solidFill>
                <a:srgbClr val="001D48"/>
              </a:solidFill>
              <a:latin typeface="Lato Light" panose="020F0502020204030203" pitchFamily="34" charset="0"/>
              <a:ea typeface="Lato Light" panose="020F0502020204030203" pitchFamily="34" charset="0"/>
              <a:cs typeface="Lato Light" panose="020F0502020204030203" pitchFamily="34" charset="0"/>
            </a:endParaRPr>
          </a:p>
        </p:txBody>
      </p:sp>
      <p:sp>
        <p:nvSpPr>
          <p:cNvPr id="4" name="TextBox 3">
            <a:extLst>
              <a:ext uri="{FF2B5EF4-FFF2-40B4-BE49-F238E27FC236}">
                <a16:creationId xmlns:a16="http://schemas.microsoft.com/office/drawing/2014/main" id="{C321AD71-B211-D8D6-E60B-E8767B875058}"/>
              </a:ext>
            </a:extLst>
          </p:cNvPr>
          <p:cNvSpPr txBox="1"/>
          <p:nvPr/>
        </p:nvSpPr>
        <p:spPr>
          <a:xfrm>
            <a:off x="872395" y="2991981"/>
            <a:ext cx="4332651" cy="2246769"/>
          </a:xfrm>
          <a:prstGeom prst="rect">
            <a:avLst/>
          </a:prstGeom>
          <a:noFill/>
        </p:spPr>
        <p:txBody>
          <a:bodyPr wrap="square" rtlCol="0">
            <a:spAutoFit/>
          </a:bodyPr>
          <a:lstStyle/>
          <a:p>
            <a:pPr>
              <a:spcBef>
                <a:spcPts val="600"/>
              </a:spcBef>
              <a:buSzPct val="80000"/>
            </a:pPr>
            <a:r>
              <a:rPr lang="en-US" sz="2800" spc="50" dirty="0">
                <a:solidFill>
                  <a:schemeClr val="bg1"/>
                </a:solidFill>
                <a:latin typeface="Lato" panose="020F0502020204030203" pitchFamily="34" charset="0"/>
              </a:rPr>
              <a:t>Even when harm reduction strategies are being implemented, communication about them may be inadequate</a:t>
            </a:r>
          </a:p>
        </p:txBody>
      </p:sp>
      <p:sp>
        <p:nvSpPr>
          <p:cNvPr id="2" name="Speech Bubble: Oval 1">
            <a:extLst>
              <a:ext uri="{FF2B5EF4-FFF2-40B4-BE49-F238E27FC236}">
                <a16:creationId xmlns:a16="http://schemas.microsoft.com/office/drawing/2014/main" id="{A2678162-4800-8B23-D9C1-D4270753E774}"/>
              </a:ext>
            </a:extLst>
          </p:cNvPr>
          <p:cNvSpPr/>
          <p:nvPr/>
        </p:nvSpPr>
        <p:spPr>
          <a:xfrm>
            <a:off x="5358177" y="1619250"/>
            <a:ext cx="6086475" cy="4610100"/>
          </a:xfrm>
          <a:prstGeom prst="wedgeEllipseCallout">
            <a:avLst>
              <a:gd name="adj1" fmla="val -27866"/>
              <a:gd name="adj2" fmla="val 60263"/>
            </a:avLst>
          </a:prstGeom>
          <a:solidFill>
            <a:schemeClr val="bg1">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67368246-A2C4-7E5C-ACDB-1FDC12FF7ED8}"/>
              </a:ext>
            </a:extLst>
          </p:cNvPr>
          <p:cNvSpPr txBox="1">
            <a:spLocks/>
          </p:cNvSpPr>
          <p:nvPr/>
        </p:nvSpPr>
        <p:spPr>
          <a:xfrm>
            <a:off x="6024927" y="2056443"/>
            <a:ext cx="5097827" cy="3406775"/>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Font typeface="Arial" panose="020B0604020202020204" pitchFamily="34" charset="0"/>
              <a:buNone/>
            </a:pPr>
            <a:endParaRPr lang="en-US" sz="2400" spc="50" dirty="0">
              <a:latin typeface="Lato" panose="020F0502020204030203" pitchFamily="34" charset="0"/>
            </a:endParaRPr>
          </a:p>
          <a:p>
            <a:pPr marL="0" indent="0">
              <a:lnSpc>
                <a:spcPct val="100000"/>
              </a:lnSpc>
              <a:buFont typeface="Arial" panose="020B0604020202020204" pitchFamily="34" charset="0"/>
              <a:buNone/>
            </a:pPr>
            <a:r>
              <a:rPr lang="en-US" sz="2400" spc="50" dirty="0">
                <a:latin typeface="Lato" panose="020F0502020204030203" pitchFamily="34" charset="0"/>
              </a:rPr>
              <a:t>“Q: can you tell me about the </a:t>
            </a:r>
            <a:br>
              <a:rPr lang="en-US" sz="2400" spc="50" dirty="0">
                <a:latin typeface="Lato" panose="020F0502020204030203" pitchFamily="34" charset="0"/>
              </a:rPr>
            </a:br>
            <a:r>
              <a:rPr lang="en-US" sz="2400" spc="50" dirty="0">
                <a:latin typeface="Lato" panose="020F0502020204030203" pitchFamily="34" charset="0"/>
              </a:rPr>
              <a:t>harm reduction supplies that are available here?</a:t>
            </a:r>
            <a:br>
              <a:rPr lang="en-US" sz="2400" spc="50" dirty="0">
                <a:latin typeface="Lato" panose="020F0502020204030203" pitchFamily="34" charset="0"/>
              </a:rPr>
            </a:br>
            <a:r>
              <a:rPr lang="en-US" sz="2400" spc="50" dirty="0">
                <a:latin typeface="Lato" panose="020F0502020204030203" pitchFamily="34" charset="0"/>
              </a:rPr>
              <a:t>A: In the shelter?... I don’t think there is any.</a:t>
            </a:r>
            <a:br>
              <a:rPr lang="en-US" sz="2400" spc="50" dirty="0">
                <a:latin typeface="Lato" panose="020F0502020204030203" pitchFamily="34" charset="0"/>
              </a:rPr>
            </a:br>
            <a:r>
              <a:rPr lang="en-US" sz="2400" spc="50" dirty="0">
                <a:latin typeface="Lato" panose="020F0502020204030203" pitchFamily="34" charset="0"/>
              </a:rPr>
              <a:t>Q: Do they give out Narcan here?</a:t>
            </a:r>
            <a:br>
              <a:rPr lang="en-US" sz="2400" spc="50" dirty="0">
                <a:latin typeface="Lato" panose="020F0502020204030203" pitchFamily="34" charset="0"/>
              </a:rPr>
            </a:br>
            <a:r>
              <a:rPr lang="en-US" sz="2400" spc="50" dirty="0">
                <a:latin typeface="Lato" panose="020F0502020204030203" pitchFamily="34" charset="0"/>
              </a:rPr>
              <a:t>A: </a:t>
            </a:r>
            <a:r>
              <a:rPr lang="en-US" sz="2400" spc="50" dirty="0" err="1">
                <a:latin typeface="Lato" panose="020F0502020204030203" pitchFamily="34" charset="0"/>
              </a:rPr>
              <a:t>Nahhh</a:t>
            </a:r>
            <a:r>
              <a:rPr lang="en-US" sz="2400" spc="50" dirty="0">
                <a:latin typeface="Lato" panose="020F0502020204030203" pitchFamily="34" charset="0"/>
              </a:rPr>
              <a:t>, no.” </a:t>
            </a:r>
            <a:br>
              <a:rPr lang="en-US" sz="2400" spc="50" dirty="0">
                <a:latin typeface="Lato" panose="020F0502020204030203" pitchFamily="34" charset="0"/>
              </a:rPr>
            </a:br>
            <a:r>
              <a:rPr lang="en-US" sz="2400" spc="50" dirty="0">
                <a:latin typeface="Lato" panose="020F0502020204030203" pitchFamily="34" charset="0"/>
              </a:rPr>
              <a:t>			</a:t>
            </a:r>
            <a:r>
              <a:rPr lang="en-US" sz="2400" i="1" spc="50" dirty="0">
                <a:latin typeface="Lato" panose="020F0502020204030203" pitchFamily="34" charset="0"/>
              </a:rPr>
              <a:t>– KI 6, Guest</a:t>
            </a:r>
          </a:p>
        </p:txBody>
      </p:sp>
    </p:spTree>
    <p:extLst>
      <p:ext uri="{BB962C8B-B14F-4D97-AF65-F5344CB8AC3E}">
        <p14:creationId xmlns:p14="http://schemas.microsoft.com/office/powerpoint/2010/main" val="34758818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bg>
      <p:bgPr>
        <a:solidFill>
          <a:srgbClr val="001D48"/>
        </a:solidFill>
        <a:effectLst/>
      </p:bgPr>
    </p:bg>
    <p:spTree>
      <p:nvGrpSpPr>
        <p:cNvPr id="1" name="">
          <a:extLst>
            <a:ext uri="{FF2B5EF4-FFF2-40B4-BE49-F238E27FC236}">
              <a16:creationId xmlns:a16="http://schemas.microsoft.com/office/drawing/2014/main" id="{D8A1C642-DCAA-13E5-4635-92AF6837BCAC}"/>
            </a:ext>
          </a:extLst>
        </p:cNvPr>
        <p:cNvGrpSpPr/>
        <p:nvPr/>
      </p:nvGrpSpPr>
      <p:grpSpPr>
        <a:xfrm>
          <a:off x="0" y="0"/>
          <a:ext cx="0" cy="0"/>
          <a:chOff x="0" y="0"/>
          <a:chExt cx="0" cy="0"/>
        </a:xfrm>
      </p:grpSpPr>
      <p:sp>
        <p:nvSpPr>
          <p:cNvPr id="6" name="AutoShape 4">
            <a:extLst>
              <a:ext uri="{FF2B5EF4-FFF2-40B4-BE49-F238E27FC236}">
                <a16:creationId xmlns:a16="http://schemas.microsoft.com/office/drawing/2014/main" id="{AC52B7A9-991C-3063-38BF-E737BE94D595}"/>
              </a:ext>
            </a:extLst>
          </p:cNvPr>
          <p:cNvSpPr/>
          <p:nvPr/>
        </p:nvSpPr>
        <p:spPr>
          <a:xfrm>
            <a:off x="1" y="0"/>
            <a:ext cx="12191999" cy="1465118"/>
          </a:xfrm>
          <a:prstGeom prst="rect">
            <a:avLst/>
          </a:prstGeom>
          <a:solidFill>
            <a:schemeClr val="bg1"/>
          </a:solidFill>
        </p:spPr>
        <p:txBody>
          <a:bodyPr/>
          <a:lstStyle/>
          <a:p>
            <a:endParaRPr lang="en-US"/>
          </a:p>
        </p:txBody>
      </p:sp>
      <p:sp>
        <p:nvSpPr>
          <p:cNvPr id="7" name="TextBox 6">
            <a:extLst>
              <a:ext uri="{FF2B5EF4-FFF2-40B4-BE49-F238E27FC236}">
                <a16:creationId xmlns:a16="http://schemas.microsoft.com/office/drawing/2014/main" id="{129A8B6A-C76D-4C3F-F3E8-B89629927440}"/>
              </a:ext>
            </a:extLst>
          </p:cNvPr>
          <p:cNvSpPr txBox="1"/>
          <p:nvPr/>
        </p:nvSpPr>
        <p:spPr>
          <a:xfrm>
            <a:off x="872395" y="427664"/>
            <a:ext cx="9491472" cy="553998"/>
          </a:xfrm>
          <a:prstGeom prst="rect">
            <a:avLst/>
          </a:prstGeom>
        </p:spPr>
        <p:txBody>
          <a:bodyPr wrap="square" lIns="0" tIns="0" rIns="0" bIns="0" rtlCol="0" anchor="ctr">
            <a:spAutoFit/>
          </a:bodyPr>
          <a:lstStyle>
            <a:defPPr>
              <a:defRPr lang="en-US"/>
            </a:defPPr>
            <a:lvl1pPr defTabSz="609630">
              <a:lnSpc>
                <a:spcPts val="4800"/>
              </a:lnSpc>
              <a:spcBef>
                <a:spcPct val="0"/>
              </a:spcBef>
              <a:defRPr sz="3600">
                <a:solidFill>
                  <a:schemeClr val="bg1"/>
                </a:solidFill>
                <a:latin typeface="Lato Black" panose="020F0A02020204030203" pitchFamily="34" charset="0"/>
              </a:defRPr>
            </a:lvl1pPr>
          </a:lstStyle>
          <a:p>
            <a:pPr>
              <a:lnSpc>
                <a:spcPct val="100000"/>
              </a:lnSpc>
            </a:pPr>
            <a:r>
              <a:rPr lang="en-US" dirty="0">
                <a:solidFill>
                  <a:srgbClr val="001D48"/>
                </a:solidFill>
                <a:latin typeface="Lato Black"/>
                <a:ea typeface="Lato Light" panose="020F0502020204030203" pitchFamily="34" charset="0"/>
                <a:cs typeface="Lato Light" panose="020F0502020204030203" pitchFamily="34" charset="0"/>
              </a:rPr>
              <a:t>Wants and Needs</a:t>
            </a:r>
            <a:endParaRPr lang="en-US" dirty="0">
              <a:solidFill>
                <a:srgbClr val="001D48"/>
              </a:solidFill>
              <a:latin typeface="Lato Light" panose="020F0502020204030203" pitchFamily="34" charset="0"/>
              <a:ea typeface="Lato Light" panose="020F0502020204030203" pitchFamily="34" charset="0"/>
              <a:cs typeface="Lato Light" panose="020F0502020204030203" pitchFamily="34" charset="0"/>
            </a:endParaRPr>
          </a:p>
        </p:txBody>
      </p:sp>
      <p:sp>
        <p:nvSpPr>
          <p:cNvPr id="4" name="TextBox 3">
            <a:extLst>
              <a:ext uri="{FF2B5EF4-FFF2-40B4-BE49-F238E27FC236}">
                <a16:creationId xmlns:a16="http://schemas.microsoft.com/office/drawing/2014/main" id="{188A428B-B401-B15C-943C-B9666157823D}"/>
              </a:ext>
            </a:extLst>
          </p:cNvPr>
          <p:cNvSpPr txBox="1"/>
          <p:nvPr/>
        </p:nvSpPr>
        <p:spPr>
          <a:xfrm>
            <a:off x="872395" y="2957359"/>
            <a:ext cx="3442430" cy="1815882"/>
          </a:xfrm>
          <a:prstGeom prst="rect">
            <a:avLst/>
          </a:prstGeom>
          <a:noFill/>
        </p:spPr>
        <p:txBody>
          <a:bodyPr wrap="square" rtlCol="0">
            <a:spAutoFit/>
          </a:bodyPr>
          <a:lstStyle/>
          <a:p>
            <a:pPr>
              <a:spcBef>
                <a:spcPts val="600"/>
              </a:spcBef>
              <a:buSzPct val="80000"/>
            </a:pPr>
            <a:r>
              <a:rPr lang="en-US" sz="2800" spc="50" dirty="0">
                <a:solidFill>
                  <a:schemeClr val="bg1"/>
                </a:solidFill>
                <a:latin typeface="Lato" panose="020F0502020204030203" pitchFamily="34" charset="0"/>
              </a:rPr>
              <a:t>Tension between wants/needs of PWUD and people who do not.</a:t>
            </a:r>
          </a:p>
        </p:txBody>
      </p:sp>
      <p:sp>
        <p:nvSpPr>
          <p:cNvPr id="2" name="Speech Bubble: Oval 1">
            <a:extLst>
              <a:ext uri="{FF2B5EF4-FFF2-40B4-BE49-F238E27FC236}">
                <a16:creationId xmlns:a16="http://schemas.microsoft.com/office/drawing/2014/main" id="{CD44576C-0777-62DD-AF4A-8BD1D3E20103}"/>
              </a:ext>
            </a:extLst>
          </p:cNvPr>
          <p:cNvSpPr/>
          <p:nvPr/>
        </p:nvSpPr>
        <p:spPr>
          <a:xfrm>
            <a:off x="5076825" y="1666874"/>
            <a:ext cx="6242780" cy="4562475"/>
          </a:xfrm>
          <a:prstGeom prst="wedgeEllipseCallout">
            <a:avLst>
              <a:gd name="adj1" fmla="val -27866"/>
              <a:gd name="adj2" fmla="val 60263"/>
            </a:avLst>
          </a:prstGeom>
          <a:solidFill>
            <a:schemeClr val="bg1">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42F7F8C4-FF69-E7B1-453F-2EA82123C032}"/>
              </a:ext>
            </a:extLst>
          </p:cNvPr>
          <p:cNvSpPr txBox="1">
            <a:spLocks/>
          </p:cNvSpPr>
          <p:nvPr/>
        </p:nvSpPr>
        <p:spPr>
          <a:xfrm>
            <a:off x="5743575" y="2177026"/>
            <a:ext cx="5097827" cy="3406775"/>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Font typeface="Arial" panose="020B0604020202020204" pitchFamily="34" charset="0"/>
              <a:buNone/>
            </a:pPr>
            <a:endParaRPr lang="en-US" sz="2400" spc="50" dirty="0">
              <a:latin typeface="Lato" panose="020F0502020204030203" pitchFamily="34" charset="0"/>
            </a:endParaRPr>
          </a:p>
          <a:p>
            <a:pPr marL="0" indent="0">
              <a:lnSpc>
                <a:spcPct val="100000"/>
              </a:lnSpc>
              <a:buFont typeface="Arial" panose="020B0604020202020204" pitchFamily="34" charset="0"/>
              <a:buNone/>
            </a:pPr>
            <a:r>
              <a:rPr lang="en-US" sz="2400" spc="50" dirty="0">
                <a:latin typeface="Lato" panose="020F0502020204030203" pitchFamily="34" charset="0"/>
              </a:rPr>
              <a:t>“That's what a lot of people do. They go for a walk and then come back, and they're all messed up. I stay in my room a lot because now I'm in a room with all people that don't use.”			</a:t>
            </a:r>
          </a:p>
          <a:p>
            <a:pPr marL="0" indent="0">
              <a:lnSpc>
                <a:spcPct val="100000"/>
              </a:lnSpc>
              <a:buFont typeface="Arial" panose="020B0604020202020204" pitchFamily="34" charset="0"/>
              <a:buNone/>
            </a:pPr>
            <a:r>
              <a:rPr lang="en-US" sz="2400" spc="50" dirty="0">
                <a:latin typeface="Lato" panose="020F0502020204030203" pitchFamily="34" charset="0"/>
              </a:rPr>
              <a:t>			</a:t>
            </a:r>
            <a:r>
              <a:rPr lang="en-US" sz="2400" i="1" spc="50" dirty="0">
                <a:latin typeface="Lato" panose="020F0502020204030203" pitchFamily="34" charset="0"/>
              </a:rPr>
              <a:t> - KI 34, Guest</a:t>
            </a:r>
          </a:p>
        </p:txBody>
      </p:sp>
    </p:spTree>
    <p:extLst>
      <p:ext uri="{BB962C8B-B14F-4D97-AF65-F5344CB8AC3E}">
        <p14:creationId xmlns:p14="http://schemas.microsoft.com/office/powerpoint/2010/main" val="12835263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bg>
      <p:bgPr>
        <a:solidFill>
          <a:srgbClr val="001D48"/>
        </a:solidFill>
        <a:effectLst/>
      </p:bgPr>
    </p:bg>
    <p:spTree>
      <p:nvGrpSpPr>
        <p:cNvPr id="1" name=""/>
        <p:cNvGrpSpPr/>
        <p:nvPr/>
      </p:nvGrpSpPr>
      <p:grpSpPr>
        <a:xfrm>
          <a:off x="0" y="0"/>
          <a:ext cx="0" cy="0"/>
          <a:chOff x="0" y="0"/>
          <a:chExt cx="0" cy="0"/>
        </a:xfrm>
      </p:grpSpPr>
      <p:sp>
        <p:nvSpPr>
          <p:cNvPr id="2" name="AutoShape 2"/>
          <p:cNvSpPr/>
          <p:nvPr/>
        </p:nvSpPr>
        <p:spPr>
          <a:xfrm>
            <a:off x="2905126" y="0"/>
            <a:ext cx="9286874" cy="6858000"/>
          </a:xfrm>
          <a:prstGeom prst="rect">
            <a:avLst/>
          </a:prstGeom>
          <a:solidFill>
            <a:srgbClr val="FFFFFF"/>
          </a:solidFill>
        </p:spPr>
        <p:txBody>
          <a:bodyPr/>
          <a:lstStyle/>
          <a:p>
            <a:endParaRPr lang="en-US"/>
          </a:p>
        </p:txBody>
      </p:sp>
      <p:sp>
        <p:nvSpPr>
          <p:cNvPr id="4" name="TextBox 4"/>
          <p:cNvSpPr txBox="1"/>
          <p:nvPr/>
        </p:nvSpPr>
        <p:spPr>
          <a:xfrm>
            <a:off x="409448" y="2480072"/>
            <a:ext cx="2736281" cy="1231106"/>
          </a:xfrm>
          <a:prstGeom prst="rect">
            <a:avLst/>
          </a:prstGeom>
        </p:spPr>
        <p:txBody>
          <a:bodyPr wrap="square" lIns="0" tIns="0" rIns="0" bIns="0" rtlCol="0" anchor="t">
            <a:spAutoFit/>
          </a:bodyPr>
          <a:lstStyle>
            <a:defPPr>
              <a:defRPr lang="en-US"/>
            </a:defPPr>
            <a:lvl1pPr defTabSz="609630">
              <a:lnSpc>
                <a:spcPts val="4800"/>
              </a:lnSpc>
              <a:spcBef>
                <a:spcPct val="0"/>
              </a:spcBef>
              <a:defRPr sz="4000">
                <a:solidFill>
                  <a:srgbClr val="001D48"/>
                </a:solidFill>
                <a:latin typeface="Lato Black" panose="020F0A02020204030203" pitchFamily="34" charset="0"/>
              </a:defRPr>
            </a:lvl1pPr>
          </a:lstStyle>
          <a:p>
            <a:r>
              <a:rPr lang="en-US" sz="4400" dirty="0">
                <a:solidFill>
                  <a:schemeClr val="bg1"/>
                </a:solidFill>
              </a:rPr>
              <a:t>Toolkit Preview</a:t>
            </a:r>
          </a:p>
        </p:txBody>
      </p:sp>
      <p:pic>
        <p:nvPicPr>
          <p:cNvPr id="6" name="Picture 5" descr="A table of information&#10;&#10;Description automatically generated with medium confidence">
            <a:extLst>
              <a:ext uri="{FF2B5EF4-FFF2-40B4-BE49-F238E27FC236}">
                <a16:creationId xmlns:a16="http://schemas.microsoft.com/office/drawing/2014/main" id="{FA8C2150-9793-4D61-3F06-C6D0E882FA6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370072" y="219884"/>
            <a:ext cx="8412480" cy="6418232"/>
          </a:xfrm>
          <a:prstGeom prst="rect">
            <a:avLst/>
          </a:prstGeom>
        </p:spPr>
      </p:pic>
      <p:pic>
        <p:nvPicPr>
          <p:cNvPr id="3" name="Picture 2" descr="A logo with blue and orange letters&#10;&#10;AI-generated content may be incorrect.">
            <a:extLst>
              <a:ext uri="{FF2B5EF4-FFF2-40B4-BE49-F238E27FC236}">
                <a16:creationId xmlns:a16="http://schemas.microsoft.com/office/drawing/2014/main" id="{7DADCF4F-0991-E863-BDAA-00172223489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672828" y="5520516"/>
            <a:ext cx="2108200" cy="1117600"/>
          </a:xfrm>
          <a:prstGeom prst="rect">
            <a:avLst/>
          </a:prstGeom>
        </p:spPr>
      </p:pic>
    </p:spTree>
    <p:extLst>
      <p:ext uri="{BB962C8B-B14F-4D97-AF65-F5344CB8AC3E}">
        <p14:creationId xmlns:p14="http://schemas.microsoft.com/office/powerpoint/2010/main" val="74128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bg>
      <p:bgPr>
        <a:solidFill>
          <a:srgbClr val="001D48"/>
        </a:solidFill>
        <a:effectLst/>
      </p:bgPr>
    </p:bg>
    <p:spTree>
      <p:nvGrpSpPr>
        <p:cNvPr id="1" name="">
          <a:extLst>
            <a:ext uri="{FF2B5EF4-FFF2-40B4-BE49-F238E27FC236}">
              <a16:creationId xmlns:a16="http://schemas.microsoft.com/office/drawing/2014/main" id="{28B2DFE1-A6C3-F0DF-A3F1-97669E948193}"/>
            </a:ext>
          </a:extLst>
        </p:cNvPr>
        <p:cNvGrpSpPr/>
        <p:nvPr/>
      </p:nvGrpSpPr>
      <p:grpSpPr>
        <a:xfrm>
          <a:off x="0" y="0"/>
          <a:ext cx="0" cy="0"/>
          <a:chOff x="0" y="0"/>
          <a:chExt cx="0" cy="0"/>
        </a:xfrm>
      </p:grpSpPr>
      <p:sp>
        <p:nvSpPr>
          <p:cNvPr id="2" name="AutoShape 2">
            <a:extLst>
              <a:ext uri="{FF2B5EF4-FFF2-40B4-BE49-F238E27FC236}">
                <a16:creationId xmlns:a16="http://schemas.microsoft.com/office/drawing/2014/main" id="{6DEB698D-922D-C685-6DEE-D2DE2CFB9C81}"/>
              </a:ext>
            </a:extLst>
          </p:cNvPr>
          <p:cNvSpPr/>
          <p:nvPr/>
        </p:nvSpPr>
        <p:spPr>
          <a:xfrm>
            <a:off x="4476750" y="0"/>
            <a:ext cx="7715250" cy="6858000"/>
          </a:xfrm>
          <a:prstGeom prst="rect">
            <a:avLst/>
          </a:prstGeom>
          <a:solidFill>
            <a:srgbClr val="FFFFFF"/>
          </a:solidFill>
        </p:spPr>
        <p:txBody>
          <a:bodyPr/>
          <a:lstStyle/>
          <a:p>
            <a:endParaRPr lang="en-US"/>
          </a:p>
        </p:txBody>
      </p:sp>
      <p:sp>
        <p:nvSpPr>
          <p:cNvPr id="4" name="TextBox 4">
            <a:extLst>
              <a:ext uri="{FF2B5EF4-FFF2-40B4-BE49-F238E27FC236}">
                <a16:creationId xmlns:a16="http://schemas.microsoft.com/office/drawing/2014/main" id="{71745B8B-DB27-B431-A076-A77FD16962C7}"/>
              </a:ext>
            </a:extLst>
          </p:cNvPr>
          <p:cNvSpPr txBox="1"/>
          <p:nvPr/>
        </p:nvSpPr>
        <p:spPr>
          <a:xfrm>
            <a:off x="714248" y="2584846"/>
            <a:ext cx="2914777" cy="615553"/>
          </a:xfrm>
          <a:prstGeom prst="rect">
            <a:avLst/>
          </a:prstGeom>
        </p:spPr>
        <p:txBody>
          <a:bodyPr wrap="square" lIns="0" tIns="0" rIns="0" bIns="0" rtlCol="0" anchor="t">
            <a:spAutoFit/>
          </a:bodyPr>
          <a:lstStyle>
            <a:defPPr>
              <a:defRPr lang="en-US"/>
            </a:defPPr>
            <a:lvl1pPr defTabSz="609630">
              <a:lnSpc>
                <a:spcPts val="4800"/>
              </a:lnSpc>
              <a:spcBef>
                <a:spcPct val="0"/>
              </a:spcBef>
              <a:defRPr sz="4000">
                <a:solidFill>
                  <a:srgbClr val="001D48"/>
                </a:solidFill>
                <a:latin typeface="Lato Black" panose="020F0A02020204030203" pitchFamily="34" charset="0"/>
              </a:defRPr>
            </a:lvl1pPr>
          </a:lstStyle>
          <a:p>
            <a:r>
              <a:rPr lang="en-US" sz="4400" dirty="0">
                <a:solidFill>
                  <a:schemeClr val="bg1"/>
                </a:solidFill>
              </a:rPr>
              <a:t>Vignette</a:t>
            </a:r>
          </a:p>
        </p:txBody>
      </p:sp>
      <p:pic>
        <p:nvPicPr>
          <p:cNvPr id="3" name="Picture 2" descr="A screenshot of a news article&#10;&#10;AI-generated content may be incorrect.">
            <a:extLst>
              <a:ext uri="{FF2B5EF4-FFF2-40B4-BE49-F238E27FC236}">
                <a16:creationId xmlns:a16="http://schemas.microsoft.com/office/drawing/2014/main" id="{C7DC1030-E702-BA94-1983-A727EDFD06B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77316" y="690129"/>
            <a:ext cx="6780700" cy="5475413"/>
          </a:xfrm>
          <a:prstGeom prst="rect">
            <a:avLst/>
          </a:prstGeom>
        </p:spPr>
      </p:pic>
    </p:spTree>
    <p:extLst>
      <p:ext uri="{BB962C8B-B14F-4D97-AF65-F5344CB8AC3E}">
        <p14:creationId xmlns:p14="http://schemas.microsoft.com/office/powerpoint/2010/main" val="18562328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bg>
      <p:bgPr>
        <a:solidFill>
          <a:srgbClr val="001D48"/>
        </a:solidFill>
        <a:effectLst/>
      </p:bgPr>
    </p:bg>
    <p:spTree>
      <p:nvGrpSpPr>
        <p:cNvPr id="1" name="">
          <a:extLst>
            <a:ext uri="{FF2B5EF4-FFF2-40B4-BE49-F238E27FC236}">
              <a16:creationId xmlns:a16="http://schemas.microsoft.com/office/drawing/2014/main" id="{C42A9E4F-A3B9-5AAF-AD99-1C00EC0FC2D6}"/>
            </a:ext>
          </a:extLst>
        </p:cNvPr>
        <p:cNvGrpSpPr/>
        <p:nvPr/>
      </p:nvGrpSpPr>
      <p:grpSpPr>
        <a:xfrm>
          <a:off x="0" y="0"/>
          <a:ext cx="0" cy="0"/>
          <a:chOff x="0" y="0"/>
          <a:chExt cx="0" cy="0"/>
        </a:xfrm>
      </p:grpSpPr>
      <p:pic>
        <p:nvPicPr>
          <p:cNvPr id="4" name="Picture 3">
            <a:extLst>
              <a:ext uri="{FF2B5EF4-FFF2-40B4-BE49-F238E27FC236}">
                <a16:creationId xmlns:a16="http://schemas.microsoft.com/office/drawing/2014/main" id="{4741C786-F430-FBCA-8290-9DF76052C311}"/>
              </a:ext>
            </a:extLst>
          </p:cNvPr>
          <p:cNvPicPr>
            <a:picLocks noChangeAspect="1"/>
          </p:cNvPicPr>
          <p:nvPr/>
        </p:nvPicPr>
        <p:blipFill>
          <a:blip r:embed="rId3">
            <a:alphaModFix amt="20000"/>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val="0"/>
              </a:ext>
            </a:extLst>
          </a:blip>
          <a:srcRect t="7812" b="7812"/>
          <a:stretch/>
        </p:blipFill>
        <p:spPr>
          <a:xfrm>
            <a:off x="0" y="0"/>
            <a:ext cx="12192000" cy="6858000"/>
          </a:xfrm>
          <a:prstGeom prst="rect">
            <a:avLst/>
          </a:prstGeom>
        </p:spPr>
      </p:pic>
      <p:sp>
        <p:nvSpPr>
          <p:cNvPr id="5" name="TextBox 4">
            <a:extLst>
              <a:ext uri="{FF2B5EF4-FFF2-40B4-BE49-F238E27FC236}">
                <a16:creationId xmlns:a16="http://schemas.microsoft.com/office/drawing/2014/main" id="{D25414C3-8720-6668-7F7B-8F91866C1EFD}"/>
              </a:ext>
            </a:extLst>
          </p:cNvPr>
          <p:cNvSpPr txBox="1"/>
          <p:nvPr/>
        </p:nvSpPr>
        <p:spPr>
          <a:xfrm>
            <a:off x="2194976" y="2455932"/>
            <a:ext cx="8366344" cy="923330"/>
          </a:xfrm>
          <a:prstGeom prst="rect">
            <a:avLst/>
          </a:prstGeom>
          <a:noFill/>
        </p:spPr>
        <p:txBody>
          <a:bodyPr wrap="square" rtlCol="0">
            <a:spAutoFit/>
          </a:bodyPr>
          <a:lstStyle/>
          <a:p>
            <a:r>
              <a:rPr lang="en-US" sz="5400" dirty="0">
                <a:solidFill>
                  <a:schemeClr val="bg1"/>
                </a:solidFill>
                <a:latin typeface="Lato Black" panose="020F0A02020204030203" pitchFamily="34" charset="0"/>
              </a:rPr>
              <a:t>Policy Approaches</a:t>
            </a:r>
          </a:p>
        </p:txBody>
      </p:sp>
      <p:sp>
        <p:nvSpPr>
          <p:cNvPr id="8" name="Rectangle 7">
            <a:extLst>
              <a:ext uri="{FF2B5EF4-FFF2-40B4-BE49-F238E27FC236}">
                <a16:creationId xmlns:a16="http://schemas.microsoft.com/office/drawing/2014/main" id="{FAB98792-DA54-117D-08A8-B435A97285A3}"/>
              </a:ext>
            </a:extLst>
          </p:cNvPr>
          <p:cNvSpPr/>
          <p:nvPr/>
        </p:nvSpPr>
        <p:spPr>
          <a:xfrm>
            <a:off x="1796658" y="2641592"/>
            <a:ext cx="117867" cy="13716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056895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001D48"/>
        </a:solidFill>
        <a:effectLst/>
      </p:bgPr>
    </p:bg>
    <p:spTree>
      <p:nvGrpSpPr>
        <p:cNvPr id="1" name=""/>
        <p:cNvGrpSpPr/>
        <p:nvPr/>
      </p:nvGrpSpPr>
      <p:grpSpPr>
        <a:xfrm>
          <a:off x="0" y="0"/>
          <a:ext cx="0" cy="0"/>
          <a:chOff x="0" y="0"/>
          <a:chExt cx="0" cy="0"/>
        </a:xfrm>
      </p:grpSpPr>
      <p:sp>
        <p:nvSpPr>
          <p:cNvPr id="11" name="TextBox 11"/>
          <p:cNvSpPr txBox="1"/>
          <p:nvPr/>
        </p:nvSpPr>
        <p:spPr>
          <a:xfrm>
            <a:off x="941314" y="643383"/>
            <a:ext cx="7374011" cy="679673"/>
          </a:xfrm>
          <a:prstGeom prst="rect">
            <a:avLst/>
          </a:prstGeom>
        </p:spPr>
        <p:txBody>
          <a:bodyPr wrap="square" lIns="0" tIns="0" rIns="0" bIns="0" rtlCol="0" anchor="t">
            <a:spAutoFit/>
          </a:bodyPr>
          <a:lstStyle>
            <a:defPPr>
              <a:defRPr lang="en-US"/>
            </a:defPPr>
            <a:lvl1pPr defTabSz="609630">
              <a:lnSpc>
                <a:spcPts val="5334"/>
              </a:lnSpc>
              <a:spcBef>
                <a:spcPct val="0"/>
              </a:spcBef>
              <a:defRPr sz="5334">
                <a:solidFill>
                  <a:srgbClr val="001D48"/>
                </a:solidFill>
                <a:latin typeface="Lato Black" panose="020F0A02020204030203" pitchFamily="34" charset="0"/>
              </a:defRPr>
            </a:lvl1pPr>
          </a:lstStyle>
          <a:p>
            <a:r>
              <a:rPr lang="en-US" dirty="0">
                <a:solidFill>
                  <a:schemeClr val="bg1"/>
                </a:solidFill>
              </a:rPr>
              <a:t>Session Outline</a:t>
            </a:r>
          </a:p>
        </p:txBody>
      </p:sp>
      <p:sp>
        <p:nvSpPr>
          <p:cNvPr id="13" name="TextBox 13"/>
          <p:cNvSpPr txBox="1"/>
          <p:nvPr/>
        </p:nvSpPr>
        <p:spPr>
          <a:xfrm>
            <a:off x="2060591" y="2085316"/>
            <a:ext cx="8712358" cy="738664"/>
          </a:xfrm>
          <a:prstGeom prst="rect">
            <a:avLst/>
          </a:prstGeom>
        </p:spPr>
        <p:txBody>
          <a:bodyPr wrap="square" lIns="0" tIns="0" rIns="0" bIns="0" rtlCol="0" anchor="t">
            <a:spAutoFit/>
          </a:bodyPr>
          <a:lstStyle>
            <a:defPPr>
              <a:defRPr lang="en-US"/>
            </a:defPPr>
            <a:lvl1pPr defTabSz="609630">
              <a:lnSpc>
                <a:spcPts val="2399"/>
              </a:lnSpc>
              <a:spcBef>
                <a:spcPct val="0"/>
              </a:spcBef>
              <a:defRPr sz="1599" spc="39">
                <a:solidFill>
                  <a:srgbClr val="333333"/>
                </a:solidFill>
                <a:latin typeface="Lato Light" panose="020F0302020204030203" pitchFamily="34" charset="0"/>
              </a:defRPr>
            </a:lvl1pPr>
          </a:lstStyle>
          <a:p>
            <a:pPr>
              <a:lnSpc>
                <a:spcPct val="100000"/>
              </a:lnSpc>
              <a:spcAft>
                <a:spcPts val="600"/>
              </a:spcAft>
              <a:buSzPct val="80000"/>
            </a:pPr>
            <a:r>
              <a:rPr lang="en-US" sz="2400" dirty="0">
                <a:solidFill>
                  <a:schemeClr val="bg1"/>
                </a:solidFill>
                <a:latin typeface="Lato" panose="020F0502020204030203" pitchFamily="34" charset="0"/>
                <a:ea typeface="Lato" panose="020F0502020204030203" pitchFamily="34" charset="0"/>
                <a:cs typeface="Lato" panose="020F0502020204030203" pitchFamily="34" charset="0"/>
              </a:rPr>
              <a:t>Vignette/Picture of a Practice: Boston Health Care for the Homeless Program</a:t>
            </a:r>
          </a:p>
        </p:txBody>
      </p:sp>
      <p:sp>
        <p:nvSpPr>
          <p:cNvPr id="16" name="AutoShape 8">
            <a:extLst>
              <a:ext uri="{FF2B5EF4-FFF2-40B4-BE49-F238E27FC236}">
                <a16:creationId xmlns:a16="http://schemas.microsoft.com/office/drawing/2014/main" id="{3E3659C7-0351-1773-7BB0-997F74DA32E2}"/>
              </a:ext>
            </a:extLst>
          </p:cNvPr>
          <p:cNvSpPr/>
          <p:nvPr/>
        </p:nvSpPr>
        <p:spPr>
          <a:xfrm>
            <a:off x="1777980" y="2257701"/>
            <a:ext cx="0" cy="365760"/>
          </a:xfrm>
          <a:prstGeom prst="line">
            <a:avLst/>
          </a:prstGeom>
          <a:ln w="38100" cap="flat">
            <a:solidFill>
              <a:srgbClr val="4280A5"/>
            </a:solidFill>
            <a:prstDash val="solid"/>
            <a:headEnd type="none" w="sm" len="sm"/>
            <a:tailEnd type="none" w="sm" len="sm"/>
          </a:ln>
        </p:spPr>
        <p:txBody>
          <a:bodyPr/>
          <a:lstStyle/>
          <a:p>
            <a:endParaRPr lang="en-US"/>
          </a:p>
        </p:txBody>
      </p:sp>
      <p:grpSp>
        <p:nvGrpSpPr>
          <p:cNvPr id="51" name="Group 2">
            <a:extLst>
              <a:ext uri="{FF2B5EF4-FFF2-40B4-BE49-F238E27FC236}">
                <a16:creationId xmlns:a16="http://schemas.microsoft.com/office/drawing/2014/main" id="{14AD7781-BA5C-50E4-D46F-09254E600374}"/>
              </a:ext>
            </a:extLst>
          </p:cNvPr>
          <p:cNvGrpSpPr/>
          <p:nvPr/>
        </p:nvGrpSpPr>
        <p:grpSpPr>
          <a:xfrm>
            <a:off x="1223110" y="2242986"/>
            <a:ext cx="365760" cy="365760"/>
            <a:chOff x="0" y="0"/>
            <a:chExt cx="812800" cy="812800"/>
          </a:xfrm>
          <a:solidFill>
            <a:schemeClr val="bg1"/>
          </a:solidFill>
        </p:grpSpPr>
        <p:sp>
          <p:nvSpPr>
            <p:cNvPr id="52" name="Freeform 3">
              <a:extLst>
                <a:ext uri="{FF2B5EF4-FFF2-40B4-BE49-F238E27FC236}">
                  <a16:creationId xmlns:a16="http://schemas.microsoft.com/office/drawing/2014/main" id="{7F03BABB-B732-634F-0702-982A976CE320}"/>
                </a:ext>
              </a:extLst>
            </p:cNvPr>
            <p:cNvSpPr/>
            <p:nvPr/>
          </p:nvSpPr>
          <p:spPr>
            <a:xfrm>
              <a:off x="1813" y="0"/>
              <a:ext cx="809173" cy="812800"/>
            </a:xfrm>
            <a:custGeom>
              <a:avLst/>
              <a:gdLst/>
              <a:ahLst/>
              <a:cxnLst/>
              <a:rect l="l" t="t" r="r" b="b"/>
              <a:pathLst>
                <a:path w="809173" h="812800">
                  <a:moveTo>
                    <a:pt x="404587" y="0"/>
                  </a:moveTo>
                  <a:cubicBezTo>
                    <a:pt x="628326" y="1001"/>
                    <a:pt x="809174" y="182659"/>
                    <a:pt x="809174" y="406400"/>
                  </a:cubicBezTo>
                  <a:cubicBezTo>
                    <a:pt x="809174" y="630141"/>
                    <a:pt x="628326" y="811799"/>
                    <a:pt x="404587" y="812800"/>
                  </a:cubicBezTo>
                  <a:cubicBezTo>
                    <a:pt x="180848" y="811799"/>
                    <a:pt x="0" y="630141"/>
                    <a:pt x="0" y="406400"/>
                  </a:cubicBezTo>
                  <a:cubicBezTo>
                    <a:pt x="0" y="182659"/>
                    <a:pt x="180848" y="1001"/>
                    <a:pt x="404587" y="0"/>
                  </a:cubicBezTo>
                  <a:close/>
                </a:path>
              </a:pathLst>
            </a:custGeom>
            <a:grpFill/>
          </p:spPr>
          <p:txBody>
            <a:bodyPr/>
            <a:lstStyle/>
            <a:p>
              <a:endParaRPr lang="en-US"/>
            </a:p>
          </p:txBody>
        </p:sp>
        <p:sp>
          <p:nvSpPr>
            <p:cNvPr id="53" name="TextBox 4">
              <a:extLst>
                <a:ext uri="{FF2B5EF4-FFF2-40B4-BE49-F238E27FC236}">
                  <a16:creationId xmlns:a16="http://schemas.microsoft.com/office/drawing/2014/main" id="{08890A65-2E70-B78B-013E-94315E615EB4}"/>
                </a:ext>
              </a:extLst>
            </p:cNvPr>
            <p:cNvSpPr txBox="1"/>
            <p:nvPr/>
          </p:nvSpPr>
          <p:spPr>
            <a:xfrm>
              <a:off x="76200" y="28575"/>
              <a:ext cx="660400" cy="708025"/>
            </a:xfrm>
            <a:prstGeom prst="rect">
              <a:avLst/>
            </a:prstGeom>
            <a:noFill/>
          </p:spPr>
          <p:txBody>
            <a:bodyPr lIns="33867" tIns="33867" rIns="33867" bIns="33867" rtlCol="0" anchor="ctr"/>
            <a:lstStyle/>
            <a:p>
              <a:pPr algn="ctr" defTabSz="609630">
                <a:lnSpc>
                  <a:spcPts val="2053"/>
                </a:lnSpc>
              </a:pPr>
              <a:endParaRPr sz="1200" dirty="0">
                <a:solidFill>
                  <a:prstClr val="black"/>
                </a:solidFill>
                <a:latin typeface="Calibri"/>
              </a:endParaRPr>
            </a:p>
          </p:txBody>
        </p:sp>
      </p:grpSp>
      <p:sp>
        <p:nvSpPr>
          <p:cNvPr id="57" name="TextBox 9">
            <a:extLst>
              <a:ext uri="{FF2B5EF4-FFF2-40B4-BE49-F238E27FC236}">
                <a16:creationId xmlns:a16="http://schemas.microsoft.com/office/drawing/2014/main" id="{57C4EBB6-38F1-9154-33A1-5C5282E663CB}"/>
              </a:ext>
            </a:extLst>
          </p:cNvPr>
          <p:cNvSpPr txBox="1"/>
          <p:nvPr/>
        </p:nvSpPr>
        <p:spPr>
          <a:xfrm>
            <a:off x="941314" y="2197936"/>
            <a:ext cx="929351" cy="362407"/>
          </a:xfrm>
          <a:prstGeom prst="rect">
            <a:avLst/>
          </a:prstGeom>
        </p:spPr>
        <p:txBody>
          <a:bodyPr lIns="0" tIns="0" rIns="0" bIns="0" rtlCol="0" anchor="t">
            <a:spAutoFit/>
          </a:bodyPr>
          <a:lstStyle/>
          <a:p>
            <a:pPr algn="ctr" defTabSz="609630">
              <a:lnSpc>
                <a:spcPts val="3199"/>
              </a:lnSpc>
            </a:pPr>
            <a:r>
              <a:rPr lang="en-US" sz="1600" dirty="0">
                <a:solidFill>
                  <a:srgbClr val="001D48"/>
                </a:solidFill>
                <a:latin typeface="Lato Black" panose="020F0A02020204030203" pitchFamily="34" charset="0"/>
              </a:rPr>
              <a:t>01</a:t>
            </a:r>
          </a:p>
        </p:txBody>
      </p:sp>
      <p:sp>
        <p:nvSpPr>
          <p:cNvPr id="59" name="AutoShape 8">
            <a:extLst>
              <a:ext uri="{FF2B5EF4-FFF2-40B4-BE49-F238E27FC236}">
                <a16:creationId xmlns:a16="http://schemas.microsoft.com/office/drawing/2014/main" id="{76904194-B498-C9B8-6D47-732B20E76DC9}"/>
              </a:ext>
            </a:extLst>
          </p:cNvPr>
          <p:cNvSpPr/>
          <p:nvPr/>
        </p:nvSpPr>
        <p:spPr>
          <a:xfrm>
            <a:off x="1778796" y="3164650"/>
            <a:ext cx="0" cy="365760"/>
          </a:xfrm>
          <a:prstGeom prst="line">
            <a:avLst/>
          </a:prstGeom>
          <a:ln w="38100" cap="flat">
            <a:solidFill>
              <a:srgbClr val="4280A5"/>
            </a:solidFill>
            <a:prstDash val="solid"/>
            <a:headEnd type="none" w="sm" len="sm"/>
            <a:tailEnd type="none" w="sm" len="sm"/>
          </a:ln>
        </p:spPr>
        <p:txBody>
          <a:bodyPr/>
          <a:lstStyle/>
          <a:p>
            <a:endParaRPr lang="en-US"/>
          </a:p>
        </p:txBody>
      </p:sp>
      <p:grpSp>
        <p:nvGrpSpPr>
          <p:cNvPr id="60" name="Group 2">
            <a:extLst>
              <a:ext uri="{FF2B5EF4-FFF2-40B4-BE49-F238E27FC236}">
                <a16:creationId xmlns:a16="http://schemas.microsoft.com/office/drawing/2014/main" id="{94A7D04D-2B9E-B76A-0661-E57C492FE948}"/>
              </a:ext>
            </a:extLst>
          </p:cNvPr>
          <p:cNvGrpSpPr/>
          <p:nvPr/>
        </p:nvGrpSpPr>
        <p:grpSpPr>
          <a:xfrm>
            <a:off x="1223926" y="3149935"/>
            <a:ext cx="365760" cy="365760"/>
            <a:chOff x="0" y="0"/>
            <a:chExt cx="812800" cy="812800"/>
          </a:xfrm>
          <a:solidFill>
            <a:schemeClr val="bg1"/>
          </a:solidFill>
        </p:grpSpPr>
        <p:sp>
          <p:nvSpPr>
            <p:cNvPr id="61" name="Freeform 3">
              <a:extLst>
                <a:ext uri="{FF2B5EF4-FFF2-40B4-BE49-F238E27FC236}">
                  <a16:creationId xmlns:a16="http://schemas.microsoft.com/office/drawing/2014/main" id="{024E4409-5619-1991-D5E6-8D5E8B8826BF}"/>
                </a:ext>
              </a:extLst>
            </p:cNvPr>
            <p:cNvSpPr/>
            <p:nvPr/>
          </p:nvSpPr>
          <p:spPr>
            <a:xfrm>
              <a:off x="1813" y="0"/>
              <a:ext cx="809173" cy="812800"/>
            </a:xfrm>
            <a:custGeom>
              <a:avLst/>
              <a:gdLst/>
              <a:ahLst/>
              <a:cxnLst/>
              <a:rect l="l" t="t" r="r" b="b"/>
              <a:pathLst>
                <a:path w="809173" h="812800">
                  <a:moveTo>
                    <a:pt x="404587" y="0"/>
                  </a:moveTo>
                  <a:cubicBezTo>
                    <a:pt x="628326" y="1001"/>
                    <a:pt x="809174" y="182659"/>
                    <a:pt x="809174" y="406400"/>
                  </a:cubicBezTo>
                  <a:cubicBezTo>
                    <a:pt x="809174" y="630141"/>
                    <a:pt x="628326" y="811799"/>
                    <a:pt x="404587" y="812800"/>
                  </a:cubicBezTo>
                  <a:cubicBezTo>
                    <a:pt x="180848" y="811799"/>
                    <a:pt x="0" y="630141"/>
                    <a:pt x="0" y="406400"/>
                  </a:cubicBezTo>
                  <a:cubicBezTo>
                    <a:pt x="0" y="182659"/>
                    <a:pt x="180848" y="1001"/>
                    <a:pt x="404587" y="0"/>
                  </a:cubicBezTo>
                  <a:close/>
                </a:path>
              </a:pathLst>
            </a:custGeom>
            <a:grpFill/>
          </p:spPr>
          <p:txBody>
            <a:bodyPr/>
            <a:lstStyle/>
            <a:p>
              <a:endParaRPr lang="en-US"/>
            </a:p>
          </p:txBody>
        </p:sp>
        <p:sp>
          <p:nvSpPr>
            <p:cNvPr id="62" name="TextBox 4">
              <a:extLst>
                <a:ext uri="{FF2B5EF4-FFF2-40B4-BE49-F238E27FC236}">
                  <a16:creationId xmlns:a16="http://schemas.microsoft.com/office/drawing/2014/main" id="{074F1A5B-09C5-1A66-87DC-EA23BB303ECA}"/>
                </a:ext>
              </a:extLst>
            </p:cNvPr>
            <p:cNvSpPr txBox="1"/>
            <p:nvPr/>
          </p:nvSpPr>
          <p:spPr>
            <a:xfrm>
              <a:off x="76200" y="28575"/>
              <a:ext cx="660400" cy="708025"/>
            </a:xfrm>
            <a:prstGeom prst="rect">
              <a:avLst/>
            </a:prstGeom>
            <a:noFill/>
          </p:spPr>
          <p:txBody>
            <a:bodyPr lIns="33867" tIns="33867" rIns="33867" bIns="33867" rtlCol="0" anchor="ctr"/>
            <a:lstStyle/>
            <a:p>
              <a:pPr algn="ctr" defTabSz="609630">
                <a:lnSpc>
                  <a:spcPts val="2053"/>
                </a:lnSpc>
              </a:pPr>
              <a:endParaRPr sz="1200">
                <a:solidFill>
                  <a:prstClr val="black"/>
                </a:solidFill>
                <a:latin typeface="Calibri"/>
              </a:endParaRPr>
            </a:p>
          </p:txBody>
        </p:sp>
      </p:grpSp>
      <p:sp>
        <p:nvSpPr>
          <p:cNvPr id="63" name="TextBox 9">
            <a:extLst>
              <a:ext uri="{FF2B5EF4-FFF2-40B4-BE49-F238E27FC236}">
                <a16:creationId xmlns:a16="http://schemas.microsoft.com/office/drawing/2014/main" id="{C653E419-85F5-688C-5DD4-B3D6C64B40AE}"/>
              </a:ext>
            </a:extLst>
          </p:cNvPr>
          <p:cNvSpPr txBox="1"/>
          <p:nvPr/>
        </p:nvSpPr>
        <p:spPr>
          <a:xfrm>
            <a:off x="942130" y="3104885"/>
            <a:ext cx="929351" cy="362407"/>
          </a:xfrm>
          <a:prstGeom prst="rect">
            <a:avLst/>
          </a:prstGeom>
        </p:spPr>
        <p:txBody>
          <a:bodyPr lIns="0" tIns="0" rIns="0" bIns="0" rtlCol="0" anchor="t">
            <a:spAutoFit/>
          </a:bodyPr>
          <a:lstStyle/>
          <a:p>
            <a:pPr algn="ctr" defTabSz="609630">
              <a:lnSpc>
                <a:spcPts val="3199"/>
              </a:lnSpc>
            </a:pPr>
            <a:r>
              <a:rPr lang="en-US" sz="1600" dirty="0">
                <a:solidFill>
                  <a:srgbClr val="001D48"/>
                </a:solidFill>
                <a:latin typeface="Lato Black" panose="020F0A02020204030203" pitchFamily="34" charset="0"/>
              </a:rPr>
              <a:t>02</a:t>
            </a:r>
          </a:p>
        </p:txBody>
      </p:sp>
      <p:sp>
        <p:nvSpPr>
          <p:cNvPr id="64" name="AutoShape 8">
            <a:extLst>
              <a:ext uri="{FF2B5EF4-FFF2-40B4-BE49-F238E27FC236}">
                <a16:creationId xmlns:a16="http://schemas.microsoft.com/office/drawing/2014/main" id="{5CE44D4E-7489-B0D6-A266-9B3E225DB6FB}"/>
              </a:ext>
            </a:extLst>
          </p:cNvPr>
          <p:cNvSpPr/>
          <p:nvPr/>
        </p:nvSpPr>
        <p:spPr>
          <a:xfrm>
            <a:off x="1777980" y="3806013"/>
            <a:ext cx="0" cy="365760"/>
          </a:xfrm>
          <a:prstGeom prst="line">
            <a:avLst/>
          </a:prstGeom>
          <a:ln w="38100" cap="flat">
            <a:solidFill>
              <a:srgbClr val="4280A5"/>
            </a:solidFill>
            <a:prstDash val="solid"/>
            <a:headEnd type="none" w="sm" len="sm"/>
            <a:tailEnd type="none" w="sm" len="sm"/>
          </a:ln>
        </p:spPr>
        <p:txBody>
          <a:bodyPr/>
          <a:lstStyle/>
          <a:p>
            <a:endParaRPr lang="en-US"/>
          </a:p>
        </p:txBody>
      </p:sp>
      <p:grpSp>
        <p:nvGrpSpPr>
          <p:cNvPr id="65" name="Group 2">
            <a:extLst>
              <a:ext uri="{FF2B5EF4-FFF2-40B4-BE49-F238E27FC236}">
                <a16:creationId xmlns:a16="http://schemas.microsoft.com/office/drawing/2014/main" id="{661B6893-31E8-B33B-051B-B2EED95C2B10}"/>
              </a:ext>
            </a:extLst>
          </p:cNvPr>
          <p:cNvGrpSpPr/>
          <p:nvPr/>
        </p:nvGrpSpPr>
        <p:grpSpPr>
          <a:xfrm>
            <a:off x="1223110" y="3791298"/>
            <a:ext cx="365760" cy="365760"/>
            <a:chOff x="0" y="0"/>
            <a:chExt cx="812800" cy="812800"/>
          </a:xfrm>
          <a:solidFill>
            <a:schemeClr val="bg1"/>
          </a:solidFill>
        </p:grpSpPr>
        <p:sp>
          <p:nvSpPr>
            <p:cNvPr id="66" name="Freeform 3">
              <a:extLst>
                <a:ext uri="{FF2B5EF4-FFF2-40B4-BE49-F238E27FC236}">
                  <a16:creationId xmlns:a16="http://schemas.microsoft.com/office/drawing/2014/main" id="{38EBCA42-BD76-89AD-0E86-FCD48C0E8F77}"/>
                </a:ext>
              </a:extLst>
            </p:cNvPr>
            <p:cNvSpPr/>
            <p:nvPr/>
          </p:nvSpPr>
          <p:spPr>
            <a:xfrm>
              <a:off x="1813" y="0"/>
              <a:ext cx="809173" cy="812800"/>
            </a:xfrm>
            <a:custGeom>
              <a:avLst/>
              <a:gdLst/>
              <a:ahLst/>
              <a:cxnLst/>
              <a:rect l="l" t="t" r="r" b="b"/>
              <a:pathLst>
                <a:path w="809173" h="812800">
                  <a:moveTo>
                    <a:pt x="404587" y="0"/>
                  </a:moveTo>
                  <a:cubicBezTo>
                    <a:pt x="628326" y="1001"/>
                    <a:pt x="809174" y="182659"/>
                    <a:pt x="809174" y="406400"/>
                  </a:cubicBezTo>
                  <a:cubicBezTo>
                    <a:pt x="809174" y="630141"/>
                    <a:pt x="628326" y="811799"/>
                    <a:pt x="404587" y="812800"/>
                  </a:cubicBezTo>
                  <a:cubicBezTo>
                    <a:pt x="180848" y="811799"/>
                    <a:pt x="0" y="630141"/>
                    <a:pt x="0" y="406400"/>
                  </a:cubicBezTo>
                  <a:cubicBezTo>
                    <a:pt x="0" y="182659"/>
                    <a:pt x="180848" y="1001"/>
                    <a:pt x="404587" y="0"/>
                  </a:cubicBezTo>
                  <a:close/>
                </a:path>
              </a:pathLst>
            </a:custGeom>
            <a:grpFill/>
          </p:spPr>
          <p:txBody>
            <a:bodyPr/>
            <a:lstStyle/>
            <a:p>
              <a:endParaRPr lang="en-US"/>
            </a:p>
          </p:txBody>
        </p:sp>
        <p:sp>
          <p:nvSpPr>
            <p:cNvPr id="67" name="TextBox 4">
              <a:extLst>
                <a:ext uri="{FF2B5EF4-FFF2-40B4-BE49-F238E27FC236}">
                  <a16:creationId xmlns:a16="http://schemas.microsoft.com/office/drawing/2014/main" id="{5915A324-FEC8-0E6F-8D95-B43899C646B1}"/>
                </a:ext>
              </a:extLst>
            </p:cNvPr>
            <p:cNvSpPr txBox="1"/>
            <p:nvPr/>
          </p:nvSpPr>
          <p:spPr>
            <a:xfrm>
              <a:off x="76200" y="28575"/>
              <a:ext cx="660400" cy="708025"/>
            </a:xfrm>
            <a:prstGeom prst="rect">
              <a:avLst/>
            </a:prstGeom>
            <a:noFill/>
          </p:spPr>
          <p:txBody>
            <a:bodyPr lIns="33867" tIns="33867" rIns="33867" bIns="33867" rtlCol="0" anchor="ctr"/>
            <a:lstStyle/>
            <a:p>
              <a:pPr algn="ctr" defTabSz="609630">
                <a:lnSpc>
                  <a:spcPts val="2053"/>
                </a:lnSpc>
              </a:pPr>
              <a:endParaRPr sz="1200">
                <a:solidFill>
                  <a:prstClr val="black"/>
                </a:solidFill>
                <a:latin typeface="Calibri"/>
              </a:endParaRPr>
            </a:p>
          </p:txBody>
        </p:sp>
      </p:grpSp>
      <p:sp>
        <p:nvSpPr>
          <p:cNvPr id="68" name="TextBox 9">
            <a:extLst>
              <a:ext uri="{FF2B5EF4-FFF2-40B4-BE49-F238E27FC236}">
                <a16:creationId xmlns:a16="http://schemas.microsoft.com/office/drawing/2014/main" id="{70112E60-40F2-E244-B2A8-5EE8E1C16ECB}"/>
              </a:ext>
            </a:extLst>
          </p:cNvPr>
          <p:cNvSpPr txBox="1"/>
          <p:nvPr/>
        </p:nvSpPr>
        <p:spPr>
          <a:xfrm>
            <a:off x="941314" y="3746248"/>
            <a:ext cx="929351" cy="362407"/>
          </a:xfrm>
          <a:prstGeom prst="rect">
            <a:avLst/>
          </a:prstGeom>
        </p:spPr>
        <p:txBody>
          <a:bodyPr lIns="0" tIns="0" rIns="0" bIns="0" rtlCol="0" anchor="t">
            <a:spAutoFit/>
          </a:bodyPr>
          <a:lstStyle/>
          <a:p>
            <a:pPr algn="ctr" defTabSz="609630">
              <a:lnSpc>
                <a:spcPts val="3199"/>
              </a:lnSpc>
            </a:pPr>
            <a:r>
              <a:rPr lang="en-US" sz="1600" dirty="0">
                <a:solidFill>
                  <a:srgbClr val="001D48"/>
                </a:solidFill>
                <a:latin typeface="Lato Black" panose="020F0A02020204030203" pitchFamily="34" charset="0"/>
              </a:rPr>
              <a:t>03</a:t>
            </a:r>
          </a:p>
        </p:txBody>
      </p:sp>
      <p:sp>
        <p:nvSpPr>
          <p:cNvPr id="2" name="TextBox 13">
            <a:extLst>
              <a:ext uri="{FF2B5EF4-FFF2-40B4-BE49-F238E27FC236}">
                <a16:creationId xmlns:a16="http://schemas.microsoft.com/office/drawing/2014/main" id="{C39E42EF-B718-837B-B056-6219EF01CEF9}"/>
              </a:ext>
            </a:extLst>
          </p:cNvPr>
          <p:cNvSpPr txBox="1"/>
          <p:nvPr/>
        </p:nvSpPr>
        <p:spPr>
          <a:xfrm>
            <a:off x="2060591" y="3114904"/>
            <a:ext cx="8712358" cy="369332"/>
          </a:xfrm>
          <a:prstGeom prst="rect">
            <a:avLst/>
          </a:prstGeom>
        </p:spPr>
        <p:txBody>
          <a:bodyPr wrap="square" lIns="0" tIns="0" rIns="0" bIns="0" rtlCol="0" anchor="t">
            <a:spAutoFit/>
          </a:bodyPr>
          <a:lstStyle>
            <a:defPPr>
              <a:defRPr lang="en-US"/>
            </a:defPPr>
            <a:lvl1pPr defTabSz="609630">
              <a:lnSpc>
                <a:spcPts val="2399"/>
              </a:lnSpc>
              <a:spcBef>
                <a:spcPct val="0"/>
              </a:spcBef>
              <a:defRPr sz="1599" spc="39">
                <a:solidFill>
                  <a:srgbClr val="333333"/>
                </a:solidFill>
                <a:latin typeface="Lato Light" panose="020F0302020204030203" pitchFamily="34" charset="0"/>
              </a:defRPr>
            </a:lvl1pPr>
          </a:lstStyle>
          <a:p>
            <a:pPr>
              <a:lnSpc>
                <a:spcPct val="100000"/>
              </a:lnSpc>
              <a:spcAft>
                <a:spcPts val="600"/>
              </a:spcAft>
              <a:buSzPct val="80000"/>
            </a:pPr>
            <a:r>
              <a:rPr lang="en-US" sz="2400" dirty="0">
                <a:solidFill>
                  <a:schemeClr val="bg1"/>
                </a:solidFill>
                <a:latin typeface="Lato" panose="020F0502020204030203" pitchFamily="34" charset="0"/>
                <a:ea typeface="Lato" panose="020F0502020204030203" pitchFamily="34" charset="0"/>
                <a:cs typeface="Lato" panose="020F0502020204030203" pitchFamily="34" charset="0"/>
              </a:rPr>
              <a:t>Expanding Access to Medications for Opioid Use Disorder</a:t>
            </a:r>
          </a:p>
        </p:txBody>
      </p:sp>
      <p:sp>
        <p:nvSpPr>
          <p:cNvPr id="4" name="TextBox 13">
            <a:extLst>
              <a:ext uri="{FF2B5EF4-FFF2-40B4-BE49-F238E27FC236}">
                <a16:creationId xmlns:a16="http://schemas.microsoft.com/office/drawing/2014/main" id="{111E5629-E4AA-682C-A194-38CD740E664D}"/>
              </a:ext>
            </a:extLst>
          </p:cNvPr>
          <p:cNvSpPr txBox="1"/>
          <p:nvPr/>
        </p:nvSpPr>
        <p:spPr>
          <a:xfrm>
            <a:off x="2060591" y="3770591"/>
            <a:ext cx="8712358" cy="369332"/>
          </a:xfrm>
          <a:prstGeom prst="rect">
            <a:avLst/>
          </a:prstGeom>
        </p:spPr>
        <p:txBody>
          <a:bodyPr wrap="square" lIns="0" tIns="0" rIns="0" bIns="0" rtlCol="0" anchor="t">
            <a:spAutoFit/>
          </a:bodyPr>
          <a:lstStyle>
            <a:defPPr>
              <a:defRPr lang="en-US"/>
            </a:defPPr>
            <a:lvl1pPr defTabSz="609630">
              <a:lnSpc>
                <a:spcPts val="2399"/>
              </a:lnSpc>
              <a:spcBef>
                <a:spcPct val="0"/>
              </a:spcBef>
              <a:defRPr sz="1599" spc="39">
                <a:solidFill>
                  <a:srgbClr val="333333"/>
                </a:solidFill>
                <a:latin typeface="Lato Light" panose="020F0302020204030203" pitchFamily="34" charset="0"/>
              </a:defRPr>
            </a:lvl1pPr>
          </a:lstStyle>
          <a:p>
            <a:pPr>
              <a:lnSpc>
                <a:spcPct val="100000"/>
              </a:lnSpc>
              <a:spcAft>
                <a:spcPts val="600"/>
              </a:spcAft>
              <a:buSzPct val="80000"/>
            </a:pPr>
            <a:r>
              <a:rPr lang="en-US" sz="2400" dirty="0">
                <a:solidFill>
                  <a:schemeClr val="bg1"/>
                </a:solidFill>
                <a:latin typeface="Lato" panose="020F0502020204030203" pitchFamily="34" charset="0"/>
                <a:ea typeface="Lato" panose="020F0502020204030203" pitchFamily="34" charset="0"/>
                <a:cs typeface="Lato" panose="020F0502020204030203" pitchFamily="34" charset="0"/>
              </a:rPr>
              <a:t>Harm reduction in Shelters</a:t>
            </a:r>
          </a:p>
        </p:txBody>
      </p:sp>
      <p:sp>
        <p:nvSpPr>
          <p:cNvPr id="5" name="TextBox 13">
            <a:extLst>
              <a:ext uri="{FF2B5EF4-FFF2-40B4-BE49-F238E27FC236}">
                <a16:creationId xmlns:a16="http://schemas.microsoft.com/office/drawing/2014/main" id="{6266B716-FE32-879E-9110-E637B814C4CF}"/>
              </a:ext>
            </a:extLst>
          </p:cNvPr>
          <p:cNvSpPr txBox="1"/>
          <p:nvPr/>
        </p:nvSpPr>
        <p:spPr>
          <a:xfrm>
            <a:off x="2060591" y="4426278"/>
            <a:ext cx="8712358" cy="369332"/>
          </a:xfrm>
          <a:prstGeom prst="rect">
            <a:avLst/>
          </a:prstGeom>
        </p:spPr>
        <p:txBody>
          <a:bodyPr wrap="square" lIns="0" tIns="0" rIns="0" bIns="0" rtlCol="0" anchor="t">
            <a:spAutoFit/>
          </a:bodyPr>
          <a:lstStyle>
            <a:defPPr>
              <a:defRPr lang="en-US"/>
            </a:defPPr>
            <a:lvl1pPr defTabSz="609630">
              <a:lnSpc>
                <a:spcPts val="2399"/>
              </a:lnSpc>
              <a:spcBef>
                <a:spcPct val="0"/>
              </a:spcBef>
              <a:defRPr sz="1599" spc="39">
                <a:solidFill>
                  <a:srgbClr val="333333"/>
                </a:solidFill>
                <a:latin typeface="Lato Light" panose="020F0302020204030203" pitchFamily="34" charset="0"/>
              </a:defRPr>
            </a:lvl1pPr>
          </a:lstStyle>
          <a:p>
            <a:pPr>
              <a:lnSpc>
                <a:spcPct val="100000"/>
              </a:lnSpc>
              <a:spcAft>
                <a:spcPts val="600"/>
              </a:spcAft>
              <a:buSzPct val="80000"/>
            </a:pPr>
            <a:r>
              <a:rPr lang="en-US" sz="2400" dirty="0">
                <a:solidFill>
                  <a:schemeClr val="bg1"/>
                </a:solidFill>
                <a:latin typeface="Lato" panose="020F0502020204030203" pitchFamily="34" charset="0"/>
                <a:ea typeface="Lato" panose="020F0502020204030203" pitchFamily="34" charset="0"/>
                <a:cs typeface="Lato" panose="020F0502020204030203" pitchFamily="34" charset="0"/>
              </a:rPr>
              <a:t>Conclusions</a:t>
            </a:r>
          </a:p>
        </p:txBody>
      </p:sp>
      <p:sp>
        <p:nvSpPr>
          <p:cNvPr id="6" name="AutoShape 8">
            <a:extLst>
              <a:ext uri="{FF2B5EF4-FFF2-40B4-BE49-F238E27FC236}">
                <a16:creationId xmlns:a16="http://schemas.microsoft.com/office/drawing/2014/main" id="{C657F0D9-49F2-AFD2-93ED-E436623E0F72}"/>
              </a:ext>
            </a:extLst>
          </p:cNvPr>
          <p:cNvSpPr/>
          <p:nvPr/>
        </p:nvSpPr>
        <p:spPr>
          <a:xfrm>
            <a:off x="1777980" y="4476919"/>
            <a:ext cx="0" cy="365760"/>
          </a:xfrm>
          <a:prstGeom prst="line">
            <a:avLst/>
          </a:prstGeom>
          <a:ln w="38100" cap="flat">
            <a:solidFill>
              <a:srgbClr val="4280A5"/>
            </a:solidFill>
            <a:prstDash val="solid"/>
            <a:headEnd type="none" w="sm" len="sm"/>
            <a:tailEnd type="none" w="sm" len="sm"/>
          </a:ln>
        </p:spPr>
        <p:txBody>
          <a:bodyPr/>
          <a:lstStyle/>
          <a:p>
            <a:endParaRPr lang="en-US"/>
          </a:p>
        </p:txBody>
      </p:sp>
      <p:grpSp>
        <p:nvGrpSpPr>
          <p:cNvPr id="7" name="Group 2">
            <a:extLst>
              <a:ext uri="{FF2B5EF4-FFF2-40B4-BE49-F238E27FC236}">
                <a16:creationId xmlns:a16="http://schemas.microsoft.com/office/drawing/2014/main" id="{E77ADBA0-B6FB-1029-D1C9-929054A70B7D}"/>
              </a:ext>
            </a:extLst>
          </p:cNvPr>
          <p:cNvGrpSpPr/>
          <p:nvPr/>
        </p:nvGrpSpPr>
        <p:grpSpPr>
          <a:xfrm>
            <a:off x="1223110" y="4462204"/>
            <a:ext cx="365760" cy="365760"/>
            <a:chOff x="0" y="0"/>
            <a:chExt cx="812800" cy="812800"/>
          </a:xfrm>
          <a:solidFill>
            <a:schemeClr val="bg1"/>
          </a:solidFill>
        </p:grpSpPr>
        <p:sp>
          <p:nvSpPr>
            <p:cNvPr id="8" name="Freeform 3">
              <a:extLst>
                <a:ext uri="{FF2B5EF4-FFF2-40B4-BE49-F238E27FC236}">
                  <a16:creationId xmlns:a16="http://schemas.microsoft.com/office/drawing/2014/main" id="{13DAE3C5-C634-03D9-52BC-BE40F0851579}"/>
                </a:ext>
              </a:extLst>
            </p:cNvPr>
            <p:cNvSpPr/>
            <p:nvPr/>
          </p:nvSpPr>
          <p:spPr>
            <a:xfrm>
              <a:off x="1813" y="0"/>
              <a:ext cx="809173" cy="812800"/>
            </a:xfrm>
            <a:custGeom>
              <a:avLst/>
              <a:gdLst/>
              <a:ahLst/>
              <a:cxnLst/>
              <a:rect l="l" t="t" r="r" b="b"/>
              <a:pathLst>
                <a:path w="809173" h="812800">
                  <a:moveTo>
                    <a:pt x="404587" y="0"/>
                  </a:moveTo>
                  <a:cubicBezTo>
                    <a:pt x="628326" y="1001"/>
                    <a:pt x="809174" y="182659"/>
                    <a:pt x="809174" y="406400"/>
                  </a:cubicBezTo>
                  <a:cubicBezTo>
                    <a:pt x="809174" y="630141"/>
                    <a:pt x="628326" y="811799"/>
                    <a:pt x="404587" y="812800"/>
                  </a:cubicBezTo>
                  <a:cubicBezTo>
                    <a:pt x="180848" y="811799"/>
                    <a:pt x="0" y="630141"/>
                    <a:pt x="0" y="406400"/>
                  </a:cubicBezTo>
                  <a:cubicBezTo>
                    <a:pt x="0" y="182659"/>
                    <a:pt x="180848" y="1001"/>
                    <a:pt x="404587" y="0"/>
                  </a:cubicBezTo>
                  <a:close/>
                </a:path>
              </a:pathLst>
            </a:custGeom>
            <a:grpFill/>
          </p:spPr>
          <p:txBody>
            <a:bodyPr/>
            <a:lstStyle/>
            <a:p>
              <a:endParaRPr lang="en-US"/>
            </a:p>
          </p:txBody>
        </p:sp>
        <p:sp>
          <p:nvSpPr>
            <p:cNvPr id="9" name="TextBox 4">
              <a:extLst>
                <a:ext uri="{FF2B5EF4-FFF2-40B4-BE49-F238E27FC236}">
                  <a16:creationId xmlns:a16="http://schemas.microsoft.com/office/drawing/2014/main" id="{DEE17411-BD5F-9EF7-7C6A-3E015891241F}"/>
                </a:ext>
              </a:extLst>
            </p:cNvPr>
            <p:cNvSpPr txBox="1"/>
            <p:nvPr/>
          </p:nvSpPr>
          <p:spPr>
            <a:xfrm>
              <a:off x="76200" y="28575"/>
              <a:ext cx="660400" cy="708025"/>
            </a:xfrm>
            <a:prstGeom prst="rect">
              <a:avLst/>
            </a:prstGeom>
            <a:noFill/>
          </p:spPr>
          <p:txBody>
            <a:bodyPr lIns="33867" tIns="33867" rIns="33867" bIns="33867" rtlCol="0" anchor="ctr"/>
            <a:lstStyle/>
            <a:p>
              <a:pPr algn="ctr" defTabSz="609630">
                <a:lnSpc>
                  <a:spcPts val="2053"/>
                </a:lnSpc>
              </a:pPr>
              <a:endParaRPr sz="1200">
                <a:solidFill>
                  <a:prstClr val="black"/>
                </a:solidFill>
                <a:latin typeface="Calibri"/>
              </a:endParaRPr>
            </a:p>
          </p:txBody>
        </p:sp>
      </p:grpSp>
      <p:sp>
        <p:nvSpPr>
          <p:cNvPr id="10" name="TextBox 9">
            <a:extLst>
              <a:ext uri="{FF2B5EF4-FFF2-40B4-BE49-F238E27FC236}">
                <a16:creationId xmlns:a16="http://schemas.microsoft.com/office/drawing/2014/main" id="{3AAFB70E-41A2-14C0-C867-29B9168F3B17}"/>
              </a:ext>
            </a:extLst>
          </p:cNvPr>
          <p:cNvSpPr txBox="1"/>
          <p:nvPr/>
        </p:nvSpPr>
        <p:spPr>
          <a:xfrm>
            <a:off x="941314" y="4417154"/>
            <a:ext cx="929351" cy="362407"/>
          </a:xfrm>
          <a:prstGeom prst="rect">
            <a:avLst/>
          </a:prstGeom>
        </p:spPr>
        <p:txBody>
          <a:bodyPr lIns="0" tIns="0" rIns="0" bIns="0" rtlCol="0" anchor="t">
            <a:spAutoFit/>
          </a:bodyPr>
          <a:lstStyle/>
          <a:p>
            <a:pPr algn="ctr" defTabSz="609630">
              <a:lnSpc>
                <a:spcPts val="3199"/>
              </a:lnSpc>
            </a:pPr>
            <a:r>
              <a:rPr lang="en-US" sz="1600" dirty="0">
                <a:solidFill>
                  <a:srgbClr val="001D48"/>
                </a:solidFill>
                <a:latin typeface="Lato Black" panose="020F0A02020204030203" pitchFamily="34" charset="0"/>
              </a:rPr>
              <a:t>04</a:t>
            </a:r>
          </a:p>
        </p:txBody>
      </p:sp>
    </p:spTree>
    <p:extLst>
      <p:ext uri="{BB962C8B-B14F-4D97-AF65-F5344CB8AC3E}">
        <p14:creationId xmlns:p14="http://schemas.microsoft.com/office/powerpoint/2010/main" val="21988461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bg>
      <p:bgPr>
        <a:solidFill>
          <a:srgbClr val="001D48"/>
        </a:solidFill>
        <a:effectLst/>
      </p:bgPr>
    </p:bg>
    <p:spTree>
      <p:nvGrpSpPr>
        <p:cNvPr id="1" name="">
          <a:extLst>
            <a:ext uri="{FF2B5EF4-FFF2-40B4-BE49-F238E27FC236}">
              <a16:creationId xmlns:a16="http://schemas.microsoft.com/office/drawing/2014/main" id="{8EDAED15-F8A8-5E75-183E-87B6319279F9}"/>
            </a:ext>
          </a:extLst>
        </p:cNvPr>
        <p:cNvGrpSpPr/>
        <p:nvPr/>
      </p:nvGrpSpPr>
      <p:grpSpPr>
        <a:xfrm>
          <a:off x="0" y="0"/>
          <a:ext cx="0" cy="0"/>
          <a:chOff x="0" y="0"/>
          <a:chExt cx="0" cy="0"/>
        </a:xfrm>
      </p:grpSpPr>
      <p:sp>
        <p:nvSpPr>
          <p:cNvPr id="6" name="AutoShape 4">
            <a:extLst>
              <a:ext uri="{FF2B5EF4-FFF2-40B4-BE49-F238E27FC236}">
                <a16:creationId xmlns:a16="http://schemas.microsoft.com/office/drawing/2014/main" id="{66D38D0C-5A13-C6D0-65F9-1782A9E2A86B}"/>
              </a:ext>
            </a:extLst>
          </p:cNvPr>
          <p:cNvSpPr/>
          <p:nvPr/>
        </p:nvSpPr>
        <p:spPr>
          <a:xfrm>
            <a:off x="1" y="0"/>
            <a:ext cx="12191999" cy="1465118"/>
          </a:xfrm>
          <a:prstGeom prst="rect">
            <a:avLst/>
          </a:prstGeom>
          <a:solidFill>
            <a:schemeClr val="bg1"/>
          </a:solidFill>
        </p:spPr>
        <p:txBody>
          <a:bodyPr/>
          <a:lstStyle/>
          <a:p>
            <a:endParaRPr lang="en-US"/>
          </a:p>
        </p:txBody>
      </p:sp>
      <p:sp>
        <p:nvSpPr>
          <p:cNvPr id="7" name="TextBox 6">
            <a:extLst>
              <a:ext uri="{FF2B5EF4-FFF2-40B4-BE49-F238E27FC236}">
                <a16:creationId xmlns:a16="http://schemas.microsoft.com/office/drawing/2014/main" id="{C1E21EE3-0A4D-B634-65A3-94B1D16E7410}"/>
              </a:ext>
            </a:extLst>
          </p:cNvPr>
          <p:cNvSpPr txBox="1"/>
          <p:nvPr/>
        </p:nvSpPr>
        <p:spPr>
          <a:xfrm>
            <a:off x="872395" y="427664"/>
            <a:ext cx="9491472" cy="553998"/>
          </a:xfrm>
          <a:prstGeom prst="rect">
            <a:avLst/>
          </a:prstGeom>
        </p:spPr>
        <p:txBody>
          <a:bodyPr wrap="square" lIns="0" tIns="0" rIns="0" bIns="0" rtlCol="0" anchor="ctr">
            <a:spAutoFit/>
          </a:bodyPr>
          <a:lstStyle>
            <a:defPPr>
              <a:defRPr lang="en-US"/>
            </a:defPPr>
            <a:lvl1pPr defTabSz="609630">
              <a:lnSpc>
                <a:spcPts val="4800"/>
              </a:lnSpc>
              <a:spcBef>
                <a:spcPct val="0"/>
              </a:spcBef>
              <a:defRPr sz="3600">
                <a:solidFill>
                  <a:schemeClr val="bg1"/>
                </a:solidFill>
                <a:latin typeface="Lato Black" panose="020F0A02020204030203" pitchFamily="34" charset="0"/>
              </a:defRPr>
            </a:lvl1pPr>
          </a:lstStyle>
          <a:p>
            <a:pPr>
              <a:lnSpc>
                <a:spcPct val="100000"/>
              </a:lnSpc>
            </a:pPr>
            <a:r>
              <a:rPr lang="en-US" dirty="0">
                <a:solidFill>
                  <a:srgbClr val="001D48"/>
                </a:solidFill>
                <a:latin typeface="Lato Black"/>
                <a:ea typeface="Lato Black"/>
                <a:cs typeface="Lato Black"/>
              </a:rPr>
              <a:t>Encampment Sweeps</a:t>
            </a:r>
            <a:endParaRPr lang="en-US" dirty="0">
              <a:solidFill>
                <a:srgbClr val="001D48"/>
              </a:solidFill>
              <a:latin typeface="Lato Light" panose="020F0502020204030203" pitchFamily="34" charset="0"/>
              <a:ea typeface="Lato Light" panose="020F0502020204030203" pitchFamily="34" charset="0"/>
              <a:cs typeface="Lato Light" panose="020F0502020204030203" pitchFamily="34" charset="0"/>
            </a:endParaRPr>
          </a:p>
        </p:txBody>
      </p:sp>
      <p:sp>
        <p:nvSpPr>
          <p:cNvPr id="4" name="TextBox 3">
            <a:extLst>
              <a:ext uri="{FF2B5EF4-FFF2-40B4-BE49-F238E27FC236}">
                <a16:creationId xmlns:a16="http://schemas.microsoft.com/office/drawing/2014/main" id="{3584D239-4EDB-292D-82D7-B2F6A6F9F124}"/>
              </a:ext>
            </a:extLst>
          </p:cNvPr>
          <p:cNvSpPr txBox="1"/>
          <p:nvPr/>
        </p:nvSpPr>
        <p:spPr>
          <a:xfrm>
            <a:off x="872394" y="1892782"/>
            <a:ext cx="10321469" cy="4185761"/>
          </a:xfrm>
          <a:prstGeom prst="rect">
            <a:avLst/>
          </a:prstGeom>
          <a:noFill/>
        </p:spPr>
        <p:txBody>
          <a:bodyPr wrap="square" rtlCol="0">
            <a:spAutoFit/>
          </a:bodyPr>
          <a:lstStyle/>
          <a:p>
            <a:pPr marL="342900" indent="-342900">
              <a:spcBef>
                <a:spcPts val="600"/>
              </a:spcBef>
              <a:buSzPct val="80000"/>
              <a:buFont typeface="Arial" panose="020B0604020202020204" pitchFamily="34" charset="0"/>
              <a:buChar char="•"/>
            </a:pPr>
            <a:r>
              <a:rPr lang="en-US" sz="3200" spc="50" dirty="0">
                <a:solidFill>
                  <a:schemeClr val="bg1"/>
                </a:solidFill>
                <a:latin typeface="Lato" panose="020F0502020204030203" pitchFamily="34" charset="0"/>
              </a:rPr>
              <a:t>Encampment sweep or clearing: government agencies disperse and/or arrest PEH living in encampment settings</a:t>
            </a:r>
          </a:p>
          <a:p>
            <a:pPr marL="342900" indent="-342900">
              <a:spcBef>
                <a:spcPts val="600"/>
              </a:spcBef>
              <a:buSzPct val="80000"/>
              <a:buFont typeface="Arial" panose="020B0604020202020204" pitchFamily="34" charset="0"/>
              <a:buChar char="•"/>
            </a:pPr>
            <a:r>
              <a:rPr lang="en-US" sz="3200" spc="50" dirty="0">
                <a:solidFill>
                  <a:schemeClr val="bg1"/>
                </a:solidFill>
                <a:latin typeface="Lato" panose="020F0502020204030203" pitchFamily="34" charset="0"/>
              </a:rPr>
              <a:t>Previously, municipalities were limited in their ability to sweep due to concerns for cruel/unusual punishment</a:t>
            </a:r>
          </a:p>
          <a:p>
            <a:pPr marL="342900" indent="-342900">
              <a:spcBef>
                <a:spcPts val="600"/>
              </a:spcBef>
              <a:buSzPct val="80000"/>
              <a:buFont typeface="Arial" panose="020B0604020202020204" pitchFamily="34" charset="0"/>
              <a:buChar char="•"/>
            </a:pPr>
            <a:r>
              <a:rPr lang="en-US" sz="3200" spc="50" dirty="0">
                <a:solidFill>
                  <a:schemeClr val="bg1"/>
                </a:solidFill>
                <a:latin typeface="Lato" panose="020F0502020204030203" pitchFamily="34" charset="0"/>
              </a:rPr>
              <a:t>Grant’s Pass Decision (2024): 8</a:t>
            </a:r>
            <a:r>
              <a:rPr lang="en-US" sz="3200" spc="50" baseline="30000" dirty="0">
                <a:solidFill>
                  <a:schemeClr val="bg1"/>
                </a:solidFill>
                <a:latin typeface="Lato" panose="020F0502020204030203" pitchFamily="34" charset="0"/>
              </a:rPr>
              <a:t>th</a:t>
            </a:r>
            <a:r>
              <a:rPr lang="en-US" sz="3200" spc="50" dirty="0">
                <a:solidFill>
                  <a:schemeClr val="bg1"/>
                </a:solidFill>
                <a:latin typeface="Lato" panose="020F0502020204030203" pitchFamily="34" charset="0"/>
              </a:rPr>
              <a:t> amendment does not prohibit cities from encampment sweeps</a:t>
            </a:r>
          </a:p>
        </p:txBody>
      </p:sp>
    </p:spTree>
    <p:extLst>
      <p:ext uri="{BB962C8B-B14F-4D97-AF65-F5344CB8AC3E}">
        <p14:creationId xmlns:p14="http://schemas.microsoft.com/office/powerpoint/2010/main" val="578760572"/>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bg>
      <p:bgPr>
        <a:solidFill>
          <a:srgbClr val="001D48"/>
        </a:solidFill>
        <a:effectLst/>
      </p:bgPr>
    </p:bg>
    <p:spTree>
      <p:nvGrpSpPr>
        <p:cNvPr id="1" name="">
          <a:extLst>
            <a:ext uri="{FF2B5EF4-FFF2-40B4-BE49-F238E27FC236}">
              <a16:creationId xmlns:a16="http://schemas.microsoft.com/office/drawing/2014/main" id="{D1A091C2-D40E-E03E-BDF8-624B6476FCAB}"/>
            </a:ext>
          </a:extLst>
        </p:cNvPr>
        <p:cNvGrpSpPr/>
        <p:nvPr/>
      </p:nvGrpSpPr>
      <p:grpSpPr>
        <a:xfrm>
          <a:off x="0" y="0"/>
          <a:ext cx="0" cy="0"/>
          <a:chOff x="0" y="0"/>
          <a:chExt cx="0" cy="0"/>
        </a:xfrm>
      </p:grpSpPr>
      <p:sp>
        <p:nvSpPr>
          <p:cNvPr id="6" name="AutoShape 4">
            <a:extLst>
              <a:ext uri="{FF2B5EF4-FFF2-40B4-BE49-F238E27FC236}">
                <a16:creationId xmlns:a16="http://schemas.microsoft.com/office/drawing/2014/main" id="{D81BD809-F361-00CB-EB18-CE9FA7EB0C04}"/>
              </a:ext>
            </a:extLst>
          </p:cNvPr>
          <p:cNvSpPr/>
          <p:nvPr/>
        </p:nvSpPr>
        <p:spPr>
          <a:xfrm>
            <a:off x="1" y="0"/>
            <a:ext cx="12191999" cy="1465118"/>
          </a:xfrm>
          <a:prstGeom prst="rect">
            <a:avLst/>
          </a:prstGeom>
          <a:solidFill>
            <a:schemeClr val="bg1"/>
          </a:solidFill>
        </p:spPr>
        <p:txBody>
          <a:bodyPr/>
          <a:lstStyle/>
          <a:p>
            <a:endParaRPr lang="en-US"/>
          </a:p>
        </p:txBody>
      </p:sp>
      <p:sp>
        <p:nvSpPr>
          <p:cNvPr id="7" name="TextBox 6">
            <a:extLst>
              <a:ext uri="{FF2B5EF4-FFF2-40B4-BE49-F238E27FC236}">
                <a16:creationId xmlns:a16="http://schemas.microsoft.com/office/drawing/2014/main" id="{C285B4B7-D949-E788-2EE2-29B8E182C389}"/>
              </a:ext>
            </a:extLst>
          </p:cNvPr>
          <p:cNvSpPr txBox="1"/>
          <p:nvPr/>
        </p:nvSpPr>
        <p:spPr>
          <a:xfrm>
            <a:off x="872395" y="427664"/>
            <a:ext cx="9491472" cy="553998"/>
          </a:xfrm>
          <a:prstGeom prst="rect">
            <a:avLst/>
          </a:prstGeom>
        </p:spPr>
        <p:txBody>
          <a:bodyPr wrap="square" lIns="0" tIns="0" rIns="0" bIns="0" rtlCol="0" anchor="ctr">
            <a:spAutoFit/>
          </a:bodyPr>
          <a:lstStyle>
            <a:defPPr>
              <a:defRPr lang="en-US"/>
            </a:defPPr>
            <a:lvl1pPr defTabSz="609630">
              <a:lnSpc>
                <a:spcPts val="4800"/>
              </a:lnSpc>
              <a:spcBef>
                <a:spcPct val="0"/>
              </a:spcBef>
              <a:defRPr sz="3600">
                <a:solidFill>
                  <a:schemeClr val="bg1"/>
                </a:solidFill>
                <a:latin typeface="Lato Black" panose="020F0A02020204030203" pitchFamily="34" charset="0"/>
              </a:defRPr>
            </a:lvl1pPr>
          </a:lstStyle>
          <a:p>
            <a:pPr>
              <a:lnSpc>
                <a:spcPct val="100000"/>
              </a:lnSpc>
            </a:pPr>
            <a:r>
              <a:rPr lang="en-US" dirty="0">
                <a:solidFill>
                  <a:srgbClr val="001D48"/>
                </a:solidFill>
                <a:latin typeface="Lato Black"/>
                <a:ea typeface="Lato Black"/>
                <a:cs typeface="Lato Black"/>
              </a:rPr>
              <a:t>Encampment Sweeps: More Overdose Deaths</a:t>
            </a:r>
            <a:endParaRPr lang="en-US" dirty="0">
              <a:solidFill>
                <a:srgbClr val="001D48"/>
              </a:solidFill>
              <a:latin typeface="Lato Light" panose="020F0502020204030203" pitchFamily="34" charset="0"/>
              <a:ea typeface="Lato Light" panose="020F0502020204030203" pitchFamily="34" charset="0"/>
              <a:cs typeface="Lato Light" panose="020F0502020204030203" pitchFamily="34" charset="0"/>
            </a:endParaRPr>
          </a:p>
        </p:txBody>
      </p:sp>
      <p:pic>
        <p:nvPicPr>
          <p:cNvPr id="3" name="Picture 2" descr="A chart of a patient's schedule&#10;&#10;AI-generated content may be incorrect.">
            <a:extLst>
              <a:ext uri="{FF2B5EF4-FFF2-40B4-BE49-F238E27FC236}">
                <a16:creationId xmlns:a16="http://schemas.microsoft.com/office/drawing/2014/main" id="{8B138E46-96E3-6E52-1BFF-F7EF76F4386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72395" y="1465118"/>
            <a:ext cx="7459961" cy="5392882"/>
          </a:xfrm>
          <a:prstGeom prst="rect">
            <a:avLst/>
          </a:prstGeom>
        </p:spPr>
      </p:pic>
      <p:sp>
        <p:nvSpPr>
          <p:cNvPr id="5" name="TextBox 4">
            <a:extLst>
              <a:ext uri="{FF2B5EF4-FFF2-40B4-BE49-F238E27FC236}">
                <a16:creationId xmlns:a16="http://schemas.microsoft.com/office/drawing/2014/main" id="{E3C03FE4-52B1-9CEB-409D-370F5E39C15B}"/>
              </a:ext>
            </a:extLst>
          </p:cNvPr>
          <p:cNvSpPr txBox="1"/>
          <p:nvPr/>
        </p:nvSpPr>
        <p:spPr>
          <a:xfrm>
            <a:off x="9061871" y="5784005"/>
            <a:ext cx="2257734" cy="646331"/>
          </a:xfrm>
          <a:prstGeom prst="rect">
            <a:avLst/>
          </a:prstGeom>
          <a:noFill/>
        </p:spPr>
        <p:txBody>
          <a:bodyPr wrap="none" rtlCol="0">
            <a:spAutoFit/>
          </a:bodyPr>
          <a:lstStyle/>
          <a:p>
            <a:r>
              <a:rPr lang="en-US" dirty="0">
                <a:solidFill>
                  <a:schemeClr val="bg1"/>
                </a:solidFill>
              </a:rPr>
              <a:t>Barocas, et al, 2023, </a:t>
            </a:r>
          </a:p>
          <a:p>
            <a:r>
              <a:rPr lang="en-US" dirty="0">
                <a:solidFill>
                  <a:schemeClr val="bg1"/>
                </a:solidFill>
              </a:rPr>
              <a:t>JAMA Network open</a:t>
            </a:r>
          </a:p>
        </p:txBody>
      </p:sp>
    </p:spTree>
    <p:extLst>
      <p:ext uri="{BB962C8B-B14F-4D97-AF65-F5344CB8AC3E}">
        <p14:creationId xmlns:p14="http://schemas.microsoft.com/office/powerpoint/2010/main" val="3145654776"/>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bg>
      <p:bgPr>
        <a:solidFill>
          <a:srgbClr val="001D48"/>
        </a:solidFill>
        <a:effectLst/>
      </p:bgPr>
    </p:bg>
    <p:spTree>
      <p:nvGrpSpPr>
        <p:cNvPr id="1" name="">
          <a:extLst>
            <a:ext uri="{FF2B5EF4-FFF2-40B4-BE49-F238E27FC236}">
              <a16:creationId xmlns:a16="http://schemas.microsoft.com/office/drawing/2014/main" id="{5BF03C89-29A9-0C73-79F4-A28EBB7EC077}"/>
            </a:ext>
          </a:extLst>
        </p:cNvPr>
        <p:cNvGrpSpPr/>
        <p:nvPr/>
      </p:nvGrpSpPr>
      <p:grpSpPr>
        <a:xfrm>
          <a:off x="0" y="0"/>
          <a:ext cx="0" cy="0"/>
          <a:chOff x="0" y="0"/>
          <a:chExt cx="0" cy="0"/>
        </a:xfrm>
      </p:grpSpPr>
      <p:sp>
        <p:nvSpPr>
          <p:cNvPr id="6" name="AutoShape 4">
            <a:extLst>
              <a:ext uri="{FF2B5EF4-FFF2-40B4-BE49-F238E27FC236}">
                <a16:creationId xmlns:a16="http://schemas.microsoft.com/office/drawing/2014/main" id="{F42CCB9D-0BB7-7B38-BDCC-82B4EAE8E6FA}"/>
              </a:ext>
            </a:extLst>
          </p:cNvPr>
          <p:cNvSpPr/>
          <p:nvPr/>
        </p:nvSpPr>
        <p:spPr>
          <a:xfrm>
            <a:off x="1" y="0"/>
            <a:ext cx="12191999" cy="1465118"/>
          </a:xfrm>
          <a:prstGeom prst="rect">
            <a:avLst/>
          </a:prstGeom>
          <a:solidFill>
            <a:schemeClr val="bg1"/>
          </a:solidFill>
        </p:spPr>
        <p:txBody>
          <a:bodyPr/>
          <a:lstStyle/>
          <a:p>
            <a:endParaRPr lang="en-US"/>
          </a:p>
        </p:txBody>
      </p:sp>
      <p:sp>
        <p:nvSpPr>
          <p:cNvPr id="7" name="TextBox 6">
            <a:extLst>
              <a:ext uri="{FF2B5EF4-FFF2-40B4-BE49-F238E27FC236}">
                <a16:creationId xmlns:a16="http://schemas.microsoft.com/office/drawing/2014/main" id="{970FFF3F-7997-6B3F-3EBE-D2722087696B}"/>
              </a:ext>
            </a:extLst>
          </p:cNvPr>
          <p:cNvSpPr txBox="1"/>
          <p:nvPr/>
        </p:nvSpPr>
        <p:spPr>
          <a:xfrm>
            <a:off x="872395" y="427664"/>
            <a:ext cx="9491472" cy="553998"/>
          </a:xfrm>
          <a:prstGeom prst="rect">
            <a:avLst/>
          </a:prstGeom>
        </p:spPr>
        <p:txBody>
          <a:bodyPr wrap="square" lIns="0" tIns="0" rIns="0" bIns="0" rtlCol="0" anchor="ctr">
            <a:spAutoFit/>
          </a:bodyPr>
          <a:lstStyle>
            <a:defPPr>
              <a:defRPr lang="en-US"/>
            </a:defPPr>
            <a:lvl1pPr defTabSz="609630">
              <a:lnSpc>
                <a:spcPts val="4800"/>
              </a:lnSpc>
              <a:spcBef>
                <a:spcPct val="0"/>
              </a:spcBef>
              <a:defRPr sz="3600">
                <a:solidFill>
                  <a:schemeClr val="bg1"/>
                </a:solidFill>
                <a:latin typeface="Lato Black" panose="020F0A02020204030203" pitchFamily="34" charset="0"/>
              </a:defRPr>
            </a:lvl1pPr>
          </a:lstStyle>
          <a:p>
            <a:pPr>
              <a:lnSpc>
                <a:spcPct val="100000"/>
              </a:lnSpc>
            </a:pPr>
            <a:r>
              <a:rPr lang="en-US" dirty="0">
                <a:solidFill>
                  <a:srgbClr val="001D48"/>
                </a:solidFill>
                <a:latin typeface="Lato Black"/>
                <a:ea typeface="Lato Black"/>
                <a:cs typeface="Lato Black"/>
              </a:rPr>
              <a:t>An Alternative: Harm Reduction Housing</a:t>
            </a:r>
            <a:endParaRPr lang="en-US" dirty="0">
              <a:solidFill>
                <a:srgbClr val="001D48"/>
              </a:solidFill>
              <a:latin typeface="Lato Light" panose="020F0502020204030203" pitchFamily="34" charset="0"/>
              <a:ea typeface="Lato Light" panose="020F0502020204030203" pitchFamily="34" charset="0"/>
              <a:cs typeface="Lato Light" panose="020F0502020204030203" pitchFamily="34" charset="0"/>
            </a:endParaRPr>
          </a:p>
        </p:txBody>
      </p:sp>
      <p:sp>
        <p:nvSpPr>
          <p:cNvPr id="4" name="TextBox 3">
            <a:extLst>
              <a:ext uri="{FF2B5EF4-FFF2-40B4-BE49-F238E27FC236}">
                <a16:creationId xmlns:a16="http://schemas.microsoft.com/office/drawing/2014/main" id="{6EF27E73-E263-9426-EFCF-2D63244FB6B5}"/>
              </a:ext>
            </a:extLst>
          </p:cNvPr>
          <p:cNvSpPr txBox="1"/>
          <p:nvPr/>
        </p:nvSpPr>
        <p:spPr>
          <a:xfrm>
            <a:off x="872395" y="1730736"/>
            <a:ext cx="10321469" cy="4616648"/>
          </a:xfrm>
          <a:prstGeom prst="rect">
            <a:avLst/>
          </a:prstGeom>
          <a:noFill/>
        </p:spPr>
        <p:txBody>
          <a:bodyPr wrap="square" rtlCol="0">
            <a:spAutoFit/>
          </a:bodyPr>
          <a:lstStyle/>
          <a:p>
            <a:pPr marL="342900" indent="-342900">
              <a:spcBef>
                <a:spcPts val="600"/>
              </a:spcBef>
              <a:buSzPct val="80000"/>
              <a:buFont typeface="Arial" panose="020B0604020202020204" pitchFamily="34" charset="0"/>
              <a:buChar char="•"/>
            </a:pPr>
            <a:r>
              <a:rPr lang="en-US" sz="2400" spc="50" dirty="0">
                <a:solidFill>
                  <a:schemeClr val="bg1"/>
                </a:solidFill>
                <a:latin typeface="Lato" panose="020F0502020204030203" pitchFamily="34" charset="0"/>
              </a:rPr>
              <a:t>In 2022, Boston pursued an innovative “harm reduction housing” (HRH) intervention in conjunction with an encampment sweep</a:t>
            </a:r>
          </a:p>
          <a:p>
            <a:pPr marL="342900" indent="-342900">
              <a:spcBef>
                <a:spcPts val="600"/>
              </a:spcBef>
              <a:buSzPct val="80000"/>
              <a:buFont typeface="Arial" panose="020B0604020202020204" pitchFamily="34" charset="0"/>
              <a:buChar char="•"/>
            </a:pPr>
            <a:endParaRPr lang="en-US" sz="2400" spc="50" dirty="0">
              <a:solidFill>
                <a:schemeClr val="bg1"/>
              </a:solidFill>
              <a:latin typeface="Lato" panose="020F0502020204030203" pitchFamily="34" charset="0"/>
            </a:endParaRPr>
          </a:p>
          <a:p>
            <a:pPr marL="342900" indent="-342900">
              <a:spcBef>
                <a:spcPts val="600"/>
              </a:spcBef>
              <a:buSzPct val="80000"/>
              <a:buFont typeface="Arial" panose="020B0604020202020204" pitchFamily="34" charset="0"/>
              <a:buChar char="•"/>
            </a:pPr>
            <a:r>
              <a:rPr lang="en-US" sz="2400" spc="50" dirty="0">
                <a:solidFill>
                  <a:schemeClr val="bg1"/>
                </a:solidFill>
                <a:latin typeface="Lato" panose="020F0502020204030203" pitchFamily="34" charset="0"/>
              </a:rPr>
              <a:t>HRH sites offered harm reduction supplies and more permissive rules, plus intensive case management and connection to treatment</a:t>
            </a:r>
          </a:p>
          <a:p>
            <a:pPr marL="342900" indent="-342900">
              <a:spcBef>
                <a:spcPts val="600"/>
              </a:spcBef>
              <a:buSzPct val="80000"/>
              <a:buFont typeface="Arial" panose="020B0604020202020204" pitchFamily="34" charset="0"/>
              <a:buChar char="•"/>
            </a:pPr>
            <a:endParaRPr lang="en-US" sz="2400" spc="50" dirty="0">
              <a:solidFill>
                <a:schemeClr val="bg1"/>
              </a:solidFill>
              <a:latin typeface="Lato" panose="020F0502020204030203" pitchFamily="34" charset="0"/>
            </a:endParaRPr>
          </a:p>
          <a:p>
            <a:pPr marL="342900" indent="-342900">
              <a:spcBef>
                <a:spcPts val="600"/>
              </a:spcBef>
              <a:buSzPct val="80000"/>
              <a:buFont typeface="Arial" panose="020B0604020202020204" pitchFamily="34" charset="0"/>
              <a:buChar char="•"/>
            </a:pPr>
            <a:r>
              <a:rPr lang="en-US" sz="2400" spc="50" dirty="0">
                <a:solidFill>
                  <a:schemeClr val="bg1"/>
                </a:solidFill>
                <a:latin typeface="Lato" panose="020F0502020204030203" pitchFamily="34" charset="0"/>
              </a:rPr>
              <a:t>HRH also offered innovative means of connecting patients to MOUD</a:t>
            </a:r>
          </a:p>
          <a:p>
            <a:pPr marL="342900" indent="-342900">
              <a:spcBef>
                <a:spcPts val="600"/>
              </a:spcBef>
              <a:buSzPct val="80000"/>
              <a:buFont typeface="Arial" panose="020B0604020202020204" pitchFamily="34" charset="0"/>
              <a:buChar char="•"/>
            </a:pPr>
            <a:endParaRPr lang="en-US" sz="2400" spc="50" dirty="0">
              <a:solidFill>
                <a:schemeClr val="bg1"/>
              </a:solidFill>
              <a:latin typeface="Lato" panose="020F0502020204030203" pitchFamily="34" charset="0"/>
            </a:endParaRPr>
          </a:p>
          <a:p>
            <a:pPr marL="342900" indent="-342900">
              <a:spcBef>
                <a:spcPts val="600"/>
              </a:spcBef>
              <a:buSzPct val="80000"/>
              <a:buFont typeface="Arial" panose="020B0604020202020204" pitchFamily="34" charset="0"/>
              <a:buChar char="•"/>
            </a:pPr>
            <a:r>
              <a:rPr lang="en-US" sz="2400" spc="50" dirty="0">
                <a:solidFill>
                  <a:schemeClr val="bg1"/>
                </a:solidFill>
                <a:latin typeface="Lato" panose="020F0502020204030203" pitchFamily="34" charset="0"/>
              </a:rPr>
              <a:t>Of the seven HRH sites, some had onsite connection to buprenorphine and/or methadone, and some offered linkage to offsite MOUD programs</a:t>
            </a:r>
          </a:p>
        </p:txBody>
      </p:sp>
    </p:spTree>
    <p:extLst>
      <p:ext uri="{BB962C8B-B14F-4D97-AF65-F5344CB8AC3E}">
        <p14:creationId xmlns:p14="http://schemas.microsoft.com/office/powerpoint/2010/main" val="1571074892"/>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A street with white buildings and plants&#10;&#10;Description automatically generated with medium confidence">
            <a:extLst>
              <a:ext uri="{FF2B5EF4-FFF2-40B4-BE49-F238E27FC236}">
                <a16:creationId xmlns:a16="http://schemas.microsoft.com/office/drawing/2014/main" id="{F3385FAF-44E8-D682-5F41-D92DD86E267A}"/>
              </a:ext>
            </a:extLst>
          </p:cNvPr>
          <p:cNvPicPr>
            <a:picLocks noChangeAspect="1"/>
          </p:cNvPicPr>
          <p:nvPr/>
        </p:nvPicPr>
        <p:blipFill>
          <a:blip r:embed="rId2"/>
          <a:srcRect t="13699" b="42294"/>
          <a:stretch/>
        </p:blipFill>
        <p:spPr>
          <a:xfrm>
            <a:off x="6097150" y="1282"/>
            <a:ext cx="6094850" cy="3427718"/>
          </a:xfrm>
          <a:prstGeom prst="rect">
            <a:avLst/>
          </a:prstGeom>
        </p:spPr>
      </p:pic>
      <p:pic>
        <p:nvPicPr>
          <p:cNvPr id="3" name="Picture 2" descr="A collage of beds in a room&#10;&#10;Description automatically generated">
            <a:extLst>
              <a:ext uri="{FF2B5EF4-FFF2-40B4-BE49-F238E27FC236}">
                <a16:creationId xmlns:a16="http://schemas.microsoft.com/office/drawing/2014/main" id="{1081FE94-88BB-FE1C-013D-1E7D8D61836A}"/>
              </a:ext>
            </a:extLst>
          </p:cNvPr>
          <p:cNvPicPr>
            <a:picLocks noChangeAspect="1"/>
          </p:cNvPicPr>
          <p:nvPr/>
        </p:nvPicPr>
        <p:blipFill>
          <a:blip r:embed="rId3"/>
          <a:stretch>
            <a:fillRect/>
          </a:stretch>
        </p:blipFill>
        <p:spPr>
          <a:xfrm>
            <a:off x="274362" y="-1282"/>
            <a:ext cx="5826598" cy="5695500"/>
          </a:xfrm>
          <a:prstGeom prst="rect">
            <a:avLst/>
          </a:prstGeom>
        </p:spPr>
      </p:pic>
      <p:pic>
        <p:nvPicPr>
          <p:cNvPr id="4" name="Picture 3" descr="Cars parked cars in front of a building&#10;&#10;Description automatically generated">
            <a:extLst>
              <a:ext uri="{FF2B5EF4-FFF2-40B4-BE49-F238E27FC236}">
                <a16:creationId xmlns:a16="http://schemas.microsoft.com/office/drawing/2014/main" id="{9F79E376-BB29-954D-9CFA-20D7084D3E3A}"/>
              </a:ext>
            </a:extLst>
          </p:cNvPr>
          <p:cNvPicPr>
            <a:picLocks noChangeAspect="1"/>
          </p:cNvPicPr>
          <p:nvPr/>
        </p:nvPicPr>
        <p:blipFill>
          <a:blip r:embed="rId4"/>
          <a:srcRect t="16990"/>
          <a:stretch/>
        </p:blipFill>
        <p:spPr>
          <a:xfrm>
            <a:off x="6094870" y="3429000"/>
            <a:ext cx="6097130" cy="3429000"/>
          </a:xfrm>
          <a:prstGeom prst="rect">
            <a:avLst/>
          </a:prstGeom>
        </p:spPr>
      </p:pic>
    </p:spTree>
    <p:extLst>
      <p:ext uri="{BB962C8B-B14F-4D97-AF65-F5344CB8AC3E}">
        <p14:creationId xmlns:p14="http://schemas.microsoft.com/office/powerpoint/2010/main" val="181027166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bg>
      <p:bgPr>
        <a:solidFill>
          <a:srgbClr val="001D48"/>
        </a:solidFill>
        <a:effectLst/>
      </p:bgPr>
    </p:bg>
    <p:spTree>
      <p:nvGrpSpPr>
        <p:cNvPr id="1" name="">
          <a:extLst>
            <a:ext uri="{FF2B5EF4-FFF2-40B4-BE49-F238E27FC236}">
              <a16:creationId xmlns:a16="http://schemas.microsoft.com/office/drawing/2014/main" id="{50BE202D-697A-95FC-BB31-AD465ECD19AE}"/>
            </a:ext>
          </a:extLst>
        </p:cNvPr>
        <p:cNvGrpSpPr/>
        <p:nvPr/>
      </p:nvGrpSpPr>
      <p:grpSpPr>
        <a:xfrm>
          <a:off x="0" y="0"/>
          <a:ext cx="0" cy="0"/>
          <a:chOff x="0" y="0"/>
          <a:chExt cx="0" cy="0"/>
        </a:xfrm>
      </p:grpSpPr>
      <p:sp>
        <p:nvSpPr>
          <p:cNvPr id="6" name="AutoShape 4">
            <a:extLst>
              <a:ext uri="{FF2B5EF4-FFF2-40B4-BE49-F238E27FC236}">
                <a16:creationId xmlns:a16="http://schemas.microsoft.com/office/drawing/2014/main" id="{B68EDBF8-33BA-3630-1EC0-67A1DA252E66}"/>
              </a:ext>
            </a:extLst>
          </p:cNvPr>
          <p:cNvSpPr/>
          <p:nvPr/>
        </p:nvSpPr>
        <p:spPr>
          <a:xfrm>
            <a:off x="1" y="0"/>
            <a:ext cx="12191999" cy="1465118"/>
          </a:xfrm>
          <a:prstGeom prst="rect">
            <a:avLst/>
          </a:prstGeom>
          <a:solidFill>
            <a:schemeClr val="bg1"/>
          </a:solidFill>
        </p:spPr>
        <p:txBody>
          <a:bodyPr/>
          <a:lstStyle/>
          <a:p>
            <a:endParaRPr lang="en-US"/>
          </a:p>
        </p:txBody>
      </p:sp>
      <p:sp>
        <p:nvSpPr>
          <p:cNvPr id="7" name="TextBox 6">
            <a:extLst>
              <a:ext uri="{FF2B5EF4-FFF2-40B4-BE49-F238E27FC236}">
                <a16:creationId xmlns:a16="http://schemas.microsoft.com/office/drawing/2014/main" id="{6384FB91-E9EC-8F8B-AC64-5875FA9562B8}"/>
              </a:ext>
            </a:extLst>
          </p:cNvPr>
          <p:cNvSpPr txBox="1"/>
          <p:nvPr/>
        </p:nvSpPr>
        <p:spPr>
          <a:xfrm>
            <a:off x="872395" y="427664"/>
            <a:ext cx="9491472" cy="553998"/>
          </a:xfrm>
          <a:prstGeom prst="rect">
            <a:avLst/>
          </a:prstGeom>
        </p:spPr>
        <p:txBody>
          <a:bodyPr wrap="square" lIns="0" tIns="0" rIns="0" bIns="0" rtlCol="0" anchor="ctr">
            <a:spAutoFit/>
          </a:bodyPr>
          <a:lstStyle>
            <a:defPPr>
              <a:defRPr lang="en-US"/>
            </a:defPPr>
            <a:lvl1pPr defTabSz="609630">
              <a:lnSpc>
                <a:spcPts val="4800"/>
              </a:lnSpc>
              <a:spcBef>
                <a:spcPct val="0"/>
              </a:spcBef>
              <a:defRPr sz="3600">
                <a:solidFill>
                  <a:schemeClr val="bg1"/>
                </a:solidFill>
                <a:latin typeface="Lato Black" panose="020F0A02020204030203" pitchFamily="34" charset="0"/>
              </a:defRPr>
            </a:lvl1pPr>
          </a:lstStyle>
          <a:p>
            <a:pPr>
              <a:lnSpc>
                <a:spcPct val="100000"/>
              </a:lnSpc>
            </a:pPr>
            <a:r>
              <a:rPr lang="en-US" dirty="0">
                <a:solidFill>
                  <a:srgbClr val="001D48"/>
                </a:solidFill>
                <a:latin typeface="Lato Black"/>
                <a:ea typeface="Lato Black"/>
                <a:cs typeface="Lato Black"/>
              </a:rPr>
              <a:t>HRH By The Numbers</a:t>
            </a:r>
            <a:endParaRPr lang="en-US" dirty="0">
              <a:solidFill>
                <a:srgbClr val="001D48"/>
              </a:solidFill>
              <a:latin typeface="Lato Light" panose="020F0502020204030203" pitchFamily="34" charset="0"/>
              <a:ea typeface="Lato Light" panose="020F0502020204030203" pitchFamily="34" charset="0"/>
              <a:cs typeface="Lato Light" panose="020F0502020204030203" pitchFamily="34" charset="0"/>
            </a:endParaRPr>
          </a:p>
        </p:txBody>
      </p:sp>
      <p:sp>
        <p:nvSpPr>
          <p:cNvPr id="4" name="TextBox 3">
            <a:extLst>
              <a:ext uri="{FF2B5EF4-FFF2-40B4-BE49-F238E27FC236}">
                <a16:creationId xmlns:a16="http://schemas.microsoft.com/office/drawing/2014/main" id="{FF22ABA9-F9B5-6D86-0041-ED4C0E8ADE7B}"/>
              </a:ext>
            </a:extLst>
          </p:cNvPr>
          <p:cNvSpPr txBox="1"/>
          <p:nvPr/>
        </p:nvSpPr>
        <p:spPr>
          <a:xfrm>
            <a:off x="872395" y="1730736"/>
            <a:ext cx="10321469" cy="3508653"/>
          </a:xfrm>
          <a:prstGeom prst="rect">
            <a:avLst/>
          </a:prstGeom>
          <a:noFill/>
        </p:spPr>
        <p:txBody>
          <a:bodyPr wrap="square" rtlCol="0">
            <a:spAutoFit/>
          </a:bodyPr>
          <a:lstStyle/>
          <a:p>
            <a:pPr marL="342900" indent="-342900">
              <a:spcBef>
                <a:spcPts val="600"/>
              </a:spcBef>
              <a:buSzPct val="80000"/>
              <a:buFont typeface="Arial" panose="020B0604020202020204" pitchFamily="34" charset="0"/>
              <a:buChar char="•"/>
            </a:pPr>
            <a:r>
              <a:rPr lang="en-US" sz="2400" spc="50" dirty="0">
                <a:solidFill>
                  <a:schemeClr val="bg1"/>
                </a:solidFill>
                <a:latin typeface="Lato" panose="020F0502020204030203" pitchFamily="34" charset="0"/>
              </a:rPr>
              <a:t>In January 2022, of 145 encampment dwellers, 108 entered HRH</a:t>
            </a:r>
          </a:p>
          <a:p>
            <a:pPr marL="342900" indent="-342900">
              <a:spcBef>
                <a:spcPts val="600"/>
              </a:spcBef>
              <a:buSzPct val="80000"/>
              <a:buFont typeface="Arial" panose="020B0604020202020204" pitchFamily="34" charset="0"/>
              <a:buChar char="•"/>
            </a:pPr>
            <a:endParaRPr lang="en-US" sz="2400" spc="50" dirty="0">
              <a:solidFill>
                <a:schemeClr val="bg1"/>
              </a:solidFill>
              <a:latin typeface="Lato" panose="020F0502020204030203" pitchFamily="34" charset="0"/>
            </a:endParaRPr>
          </a:p>
          <a:p>
            <a:pPr marL="342900" indent="-342900">
              <a:spcBef>
                <a:spcPts val="600"/>
              </a:spcBef>
              <a:buSzPct val="80000"/>
              <a:buFont typeface="Arial" panose="020B0604020202020204" pitchFamily="34" charset="0"/>
              <a:buChar char="•"/>
            </a:pPr>
            <a:r>
              <a:rPr lang="en-US" sz="2400" spc="50" dirty="0">
                <a:solidFill>
                  <a:schemeClr val="bg1"/>
                </a:solidFill>
                <a:latin typeface="Lato" panose="020F0502020204030203" pitchFamily="34" charset="0"/>
              </a:rPr>
              <a:t>Since January, 2022, 895 individuals have stayed in HRH and 300 (33.5%) have transitioned to permanent housing</a:t>
            </a:r>
          </a:p>
          <a:p>
            <a:pPr marL="342900" indent="-342900">
              <a:spcBef>
                <a:spcPts val="600"/>
              </a:spcBef>
              <a:buSzPct val="80000"/>
              <a:buFont typeface="Arial" panose="020B0604020202020204" pitchFamily="34" charset="0"/>
              <a:buChar char="•"/>
            </a:pPr>
            <a:endParaRPr lang="en-US" sz="2400" spc="50" dirty="0">
              <a:solidFill>
                <a:schemeClr val="bg1"/>
              </a:solidFill>
              <a:latin typeface="Lato" panose="020F0502020204030203" pitchFamily="34" charset="0"/>
            </a:endParaRPr>
          </a:p>
          <a:p>
            <a:pPr marL="342900" indent="-342900">
              <a:spcBef>
                <a:spcPts val="600"/>
              </a:spcBef>
              <a:buSzPct val="80000"/>
              <a:buFont typeface="Arial" panose="020B0604020202020204" pitchFamily="34" charset="0"/>
              <a:buChar char="•"/>
            </a:pPr>
            <a:r>
              <a:rPr lang="en-US" sz="2400" spc="50" dirty="0">
                <a:solidFill>
                  <a:schemeClr val="bg1"/>
                </a:solidFill>
                <a:latin typeface="Lato" panose="020F0502020204030203" pitchFamily="34" charset="0"/>
              </a:rPr>
              <a:t>160 currently in HRH</a:t>
            </a:r>
          </a:p>
          <a:p>
            <a:pPr marL="342900" indent="-342900">
              <a:spcBef>
                <a:spcPts val="600"/>
              </a:spcBef>
              <a:buSzPct val="80000"/>
              <a:buFont typeface="Arial" panose="020B0604020202020204" pitchFamily="34" charset="0"/>
              <a:buChar char="•"/>
            </a:pPr>
            <a:endParaRPr lang="en-US" sz="2400" spc="50" dirty="0">
              <a:solidFill>
                <a:schemeClr val="bg1"/>
              </a:solidFill>
              <a:latin typeface="Lato" panose="020F0502020204030203" pitchFamily="34" charset="0"/>
            </a:endParaRPr>
          </a:p>
          <a:p>
            <a:pPr marL="342900" indent="-342900">
              <a:spcBef>
                <a:spcPts val="600"/>
              </a:spcBef>
              <a:buSzPct val="80000"/>
              <a:buFont typeface="Arial" panose="020B0604020202020204" pitchFamily="34" charset="0"/>
              <a:buChar char="•"/>
            </a:pPr>
            <a:endParaRPr lang="en-US" sz="2400" spc="50" dirty="0">
              <a:solidFill>
                <a:schemeClr val="bg1"/>
              </a:solidFill>
              <a:latin typeface="Lato" panose="020F0502020204030203" pitchFamily="34" charset="0"/>
            </a:endParaRPr>
          </a:p>
        </p:txBody>
      </p:sp>
    </p:spTree>
    <p:extLst>
      <p:ext uri="{BB962C8B-B14F-4D97-AF65-F5344CB8AC3E}">
        <p14:creationId xmlns:p14="http://schemas.microsoft.com/office/powerpoint/2010/main" val="1653056335"/>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bg>
      <p:bgPr>
        <a:solidFill>
          <a:srgbClr val="001D48"/>
        </a:solidFill>
        <a:effectLst/>
      </p:bgPr>
    </p:bg>
    <p:spTree>
      <p:nvGrpSpPr>
        <p:cNvPr id="1" name="">
          <a:extLst>
            <a:ext uri="{FF2B5EF4-FFF2-40B4-BE49-F238E27FC236}">
              <a16:creationId xmlns:a16="http://schemas.microsoft.com/office/drawing/2014/main" id="{0D473E60-B0C1-6DE4-F3DD-F2CA1575C82A}"/>
            </a:ext>
          </a:extLst>
        </p:cNvPr>
        <p:cNvGrpSpPr/>
        <p:nvPr/>
      </p:nvGrpSpPr>
      <p:grpSpPr>
        <a:xfrm>
          <a:off x="0" y="0"/>
          <a:ext cx="0" cy="0"/>
          <a:chOff x="0" y="0"/>
          <a:chExt cx="0" cy="0"/>
        </a:xfrm>
      </p:grpSpPr>
      <p:sp>
        <p:nvSpPr>
          <p:cNvPr id="6" name="AutoShape 4">
            <a:extLst>
              <a:ext uri="{FF2B5EF4-FFF2-40B4-BE49-F238E27FC236}">
                <a16:creationId xmlns:a16="http://schemas.microsoft.com/office/drawing/2014/main" id="{CF5D65EF-3F4D-39A2-5787-4DB4EC92F999}"/>
              </a:ext>
            </a:extLst>
          </p:cNvPr>
          <p:cNvSpPr/>
          <p:nvPr/>
        </p:nvSpPr>
        <p:spPr>
          <a:xfrm>
            <a:off x="1" y="0"/>
            <a:ext cx="12191999" cy="1465118"/>
          </a:xfrm>
          <a:prstGeom prst="rect">
            <a:avLst/>
          </a:prstGeom>
          <a:solidFill>
            <a:schemeClr val="bg1"/>
          </a:solidFill>
        </p:spPr>
        <p:txBody>
          <a:bodyPr/>
          <a:lstStyle/>
          <a:p>
            <a:endParaRPr lang="en-US"/>
          </a:p>
        </p:txBody>
      </p:sp>
      <p:sp>
        <p:nvSpPr>
          <p:cNvPr id="7" name="TextBox 6">
            <a:extLst>
              <a:ext uri="{FF2B5EF4-FFF2-40B4-BE49-F238E27FC236}">
                <a16:creationId xmlns:a16="http://schemas.microsoft.com/office/drawing/2014/main" id="{69916D01-4AF2-B762-652D-DAA55270ECF4}"/>
              </a:ext>
            </a:extLst>
          </p:cNvPr>
          <p:cNvSpPr txBox="1"/>
          <p:nvPr/>
        </p:nvSpPr>
        <p:spPr>
          <a:xfrm>
            <a:off x="872395" y="427664"/>
            <a:ext cx="9491472" cy="553998"/>
          </a:xfrm>
          <a:prstGeom prst="rect">
            <a:avLst/>
          </a:prstGeom>
        </p:spPr>
        <p:txBody>
          <a:bodyPr wrap="square" lIns="0" tIns="0" rIns="0" bIns="0" rtlCol="0" anchor="ctr">
            <a:spAutoFit/>
          </a:bodyPr>
          <a:lstStyle>
            <a:defPPr>
              <a:defRPr lang="en-US"/>
            </a:defPPr>
            <a:lvl1pPr defTabSz="609630">
              <a:lnSpc>
                <a:spcPts val="4800"/>
              </a:lnSpc>
              <a:spcBef>
                <a:spcPct val="0"/>
              </a:spcBef>
              <a:defRPr sz="3600">
                <a:solidFill>
                  <a:schemeClr val="bg1"/>
                </a:solidFill>
                <a:latin typeface="Lato Black" panose="020F0A02020204030203" pitchFamily="34" charset="0"/>
              </a:defRPr>
            </a:lvl1pPr>
          </a:lstStyle>
          <a:p>
            <a:pPr>
              <a:lnSpc>
                <a:spcPct val="100000"/>
              </a:lnSpc>
            </a:pPr>
            <a:r>
              <a:rPr lang="en-US" dirty="0">
                <a:solidFill>
                  <a:srgbClr val="001D48"/>
                </a:solidFill>
                <a:latin typeface="Lato Black"/>
                <a:ea typeface="Lato Black"/>
                <a:cs typeface="Lato Black"/>
              </a:rPr>
              <a:t>HRH Results</a:t>
            </a:r>
            <a:endParaRPr lang="en-US" dirty="0">
              <a:solidFill>
                <a:srgbClr val="001D48"/>
              </a:solidFill>
              <a:latin typeface="Lato Light" panose="020F0502020204030203" pitchFamily="34" charset="0"/>
              <a:ea typeface="Lato Light" panose="020F0502020204030203" pitchFamily="34" charset="0"/>
              <a:cs typeface="Lato Light" panose="020F0502020204030203" pitchFamily="34" charset="0"/>
            </a:endParaRPr>
          </a:p>
        </p:txBody>
      </p:sp>
      <p:sp>
        <p:nvSpPr>
          <p:cNvPr id="4" name="TextBox 3">
            <a:extLst>
              <a:ext uri="{FF2B5EF4-FFF2-40B4-BE49-F238E27FC236}">
                <a16:creationId xmlns:a16="http://schemas.microsoft.com/office/drawing/2014/main" id="{C3F0CB04-F1AE-F81F-6470-F21EF3EAB671}"/>
              </a:ext>
            </a:extLst>
          </p:cNvPr>
          <p:cNvSpPr txBox="1"/>
          <p:nvPr/>
        </p:nvSpPr>
        <p:spPr>
          <a:xfrm>
            <a:off x="872395" y="1730736"/>
            <a:ext cx="10321469" cy="3431709"/>
          </a:xfrm>
          <a:prstGeom prst="rect">
            <a:avLst/>
          </a:prstGeom>
          <a:noFill/>
        </p:spPr>
        <p:txBody>
          <a:bodyPr wrap="square" rtlCol="0">
            <a:spAutoFit/>
          </a:bodyPr>
          <a:lstStyle/>
          <a:p>
            <a:pPr marL="342900" indent="-342900">
              <a:spcBef>
                <a:spcPts val="600"/>
              </a:spcBef>
              <a:buSzPct val="80000"/>
              <a:buFont typeface="Arial" panose="020B0604020202020204" pitchFamily="34" charset="0"/>
              <a:buChar char="•"/>
            </a:pPr>
            <a:r>
              <a:rPr lang="en-US" sz="2400" spc="50" dirty="0">
                <a:solidFill>
                  <a:schemeClr val="bg1"/>
                </a:solidFill>
                <a:latin typeface="Lato" panose="020F0502020204030203" pitchFamily="34" charset="0"/>
              </a:rPr>
              <a:t>Increased engagement in substance use treatment, mental health, and primary care (</a:t>
            </a:r>
            <a:r>
              <a:rPr lang="en-US" sz="2400" spc="50" dirty="0" err="1">
                <a:solidFill>
                  <a:schemeClr val="bg1"/>
                </a:solidFill>
                <a:latin typeface="Lato" panose="020F0502020204030203" pitchFamily="34" charset="0"/>
              </a:rPr>
              <a:t>Komaromy</a:t>
            </a:r>
            <a:r>
              <a:rPr lang="en-US" sz="2400" spc="50" dirty="0">
                <a:solidFill>
                  <a:schemeClr val="bg1"/>
                </a:solidFill>
                <a:latin typeface="Lato" panose="020F0502020204030203" pitchFamily="34" charset="0"/>
              </a:rPr>
              <a:t>, ASCP, 2023)</a:t>
            </a:r>
          </a:p>
          <a:p>
            <a:pPr marL="342900" indent="-342900">
              <a:spcBef>
                <a:spcPts val="600"/>
              </a:spcBef>
              <a:buSzPct val="80000"/>
              <a:buFont typeface="Arial" panose="020B0604020202020204" pitchFamily="34" charset="0"/>
              <a:buChar char="•"/>
            </a:pPr>
            <a:endParaRPr lang="en-US" sz="2400" spc="50" dirty="0">
              <a:solidFill>
                <a:schemeClr val="bg1"/>
              </a:solidFill>
              <a:latin typeface="Lato" panose="020F0502020204030203" pitchFamily="34" charset="0"/>
            </a:endParaRPr>
          </a:p>
          <a:p>
            <a:pPr marL="342900" indent="-342900">
              <a:spcBef>
                <a:spcPts val="600"/>
              </a:spcBef>
              <a:buSzPct val="80000"/>
              <a:buFont typeface="Arial" panose="020B0604020202020204" pitchFamily="34" charset="0"/>
              <a:buChar char="•"/>
            </a:pPr>
            <a:r>
              <a:rPr lang="en-US" sz="2400" spc="50" dirty="0">
                <a:solidFill>
                  <a:schemeClr val="bg1"/>
                </a:solidFill>
                <a:latin typeface="Lato" panose="020F0502020204030203" pitchFamily="34" charset="0"/>
              </a:rPr>
              <a:t>Decreased perceived overdose risk, improved progress toward recovery (Mayer, Health Affairs, 2024) </a:t>
            </a:r>
          </a:p>
          <a:p>
            <a:pPr marL="342900" indent="-342900">
              <a:spcBef>
                <a:spcPts val="600"/>
              </a:spcBef>
              <a:buSzPct val="80000"/>
              <a:buFont typeface="Arial" panose="020B0604020202020204" pitchFamily="34" charset="0"/>
              <a:buChar char="•"/>
            </a:pPr>
            <a:endParaRPr lang="en-US" sz="2400" spc="50" dirty="0">
              <a:solidFill>
                <a:schemeClr val="bg1"/>
              </a:solidFill>
              <a:latin typeface="Lato" panose="020F0502020204030203" pitchFamily="34" charset="0"/>
            </a:endParaRPr>
          </a:p>
          <a:p>
            <a:pPr marL="342900" indent="-342900">
              <a:spcBef>
                <a:spcPts val="600"/>
              </a:spcBef>
              <a:buSzPct val="80000"/>
              <a:buFont typeface="Arial" panose="020B0604020202020204" pitchFamily="34" charset="0"/>
              <a:buChar char="•"/>
            </a:pPr>
            <a:r>
              <a:rPr lang="en-US" sz="2400" spc="50" dirty="0">
                <a:solidFill>
                  <a:schemeClr val="bg1"/>
                </a:solidFill>
                <a:latin typeface="Lato" panose="020F0502020204030203" pitchFamily="34" charset="0"/>
              </a:rPr>
              <a:t>Improved autonomy, dignity, and safety (Beaugard, HRJ, 2024)</a:t>
            </a:r>
          </a:p>
          <a:p>
            <a:pPr marL="342900" indent="-342900">
              <a:spcBef>
                <a:spcPts val="600"/>
              </a:spcBef>
              <a:buSzPct val="80000"/>
              <a:buFont typeface="Arial" panose="020B0604020202020204" pitchFamily="34" charset="0"/>
              <a:buChar char="•"/>
            </a:pPr>
            <a:endParaRPr lang="en-US" sz="2400" spc="50" dirty="0">
              <a:solidFill>
                <a:schemeClr val="bg1"/>
              </a:solidFill>
              <a:latin typeface="Lato" panose="020F0502020204030203" pitchFamily="34" charset="0"/>
            </a:endParaRPr>
          </a:p>
        </p:txBody>
      </p:sp>
    </p:spTree>
    <p:extLst>
      <p:ext uri="{BB962C8B-B14F-4D97-AF65-F5344CB8AC3E}">
        <p14:creationId xmlns:p14="http://schemas.microsoft.com/office/powerpoint/2010/main" val="3493394054"/>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bg>
      <p:bgPr>
        <a:solidFill>
          <a:srgbClr val="001D48"/>
        </a:solidFill>
        <a:effectLst/>
      </p:bgPr>
    </p:bg>
    <p:spTree>
      <p:nvGrpSpPr>
        <p:cNvPr id="1" name="">
          <a:extLst>
            <a:ext uri="{FF2B5EF4-FFF2-40B4-BE49-F238E27FC236}">
              <a16:creationId xmlns:a16="http://schemas.microsoft.com/office/drawing/2014/main" id="{9898C912-D64C-18EE-C89A-5E52CFE90728}"/>
            </a:ext>
          </a:extLst>
        </p:cNvPr>
        <p:cNvGrpSpPr/>
        <p:nvPr/>
      </p:nvGrpSpPr>
      <p:grpSpPr>
        <a:xfrm>
          <a:off x="0" y="0"/>
          <a:ext cx="0" cy="0"/>
          <a:chOff x="0" y="0"/>
          <a:chExt cx="0" cy="0"/>
        </a:xfrm>
      </p:grpSpPr>
      <p:sp>
        <p:nvSpPr>
          <p:cNvPr id="6" name="AutoShape 4">
            <a:extLst>
              <a:ext uri="{FF2B5EF4-FFF2-40B4-BE49-F238E27FC236}">
                <a16:creationId xmlns:a16="http://schemas.microsoft.com/office/drawing/2014/main" id="{E17A0260-4807-CCE9-4390-0A6A09C49773}"/>
              </a:ext>
            </a:extLst>
          </p:cNvPr>
          <p:cNvSpPr/>
          <p:nvPr/>
        </p:nvSpPr>
        <p:spPr>
          <a:xfrm>
            <a:off x="1" y="0"/>
            <a:ext cx="12191999" cy="1465118"/>
          </a:xfrm>
          <a:prstGeom prst="rect">
            <a:avLst/>
          </a:prstGeom>
          <a:solidFill>
            <a:schemeClr val="bg1"/>
          </a:solidFill>
        </p:spPr>
        <p:txBody>
          <a:bodyPr/>
          <a:lstStyle/>
          <a:p>
            <a:endParaRPr lang="en-US"/>
          </a:p>
        </p:txBody>
      </p:sp>
      <p:sp>
        <p:nvSpPr>
          <p:cNvPr id="7" name="TextBox 6">
            <a:extLst>
              <a:ext uri="{FF2B5EF4-FFF2-40B4-BE49-F238E27FC236}">
                <a16:creationId xmlns:a16="http://schemas.microsoft.com/office/drawing/2014/main" id="{CCC277C0-DECD-5F1C-5BDA-D9DE60AD365E}"/>
              </a:ext>
            </a:extLst>
          </p:cNvPr>
          <p:cNvSpPr txBox="1"/>
          <p:nvPr/>
        </p:nvSpPr>
        <p:spPr>
          <a:xfrm>
            <a:off x="872395" y="427664"/>
            <a:ext cx="9491472" cy="553998"/>
          </a:xfrm>
          <a:prstGeom prst="rect">
            <a:avLst/>
          </a:prstGeom>
        </p:spPr>
        <p:txBody>
          <a:bodyPr wrap="square" lIns="0" tIns="0" rIns="0" bIns="0" rtlCol="0" anchor="ctr">
            <a:spAutoFit/>
          </a:bodyPr>
          <a:lstStyle>
            <a:defPPr>
              <a:defRPr lang="en-US"/>
            </a:defPPr>
            <a:lvl1pPr defTabSz="609630">
              <a:lnSpc>
                <a:spcPts val="4800"/>
              </a:lnSpc>
              <a:spcBef>
                <a:spcPct val="0"/>
              </a:spcBef>
              <a:defRPr sz="3600">
                <a:solidFill>
                  <a:schemeClr val="bg1"/>
                </a:solidFill>
                <a:latin typeface="Lato Black" panose="020F0A02020204030203" pitchFamily="34" charset="0"/>
              </a:defRPr>
            </a:lvl1pPr>
          </a:lstStyle>
          <a:p>
            <a:pPr>
              <a:lnSpc>
                <a:spcPct val="100000"/>
              </a:lnSpc>
            </a:pPr>
            <a:r>
              <a:rPr lang="en-US" dirty="0">
                <a:solidFill>
                  <a:srgbClr val="001D48"/>
                </a:solidFill>
                <a:latin typeface="Lato Black"/>
                <a:ea typeface="Lato Light" panose="020F0502020204030203" pitchFamily="34" charset="0"/>
                <a:cs typeface="Lato Light" panose="020F0502020204030203" pitchFamily="34" charset="0"/>
              </a:rPr>
              <a:t>HRH Results</a:t>
            </a:r>
            <a:endParaRPr lang="en-US" dirty="0">
              <a:solidFill>
                <a:srgbClr val="001D48"/>
              </a:solidFill>
              <a:latin typeface="Lato Light" panose="020F0502020204030203" pitchFamily="34" charset="0"/>
              <a:ea typeface="Lato Light" panose="020F0502020204030203" pitchFamily="34" charset="0"/>
              <a:cs typeface="Lato Light" panose="020F0502020204030203" pitchFamily="34" charset="0"/>
            </a:endParaRPr>
          </a:p>
        </p:txBody>
      </p:sp>
      <p:sp>
        <p:nvSpPr>
          <p:cNvPr id="2" name="Speech Bubble: Oval 1">
            <a:extLst>
              <a:ext uri="{FF2B5EF4-FFF2-40B4-BE49-F238E27FC236}">
                <a16:creationId xmlns:a16="http://schemas.microsoft.com/office/drawing/2014/main" id="{D5589EF3-4313-89FA-4B50-DE297BCF3997}"/>
              </a:ext>
            </a:extLst>
          </p:cNvPr>
          <p:cNvSpPr/>
          <p:nvPr/>
        </p:nvSpPr>
        <p:spPr>
          <a:xfrm>
            <a:off x="5076825" y="1599175"/>
            <a:ext cx="6242780" cy="4562475"/>
          </a:xfrm>
          <a:prstGeom prst="wedgeEllipseCallout">
            <a:avLst>
              <a:gd name="adj1" fmla="val -27866"/>
              <a:gd name="adj2" fmla="val 60263"/>
            </a:avLst>
          </a:prstGeom>
          <a:solidFill>
            <a:schemeClr val="bg1">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8D992785-B4BD-84CB-DE6A-A46193CA8833}"/>
              </a:ext>
            </a:extLst>
          </p:cNvPr>
          <p:cNvSpPr txBox="1">
            <a:spLocks/>
          </p:cNvSpPr>
          <p:nvPr/>
        </p:nvSpPr>
        <p:spPr>
          <a:xfrm>
            <a:off x="5743575" y="2443244"/>
            <a:ext cx="5097827" cy="3406775"/>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Font typeface="Arial" panose="020B0604020202020204" pitchFamily="34" charset="0"/>
              <a:buNone/>
            </a:pPr>
            <a:endParaRPr lang="en-US" sz="2400" spc="50" dirty="0">
              <a:latin typeface="Lato" panose="020F0502020204030203" pitchFamily="34" charset="0"/>
            </a:endParaRPr>
          </a:p>
          <a:p>
            <a:pPr marL="0" indent="0">
              <a:buNone/>
            </a:pPr>
            <a:r>
              <a:rPr lang="en-US" sz="2400" dirty="0">
                <a:latin typeface="Lato" panose="020F0502020204030203" pitchFamily="34" charset="0"/>
                <a:ea typeface="Lato" panose="020F0502020204030203" pitchFamily="34" charset="0"/>
                <a:cs typeface="Lato" panose="020F0502020204030203" pitchFamily="34" charset="0"/>
              </a:rPr>
              <a:t>“Just having my basic needs did a lot for me mentally. …It gave me hope again, you know? I’m not going to sit here and say I never use, but I use a lot less than I used to</a:t>
            </a:r>
            <a:r>
              <a:rPr lang="en-US" sz="2400" spc="50" dirty="0">
                <a:latin typeface="Lato" panose="020F0502020204030203" pitchFamily="34" charset="0"/>
              </a:rPr>
              <a:t>”			</a:t>
            </a:r>
          </a:p>
          <a:p>
            <a:pPr marL="0" indent="0">
              <a:lnSpc>
                <a:spcPct val="100000"/>
              </a:lnSpc>
              <a:buFont typeface="Arial" panose="020B0604020202020204" pitchFamily="34" charset="0"/>
              <a:buNone/>
            </a:pPr>
            <a:r>
              <a:rPr lang="en-US" sz="2400" spc="50" dirty="0">
                <a:latin typeface="Lato" panose="020F0502020204030203" pitchFamily="34" charset="0"/>
              </a:rPr>
              <a:t>			</a:t>
            </a:r>
            <a:r>
              <a:rPr lang="en-US" sz="2400" i="1" spc="50" dirty="0">
                <a:latin typeface="Lato" panose="020F0502020204030203" pitchFamily="34" charset="0"/>
              </a:rPr>
              <a:t> </a:t>
            </a:r>
          </a:p>
        </p:txBody>
      </p:sp>
    </p:spTree>
    <p:extLst>
      <p:ext uri="{BB962C8B-B14F-4D97-AF65-F5344CB8AC3E}">
        <p14:creationId xmlns:p14="http://schemas.microsoft.com/office/powerpoint/2010/main" val="610514223"/>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bg>
      <p:bgPr>
        <a:solidFill>
          <a:srgbClr val="001D48"/>
        </a:solidFill>
        <a:effectLst/>
      </p:bgPr>
    </p:bg>
    <p:spTree>
      <p:nvGrpSpPr>
        <p:cNvPr id="1" name="">
          <a:extLst>
            <a:ext uri="{FF2B5EF4-FFF2-40B4-BE49-F238E27FC236}">
              <a16:creationId xmlns:a16="http://schemas.microsoft.com/office/drawing/2014/main" id="{DD68A62D-7963-E068-E717-9AF3EA929A21}"/>
            </a:ext>
          </a:extLst>
        </p:cNvPr>
        <p:cNvGrpSpPr/>
        <p:nvPr/>
      </p:nvGrpSpPr>
      <p:grpSpPr>
        <a:xfrm>
          <a:off x="0" y="0"/>
          <a:ext cx="0" cy="0"/>
          <a:chOff x="0" y="0"/>
          <a:chExt cx="0" cy="0"/>
        </a:xfrm>
      </p:grpSpPr>
      <p:sp>
        <p:nvSpPr>
          <p:cNvPr id="6" name="AutoShape 4">
            <a:extLst>
              <a:ext uri="{FF2B5EF4-FFF2-40B4-BE49-F238E27FC236}">
                <a16:creationId xmlns:a16="http://schemas.microsoft.com/office/drawing/2014/main" id="{080A1E48-F334-816B-4CD0-869079D343CB}"/>
              </a:ext>
            </a:extLst>
          </p:cNvPr>
          <p:cNvSpPr/>
          <p:nvPr/>
        </p:nvSpPr>
        <p:spPr>
          <a:xfrm>
            <a:off x="1" y="0"/>
            <a:ext cx="12191999" cy="1465118"/>
          </a:xfrm>
          <a:prstGeom prst="rect">
            <a:avLst/>
          </a:prstGeom>
          <a:solidFill>
            <a:schemeClr val="bg1"/>
          </a:solidFill>
        </p:spPr>
        <p:txBody>
          <a:bodyPr/>
          <a:lstStyle/>
          <a:p>
            <a:endParaRPr lang="en-US"/>
          </a:p>
        </p:txBody>
      </p:sp>
      <p:sp>
        <p:nvSpPr>
          <p:cNvPr id="7" name="TextBox 6">
            <a:extLst>
              <a:ext uri="{FF2B5EF4-FFF2-40B4-BE49-F238E27FC236}">
                <a16:creationId xmlns:a16="http://schemas.microsoft.com/office/drawing/2014/main" id="{0F3BE662-D433-CD61-04DC-38B9BBA99613}"/>
              </a:ext>
            </a:extLst>
          </p:cNvPr>
          <p:cNvSpPr txBox="1"/>
          <p:nvPr/>
        </p:nvSpPr>
        <p:spPr>
          <a:xfrm>
            <a:off x="872395" y="150665"/>
            <a:ext cx="9491472" cy="1107996"/>
          </a:xfrm>
          <a:prstGeom prst="rect">
            <a:avLst/>
          </a:prstGeom>
        </p:spPr>
        <p:txBody>
          <a:bodyPr wrap="square" lIns="0" tIns="0" rIns="0" bIns="0" rtlCol="0" anchor="ctr">
            <a:spAutoFit/>
          </a:bodyPr>
          <a:lstStyle>
            <a:defPPr>
              <a:defRPr lang="en-US"/>
            </a:defPPr>
            <a:lvl1pPr defTabSz="609630">
              <a:lnSpc>
                <a:spcPts val="4800"/>
              </a:lnSpc>
              <a:spcBef>
                <a:spcPct val="0"/>
              </a:spcBef>
              <a:defRPr sz="3600">
                <a:solidFill>
                  <a:schemeClr val="bg1"/>
                </a:solidFill>
                <a:latin typeface="Lato Black" panose="020F0A02020204030203" pitchFamily="34" charset="0"/>
              </a:defRPr>
            </a:lvl1pPr>
          </a:lstStyle>
          <a:p>
            <a:pPr>
              <a:lnSpc>
                <a:spcPct val="100000"/>
              </a:lnSpc>
            </a:pPr>
            <a:r>
              <a:rPr lang="en-US" dirty="0">
                <a:solidFill>
                  <a:srgbClr val="001D48"/>
                </a:solidFill>
                <a:latin typeface="Lato Black"/>
                <a:ea typeface="Lato Black"/>
                <a:cs typeface="Lato Black"/>
              </a:rPr>
              <a:t>Harm Reduction Housing Improves MOUD Access</a:t>
            </a:r>
            <a:endParaRPr lang="en-US" dirty="0">
              <a:solidFill>
                <a:srgbClr val="001D48"/>
              </a:solidFill>
              <a:latin typeface="Lato Light" panose="020F0502020204030203" pitchFamily="34" charset="0"/>
              <a:ea typeface="Lato Light" panose="020F0502020204030203" pitchFamily="34" charset="0"/>
              <a:cs typeface="Lato Light" panose="020F0502020204030203" pitchFamily="34" charset="0"/>
            </a:endParaRPr>
          </a:p>
        </p:txBody>
      </p:sp>
      <p:sp>
        <p:nvSpPr>
          <p:cNvPr id="4" name="TextBox 3">
            <a:extLst>
              <a:ext uri="{FF2B5EF4-FFF2-40B4-BE49-F238E27FC236}">
                <a16:creationId xmlns:a16="http://schemas.microsoft.com/office/drawing/2014/main" id="{F8A258E9-D0F9-A1C5-5282-EED317E18381}"/>
              </a:ext>
            </a:extLst>
          </p:cNvPr>
          <p:cNvSpPr txBox="1"/>
          <p:nvPr/>
        </p:nvSpPr>
        <p:spPr>
          <a:xfrm>
            <a:off x="872395" y="3303769"/>
            <a:ext cx="10321469" cy="3416320"/>
          </a:xfrm>
          <a:prstGeom prst="rect">
            <a:avLst/>
          </a:prstGeom>
          <a:noFill/>
        </p:spPr>
        <p:txBody>
          <a:bodyPr wrap="square" rtlCol="0">
            <a:spAutoFit/>
          </a:bodyPr>
          <a:lstStyle/>
          <a:p>
            <a:pPr marL="342900" indent="-342900">
              <a:buFont typeface="Arial" panose="020B0604020202020204" pitchFamily="34" charset="0"/>
              <a:buChar char="•"/>
            </a:pPr>
            <a:r>
              <a:rPr lang="en-US" sz="2400" dirty="0">
                <a:solidFill>
                  <a:schemeClr val="bg1"/>
                </a:solidFill>
                <a:latin typeface="Lato" panose="020F0502020204030203" pitchFamily="34" charset="0"/>
                <a:ea typeface="Lato" panose="020F0502020204030203" pitchFamily="34" charset="0"/>
                <a:cs typeface="Lato" panose="020F0502020204030203" pitchFamily="34" charset="0"/>
              </a:rPr>
              <a:t>Harm reduction housing (HRH) can improve MOUD access, especially when onsite</a:t>
            </a:r>
          </a:p>
          <a:p>
            <a:pPr marL="342900" indent="-342900">
              <a:buFont typeface="Arial" panose="020B0604020202020204" pitchFamily="34" charset="0"/>
              <a:buChar char="•"/>
            </a:pPr>
            <a:endParaRPr lang="en-US" sz="2400" dirty="0">
              <a:solidFill>
                <a:schemeClr val="bg1"/>
              </a:solidFill>
              <a:latin typeface="Lato" panose="020F0502020204030203" pitchFamily="34" charset="0"/>
              <a:ea typeface="Lato" panose="020F0502020204030203" pitchFamily="34" charset="0"/>
              <a:cs typeface="Lato" panose="020F0502020204030203" pitchFamily="34" charset="0"/>
            </a:endParaRPr>
          </a:p>
          <a:p>
            <a:pPr marL="342900" indent="-342900">
              <a:buFont typeface="Arial" panose="020B0604020202020204" pitchFamily="34" charset="0"/>
              <a:buChar char="•"/>
            </a:pPr>
            <a:r>
              <a:rPr lang="en-US" sz="2400" dirty="0">
                <a:solidFill>
                  <a:schemeClr val="bg1"/>
                </a:solidFill>
                <a:latin typeface="Lato" panose="020F0502020204030203" pitchFamily="34" charset="0"/>
                <a:ea typeface="Lato" panose="020F0502020204030203" pitchFamily="34" charset="0"/>
                <a:cs typeface="Lato" panose="020F0502020204030203" pitchFamily="34" charset="0"/>
              </a:rPr>
              <a:t>HRH MOUD sites had uniquely low-threshold prescribing practices</a:t>
            </a:r>
          </a:p>
          <a:p>
            <a:pPr marL="342900" indent="-342900">
              <a:buFont typeface="Arial" panose="020B0604020202020204" pitchFamily="34" charset="0"/>
              <a:buChar char="•"/>
            </a:pPr>
            <a:endParaRPr lang="en-US" sz="2400" dirty="0">
              <a:solidFill>
                <a:schemeClr val="bg1"/>
              </a:solidFill>
              <a:latin typeface="Lato" panose="020F0502020204030203" pitchFamily="34" charset="0"/>
              <a:ea typeface="Lato" panose="020F0502020204030203" pitchFamily="34" charset="0"/>
              <a:cs typeface="Lato" panose="020F0502020204030203" pitchFamily="34" charset="0"/>
            </a:endParaRPr>
          </a:p>
          <a:p>
            <a:pPr marL="342900" indent="-342900">
              <a:buFont typeface="Arial" panose="020B0604020202020204" pitchFamily="34" charset="0"/>
              <a:buChar char="•"/>
            </a:pPr>
            <a:r>
              <a:rPr lang="en-US" sz="2400" dirty="0">
                <a:solidFill>
                  <a:schemeClr val="bg1"/>
                </a:solidFill>
                <a:latin typeface="Lato" panose="020F0502020204030203" pitchFamily="34" charset="0"/>
                <a:ea typeface="Lato" panose="020F0502020204030203" pitchFamily="34" charset="0"/>
                <a:cs typeface="Lato" panose="020F0502020204030203" pitchFamily="34" charset="0"/>
              </a:rPr>
              <a:t>HRH MOUD positively shaped substance use, health, and quality-of-life</a:t>
            </a:r>
          </a:p>
          <a:p>
            <a:pPr marL="342900" indent="-342900">
              <a:buFont typeface="Arial" panose="020B0604020202020204" pitchFamily="34" charset="0"/>
              <a:buChar char="•"/>
            </a:pPr>
            <a:endParaRPr lang="en-US" sz="2400" dirty="0">
              <a:solidFill>
                <a:schemeClr val="bg1"/>
              </a:solidFill>
              <a:latin typeface="Lato" panose="020F0502020204030203" pitchFamily="34" charset="0"/>
              <a:ea typeface="Lato" panose="020F0502020204030203" pitchFamily="34" charset="0"/>
              <a:cs typeface="Lato" panose="020F0502020204030203" pitchFamily="34" charset="0"/>
            </a:endParaRPr>
          </a:p>
          <a:p>
            <a:pPr marL="342900" indent="-342900">
              <a:buFont typeface="Arial" panose="020B0604020202020204" pitchFamily="34" charset="0"/>
              <a:buChar char="•"/>
            </a:pPr>
            <a:r>
              <a:rPr lang="en-US" sz="2400" dirty="0">
                <a:solidFill>
                  <a:schemeClr val="bg1"/>
                </a:solidFill>
                <a:latin typeface="Lato" panose="020F0502020204030203" pitchFamily="34" charset="0"/>
                <a:ea typeface="Lato" panose="020F0502020204030203" pitchFamily="34" charset="0"/>
                <a:cs typeface="Lato" panose="020F0502020204030203" pitchFamily="34" charset="0"/>
              </a:rPr>
              <a:t>Tent sweeps should be paired with interventions that ensure low-barrier MOUD access</a:t>
            </a:r>
          </a:p>
        </p:txBody>
      </p:sp>
      <p:pic>
        <p:nvPicPr>
          <p:cNvPr id="3" name="Picture 2" descr="A black text on a white background&#10;&#10;AI-generated content may be incorrect.">
            <a:extLst>
              <a:ext uri="{FF2B5EF4-FFF2-40B4-BE49-F238E27FC236}">
                <a16:creationId xmlns:a16="http://schemas.microsoft.com/office/drawing/2014/main" id="{BE87BFE7-A4F2-9411-E258-7D91F0ABEAF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17906" y="1549817"/>
            <a:ext cx="9345961" cy="1646037"/>
          </a:xfrm>
          <a:prstGeom prst="rect">
            <a:avLst/>
          </a:prstGeom>
        </p:spPr>
      </p:pic>
      <p:sp>
        <p:nvSpPr>
          <p:cNvPr id="5" name="TextBox 4">
            <a:extLst>
              <a:ext uri="{FF2B5EF4-FFF2-40B4-BE49-F238E27FC236}">
                <a16:creationId xmlns:a16="http://schemas.microsoft.com/office/drawing/2014/main" id="{3B5D3B9F-8E3E-6AD5-B251-726AF2E9FBEB}"/>
              </a:ext>
            </a:extLst>
          </p:cNvPr>
          <p:cNvSpPr txBox="1"/>
          <p:nvPr/>
        </p:nvSpPr>
        <p:spPr>
          <a:xfrm>
            <a:off x="9699585" y="6458673"/>
            <a:ext cx="1214371" cy="369332"/>
          </a:xfrm>
          <a:prstGeom prst="rect">
            <a:avLst/>
          </a:prstGeom>
          <a:noFill/>
        </p:spPr>
        <p:txBody>
          <a:bodyPr wrap="none" rtlCol="0">
            <a:spAutoFit/>
          </a:bodyPr>
          <a:lstStyle/>
          <a:p>
            <a:r>
              <a:rPr lang="en-US" dirty="0">
                <a:solidFill>
                  <a:schemeClr val="bg1"/>
                </a:solidFill>
              </a:rPr>
              <a:t>JSAT, 2025</a:t>
            </a:r>
          </a:p>
        </p:txBody>
      </p:sp>
    </p:spTree>
    <p:extLst>
      <p:ext uri="{BB962C8B-B14F-4D97-AF65-F5344CB8AC3E}">
        <p14:creationId xmlns:p14="http://schemas.microsoft.com/office/powerpoint/2010/main" val="3153234504"/>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bg>
      <p:bgPr>
        <a:solidFill>
          <a:srgbClr val="001D48"/>
        </a:solidFill>
        <a:effectLst/>
      </p:bgPr>
    </p:bg>
    <p:spTree>
      <p:nvGrpSpPr>
        <p:cNvPr id="1" name="">
          <a:extLst>
            <a:ext uri="{FF2B5EF4-FFF2-40B4-BE49-F238E27FC236}">
              <a16:creationId xmlns:a16="http://schemas.microsoft.com/office/drawing/2014/main" id="{B2FF52AF-8B55-BB78-2782-67C6725CE014}"/>
            </a:ext>
          </a:extLst>
        </p:cNvPr>
        <p:cNvGrpSpPr/>
        <p:nvPr/>
      </p:nvGrpSpPr>
      <p:grpSpPr>
        <a:xfrm>
          <a:off x="0" y="0"/>
          <a:ext cx="0" cy="0"/>
          <a:chOff x="0" y="0"/>
          <a:chExt cx="0" cy="0"/>
        </a:xfrm>
      </p:grpSpPr>
      <p:sp>
        <p:nvSpPr>
          <p:cNvPr id="6" name="AutoShape 4">
            <a:extLst>
              <a:ext uri="{FF2B5EF4-FFF2-40B4-BE49-F238E27FC236}">
                <a16:creationId xmlns:a16="http://schemas.microsoft.com/office/drawing/2014/main" id="{0992C5B4-6688-5EAF-00DA-071B0A40F346}"/>
              </a:ext>
            </a:extLst>
          </p:cNvPr>
          <p:cNvSpPr/>
          <p:nvPr/>
        </p:nvSpPr>
        <p:spPr>
          <a:xfrm>
            <a:off x="1" y="0"/>
            <a:ext cx="12191999" cy="1465118"/>
          </a:xfrm>
          <a:prstGeom prst="rect">
            <a:avLst/>
          </a:prstGeom>
          <a:solidFill>
            <a:schemeClr val="bg1"/>
          </a:solidFill>
        </p:spPr>
        <p:txBody>
          <a:bodyPr/>
          <a:lstStyle/>
          <a:p>
            <a:endParaRPr lang="en-US"/>
          </a:p>
        </p:txBody>
      </p:sp>
      <p:sp>
        <p:nvSpPr>
          <p:cNvPr id="7" name="TextBox 6">
            <a:extLst>
              <a:ext uri="{FF2B5EF4-FFF2-40B4-BE49-F238E27FC236}">
                <a16:creationId xmlns:a16="http://schemas.microsoft.com/office/drawing/2014/main" id="{DE19F6A2-775C-9C79-56FE-935D063F4FD1}"/>
              </a:ext>
            </a:extLst>
          </p:cNvPr>
          <p:cNvSpPr txBox="1"/>
          <p:nvPr/>
        </p:nvSpPr>
        <p:spPr>
          <a:xfrm>
            <a:off x="872395" y="150665"/>
            <a:ext cx="9491472" cy="1107996"/>
          </a:xfrm>
          <a:prstGeom prst="rect">
            <a:avLst/>
          </a:prstGeom>
        </p:spPr>
        <p:txBody>
          <a:bodyPr wrap="square" lIns="0" tIns="0" rIns="0" bIns="0" rtlCol="0" anchor="ctr">
            <a:spAutoFit/>
          </a:bodyPr>
          <a:lstStyle>
            <a:defPPr>
              <a:defRPr lang="en-US"/>
            </a:defPPr>
            <a:lvl1pPr defTabSz="609630">
              <a:lnSpc>
                <a:spcPts val="4800"/>
              </a:lnSpc>
              <a:spcBef>
                <a:spcPct val="0"/>
              </a:spcBef>
              <a:defRPr sz="3600">
                <a:solidFill>
                  <a:schemeClr val="bg1"/>
                </a:solidFill>
                <a:latin typeface="Lato Black" panose="020F0A02020204030203" pitchFamily="34" charset="0"/>
              </a:defRPr>
            </a:lvl1pPr>
          </a:lstStyle>
          <a:p>
            <a:pPr>
              <a:lnSpc>
                <a:spcPct val="100000"/>
              </a:lnSpc>
            </a:pPr>
            <a:r>
              <a:rPr lang="en-US" dirty="0">
                <a:solidFill>
                  <a:srgbClr val="001D48"/>
                </a:solidFill>
                <a:latin typeface="Lato Black"/>
                <a:ea typeface="Lato Black"/>
                <a:cs typeface="Lato Black"/>
              </a:rPr>
              <a:t>Harm Reduction Housing Improves MOUD Access</a:t>
            </a:r>
            <a:endParaRPr lang="en-US" dirty="0">
              <a:solidFill>
                <a:srgbClr val="001D48"/>
              </a:solidFill>
              <a:latin typeface="Lato Light" panose="020F0502020204030203" pitchFamily="34" charset="0"/>
              <a:ea typeface="Lato Light" panose="020F0502020204030203" pitchFamily="34" charset="0"/>
              <a:cs typeface="Lato Light" panose="020F0502020204030203" pitchFamily="34" charset="0"/>
            </a:endParaRPr>
          </a:p>
        </p:txBody>
      </p:sp>
      <p:pic>
        <p:nvPicPr>
          <p:cNvPr id="3" name="Picture 2" descr="A flowchart of a patient&#10;&#10;AI-generated content may be incorrect.">
            <a:extLst>
              <a:ext uri="{FF2B5EF4-FFF2-40B4-BE49-F238E27FC236}">
                <a16:creationId xmlns:a16="http://schemas.microsoft.com/office/drawing/2014/main" id="{766F8488-8CD6-CA44-D139-94BF9220A78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489867"/>
            <a:ext cx="10220927" cy="5368133"/>
          </a:xfrm>
          <a:prstGeom prst="rect">
            <a:avLst/>
          </a:prstGeom>
        </p:spPr>
      </p:pic>
      <p:sp>
        <p:nvSpPr>
          <p:cNvPr id="5" name="TextBox 4">
            <a:extLst>
              <a:ext uri="{FF2B5EF4-FFF2-40B4-BE49-F238E27FC236}">
                <a16:creationId xmlns:a16="http://schemas.microsoft.com/office/drawing/2014/main" id="{98A8D449-F121-1A2E-0C4C-B6FA861C16D4}"/>
              </a:ext>
            </a:extLst>
          </p:cNvPr>
          <p:cNvSpPr txBox="1"/>
          <p:nvPr/>
        </p:nvSpPr>
        <p:spPr>
          <a:xfrm>
            <a:off x="10220927" y="5483063"/>
            <a:ext cx="1932536" cy="923330"/>
          </a:xfrm>
          <a:prstGeom prst="rect">
            <a:avLst/>
          </a:prstGeom>
          <a:noFill/>
        </p:spPr>
        <p:txBody>
          <a:bodyPr wrap="square" rtlCol="0">
            <a:spAutoFit/>
          </a:bodyPr>
          <a:lstStyle/>
          <a:p>
            <a:r>
              <a:rPr lang="en-US" dirty="0" err="1">
                <a:solidFill>
                  <a:schemeClr val="bg1"/>
                </a:solidFill>
              </a:rPr>
              <a:t>Komaromy</a:t>
            </a:r>
            <a:r>
              <a:rPr lang="en-US" dirty="0">
                <a:solidFill>
                  <a:schemeClr val="bg1"/>
                </a:solidFill>
              </a:rPr>
              <a:t>, et al, 2023, </a:t>
            </a:r>
          </a:p>
          <a:p>
            <a:r>
              <a:rPr lang="en-US" dirty="0">
                <a:solidFill>
                  <a:schemeClr val="bg1"/>
                </a:solidFill>
              </a:rPr>
              <a:t>ASCP</a:t>
            </a:r>
          </a:p>
        </p:txBody>
      </p:sp>
    </p:spTree>
    <p:extLst>
      <p:ext uri="{BB962C8B-B14F-4D97-AF65-F5344CB8AC3E}">
        <p14:creationId xmlns:p14="http://schemas.microsoft.com/office/powerpoint/2010/main" val="1170078815"/>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bg>
      <p:bgPr>
        <a:solidFill>
          <a:srgbClr val="001D48"/>
        </a:solidFill>
        <a:effectLst/>
      </p:bgPr>
    </p:bg>
    <p:spTree>
      <p:nvGrpSpPr>
        <p:cNvPr id="1" name="">
          <a:extLst>
            <a:ext uri="{FF2B5EF4-FFF2-40B4-BE49-F238E27FC236}">
              <a16:creationId xmlns:a16="http://schemas.microsoft.com/office/drawing/2014/main" id="{77FE317F-D775-2979-419F-CDF9282085EC}"/>
            </a:ext>
          </a:extLst>
        </p:cNvPr>
        <p:cNvGrpSpPr/>
        <p:nvPr/>
      </p:nvGrpSpPr>
      <p:grpSpPr>
        <a:xfrm>
          <a:off x="0" y="0"/>
          <a:ext cx="0" cy="0"/>
          <a:chOff x="0" y="0"/>
          <a:chExt cx="0" cy="0"/>
        </a:xfrm>
      </p:grpSpPr>
      <p:pic>
        <p:nvPicPr>
          <p:cNvPr id="5" name="Picture 4" descr="A person holding a light bulb&#10;&#10;AI-generated content may be incorrect.">
            <a:extLst>
              <a:ext uri="{FF2B5EF4-FFF2-40B4-BE49-F238E27FC236}">
                <a16:creationId xmlns:a16="http://schemas.microsoft.com/office/drawing/2014/main" id="{5FC0393C-3738-0C3B-1C21-6768962D9A66}"/>
              </a:ext>
            </a:extLst>
          </p:cNvPr>
          <p:cNvPicPr>
            <a:picLocks noChangeAspect="1"/>
          </p:cNvPicPr>
          <p:nvPr/>
        </p:nvPicPr>
        <p:blipFill>
          <a:blip r:embed="rId3">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val="0"/>
              </a:ext>
            </a:extLst>
          </a:blip>
          <a:srcRect l="8363" r="52867"/>
          <a:stretch/>
        </p:blipFill>
        <p:spPr>
          <a:xfrm>
            <a:off x="8183464" y="0"/>
            <a:ext cx="4008536" cy="6892863"/>
          </a:xfrm>
          <a:prstGeom prst="rect">
            <a:avLst/>
          </a:prstGeom>
        </p:spPr>
      </p:pic>
      <p:sp>
        <p:nvSpPr>
          <p:cNvPr id="7" name="TextBox 7">
            <a:extLst>
              <a:ext uri="{FF2B5EF4-FFF2-40B4-BE49-F238E27FC236}">
                <a16:creationId xmlns:a16="http://schemas.microsoft.com/office/drawing/2014/main" id="{84C24CEF-55EF-0D2C-A80C-BB125F28FB81}"/>
              </a:ext>
            </a:extLst>
          </p:cNvPr>
          <p:cNvSpPr txBox="1"/>
          <p:nvPr/>
        </p:nvSpPr>
        <p:spPr>
          <a:xfrm>
            <a:off x="916700" y="583957"/>
            <a:ext cx="6328184" cy="615553"/>
          </a:xfrm>
          <a:prstGeom prst="rect">
            <a:avLst/>
          </a:prstGeom>
        </p:spPr>
        <p:txBody>
          <a:bodyPr wrap="square" lIns="0" tIns="0" rIns="0" bIns="0" rtlCol="0" anchor="t">
            <a:spAutoFit/>
          </a:bodyPr>
          <a:lstStyle/>
          <a:p>
            <a:pPr marL="0" marR="0" lvl="0" indent="0" algn="l" defTabSz="609630" rtl="0" eaLnBrk="1" fontAlgn="auto" latinLnBrk="0" hangingPunct="1">
              <a:lnSpc>
                <a:spcPts val="4800"/>
              </a:lnSpc>
              <a:spcBef>
                <a:spcPct val="0"/>
              </a:spcBef>
              <a:spcAft>
                <a:spcPts val="0"/>
              </a:spcAft>
              <a:buClrTx/>
              <a:buSzTx/>
              <a:buFontTx/>
              <a:buNone/>
              <a:tabLst/>
              <a:defRPr/>
            </a:pPr>
            <a:r>
              <a:rPr kumimoji="0" lang="en-US" sz="4000" b="0" i="0" u="none" strike="noStrike" kern="1200" cap="none" spc="0" normalizeH="0" baseline="0" noProof="0" dirty="0">
                <a:ln>
                  <a:noFill/>
                </a:ln>
                <a:solidFill>
                  <a:schemeClr val="bg1"/>
                </a:solidFill>
                <a:effectLst/>
                <a:uLnTx/>
                <a:uFillTx/>
                <a:latin typeface="Lato Black" panose="020F0A02020204030203" pitchFamily="34" charset="0"/>
                <a:ea typeface="+mn-ea"/>
                <a:cs typeface="+mn-cs"/>
              </a:rPr>
              <a:t>In Summary</a:t>
            </a:r>
          </a:p>
        </p:txBody>
      </p:sp>
      <p:sp>
        <p:nvSpPr>
          <p:cNvPr id="8" name="TextBox 9">
            <a:extLst>
              <a:ext uri="{FF2B5EF4-FFF2-40B4-BE49-F238E27FC236}">
                <a16:creationId xmlns:a16="http://schemas.microsoft.com/office/drawing/2014/main" id="{F8A37571-1893-3F1B-8965-AC1709A124A2}"/>
              </a:ext>
            </a:extLst>
          </p:cNvPr>
          <p:cNvSpPr txBox="1"/>
          <p:nvPr/>
        </p:nvSpPr>
        <p:spPr>
          <a:xfrm>
            <a:off x="916700" y="1534284"/>
            <a:ext cx="6497353" cy="5201424"/>
          </a:xfrm>
          <a:prstGeom prst="rect">
            <a:avLst/>
          </a:prstGeom>
        </p:spPr>
        <p:txBody>
          <a:bodyPr wrap="square" lIns="0" tIns="0" rIns="0" bIns="0" rtlCol="0" anchor="t">
            <a:spAutoFit/>
          </a:bodyPr>
          <a:lstStyle/>
          <a:p>
            <a:pPr marL="342900" indent="-342900">
              <a:spcBef>
                <a:spcPts val="600"/>
              </a:spcBef>
              <a:spcAft>
                <a:spcPts val="1200"/>
              </a:spcAft>
              <a:buSzPct val="80000"/>
              <a:buFont typeface="Arial" panose="020B0604020202020204" pitchFamily="34" charset="0"/>
              <a:buChar char="•"/>
            </a:pPr>
            <a:r>
              <a:rPr lang="en-US" sz="2800" spc="40" dirty="0">
                <a:solidFill>
                  <a:schemeClr val="bg1"/>
                </a:solidFill>
                <a:latin typeface="Lato" panose="020F0502020204030203" pitchFamily="34" charset="0"/>
                <a:cs typeface="Calibri" panose="020F0502020204030204" pitchFamily="34" charset="0"/>
              </a:rPr>
              <a:t>MOUD and Harm reduction service expansion play a crucial and complementary role in SUD treatment continuum.</a:t>
            </a:r>
          </a:p>
          <a:p>
            <a:pPr marL="342900" indent="-342900">
              <a:spcBef>
                <a:spcPts val="600"/>
              </a:spcBef>
              <a:spcAft>
                <a:spcPts val="1200"/>
              </a:spcAft>
              <a:buSzPct val="80000"/>
              <a:buFont typeface="Arial" panose="020B0604020202020204" pitchFamily="34" charset="0"/>
              <a:buChar char="•"/>
            </a:pPr>
            <a:r>
              <a:rPr lang="en-US" sz="2800" spc="40" dirty="0">
                <a:solidFill>
                  <a:schemeClr val="bg1"/>
                </a:solidFill>
                <a:latin typeface="Lato" panose="020F0502020204030203" pitchFamily="34" charset="0"/>
                <a:cs typeface="Calibri" panose="020F0502020204030204" pitchFamily="34" charset="0"/>
              </a:rPr>
              <a:t>Building trusting relationships with people who inject drugs can lead to the discovery or development of highly impactful interventions.</a:t>
            </a:r>
          </a:p>
          <a:p>
            <a:pPr marL="342900" indent="-342900">
              <a:spcBef>
                <a:spcPts val="600"/>
              </a:spcBef>
              <a:spcAft>
                <a:spcPts val="1200"/>
              </a:spcAft>
              <a:buSzPct val="80000"/>
              <a:buFont typeface="Arial" panose="020B0604020202020204" pitchFamily="34" charset="0"/>
              <a:buChar char="•"/>
            </a:pPr>
            <a:r>
              <a:rPr lang="en-US" sz="2800" spc="40" dirty="0">
                <a:solidFill>
                  <a:schemeClr val="bg1"/>
                </a:solidFill>
                <a:latin typeface="Lato" panose="020F0502020204030203" pitchFamily="34" charset="0"/>
                <a:cs typeface="Calibri" panose="020F0502020204030204" pitchFamily="34" charset="0"/>
              </a:rPr>
              <a:t>Harm Reduction Housing (with MOUD access) may be a promising approach</a:t>
            </a:r>
          </a:p>
        </p:txBody>
      </p:sp>
    </p:spTree>
    <p:extLst>
      <p:ext uri="{BB962C8B-B14F-4D97-AF65-F5344CB8AC3E}">
        <p14:creationId xmlns:p14="http://schemas.microsoft.com/office/powerpoint/2010/main" val="28752605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fade">
                                      <p:cBhvr>
                                        <p:cTn id="7" dur="500"/>
                                        <p:tgtEl>
                                          <p:spTgt spid="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001D48"/>
        </a:solidFill>
        <a:effectLst/>
      </p:bgPr>
    </p:bg>
    <p:spTree>
      <p:nvGrpSpPr>
        <p:cNvPr id="1" name="">
          <a:extLst>
            <a:ext uri="{FF2B5EF4-FFF2-40B4-BE49-F238E27FC236}">
              <a16:creationId xmlns:a16="http://schemas.microsoft.com/office/drawing/2014/main" id="{77FE317F-D775-2979-419F-CDF9282085EC}"/>
            </a:ext>
          </a:extLst>
        </p:cNvPr>
        <p:cNvGrpSpPr/>
        <p:nvPr/>
      </p:nvGrpSpPr>
      <p:grpSpPr>
        <a:xfrm>
          <a:off x="0" y="0"/>
          <a:ext cx="0" cy="0"/>
          <a:chOff x="0" y="0"/>
          <a:chExt cx="0" cy="0"/>
        </a:xfrm>
      </p:grpSpPr>
      <p:sp>
        <p:nvSpPr>
          <p:cNvPr id="7" name="TextBox 7">
            <a:extLst>
              <a:ext uri="{FF2B5EF4-FFF2-40B4-BE49-F238E27FC236}">
                <a16:creationId xmlns:a16="http://schemas.microsoft.com/office/drawing/2014/main" id="{84C24CEF-55EF-0D2C-A80C-BB125F28FB81}"/>
              </a:ext>
            </a:extLst>
          </p:cNvPr>
          <p:cNvSpPr txBox="1"/>
          <p:nvPr/>
        </p:nvSpPr>
        <p:spPr>
          <a:xfrm>
            <a:off x="916700" y="583957"/>
            <a:ext cx="6328184" cy="1231106"/>
          </a:xfrm>
          <a:prstGeom prst="rect">
            <a:avLst/>
          </a:prstGeom>
        </p:spPr>
        <p:txBody>
          <a:bodyPr wrap="square" lIns="0" tIns="0" rIns="0" bIns="0" rtlCol="0" anchor="t">
            <a:spAutoFit/>
          </a:bodyPr>
          <a:lstStyle/>
          <a:p>
            <a:pPr marL="0" marR="0" lvl="0" indent="0" algn="l" defTabSz="609630" rtl="0" eaLnBrk="1" fontAlgn="auto" latinLnBrk="0" hangingPunct="1">
              <a:lnSpc>
                <a:spcPts val="4800"/>
              </a:lnSpc>
              <a:spcBef>
                <a:spcPct val="0"/>
              </a:spcBef>
              <a:spcAft>
                <a:spcPts val="0"/>
              </a:spcAft>
              <a:buClrTx/>
              <a:buSzTx/>
              <a:buFontTx/>
              <a:buNone/>
              <a:tabLst/>
              <a:defRPr/>
            </a:pPr>
            <a:r>
              <a:rPr kumimoji="0" lang="en-US" sz="4000" b="0" i="0" u="none" strike="noStrike" kern="1200" cap="none" spc="0" normalizeH="0" baseline="0" noProof="0" dirty="0">
                <a:ln>
                  <a:noFill/>
                </a:ln>
                <a:solidFill>
                  <a:schemeClr val="bg1"/>
                </a:solidFill>
                <a:effectLst/>
                <a:uLnTx/>
                <a:uFillTx/>
                <a:latin typeface="Lato Black" panose="020F0A02020204030203" pitchFamily="34" charset="0"/>
                <a:ea typeface="+mn-ea"/>
                <a:cs typeface="+mn-cs"/>
              </a:rPr>
              <a:t>Boston Health Care for the Homeless Program</a:t>
            </a:r>
          </a:p>
        </p:txBody>
      </p:sp>
      <p:sp>
        <p:nvSpPr>
          <p:cNvPr id="8" name="TextBox 9">
            <a:extLst>
              <a:ext uri="{FF2B5EF4-FFF2-40B4-BE49-F238E27FC236}">
                <a16:creationId xmlns:a16="http://schemas.microsoft.com/office/drawing/2014/main" id="{F8A37571-1893-3F1B-8965-AC1709A124A2}"/>
              </a:ext>
            </a:extLst>
          </p:cNvPr>
          <p:cNvSpPr txBox="1"/>
          <p:nvPr/>
        </p:nvSpPr>
        <p:spPr>
          <a:xfrm>
            <a:off x="916700" y="2058391"/>
            <a:ext cx="6497353" cy="4370427"/>
          </a:xfrm>
          <a:prstGeom prst="rect">
            <a:avLst/>
          </a:prstGeom>
        </p:spPr>
        <p:txBody>
          <a:bodyPr wrap="square" lIns="0" tIns="0" rIns="0" bIns="0" rtlCol="0" anchor="t">
            <a:spAutoFit/>
          </a:bodyPr>
          <a:lstStyle/>
          <a:p>
            <a:pPr marL="342900" indent="-342900">
              <a:spcBef>
                <a:spcPts val="600"/>
              </a:spcBef>
              <a:spcAft>
                <a:spcPts val="600"/>
              </a:spcAft>
              <a:buFont typeface="Arial" panose="020B0604020202020204" pitchFamily="34" charset="0"/>
              <a:buChar char="•"/>
            </a:pPr>
            <a:r>
              <a:rPr lang="en-US" sz="2400" spc="40" dirty="0">
                <a:solidFill>
                  <a:schemeClr val="bg1"/>
                </a:solidFill>
                <a:latin typeface="Lato" panose="020F0502020204030203" pitchFamily="34" charset="0"/>
                <a:cs typeface="Calibri" panose="020F0502020204030204" pitchFamily="34" charset="0"/>
              </a:rPr>
              <a:t>Founded in 1985 by Dr. Jim O’Connell with funding from the Robert Wood Johnson Foundation and Pew Charitable Trusts</a:t>
            </a:r>
          </a:p>
          <a:p>
            <a:pPr marL="342900" indent="-342900">
              <a:spcBef>
                <a:spcPts val="600"/>
              </a:spcBef>
              <a:spcAft>
                <a:spcPts val="600"/>
              </a:spcAft>
              <a:buFont typeface="Arial" panose="020B0604020202020204" pitchFamily="34" charset="0"/>
              <a:buChar char="•"/>
            </a:pPr>
            <a:r>
              <a:rPr lang="en-US" sz="2400" spc="40" dirty="0">
                <a:solidFill>
                  <a:schemeClr val="bg1"/>
                </a:solidFill>
                <a:latin typeface="Lato" panose="020F0502020204030203" pitchFamily="34" charset="0"/>
                <a:cs typeface="Calibri" panose="020F0502020204030204" pitchFamily="34" charset="0"/>
              </a:rPr>
              <a:t>One of the largest health care for the homeless programs in the nation (~11,000 unique patients a year)</a:t>
            </a:r>
          </a:p>
          <a:p>
            <a:pPr marL="342900" indent="-342900">
              <a:spcBef>
                <a:spcPts val="600"/>
              </a:spcBef>
              <a:spcAft>
                <a:spcPts val="600"/>
              </a:spcAft>
              <a:buFont typeface="Arial" panose="020B0604020202020204" pitchFamily="34" charset="0"/>
              <a:buChar char="•"/>
            </a:pPr>
            <a:r>
              <a:rPr lang="en-US" sz="2400" spc="40" dirty="0">
                <a:solidFill>
                  <a:schemeClr val="bg1"/>
                </a:solidFill>
                <a:latin typeface="Lato" panose="020F0502020204030203" pitchFamily="34" charset="0"/>
                <a:cs typeface="Calibri" panose="020F0502020204030204" pitchFamily="34" charset="0"/>
              </a:rPr>
              <a:t>To ensure unconditionally equitable and dignified access to the highest quality health care for all individuals and families experiencing homelessness in our community</a:t>
            </a:r>
          </a:p>
        </p:txBody>
      </p:sp>
      <p:pic>
        <p:nvPicPr>
          <p:cNvPr id="5" name="Picture 4" descr="A picture containing outdoor, covered, sitting, bicycle&#10;&#10;Description automatically generated">
            <a:extLst>
              <a:ext uri="{FF2B5EF4-FFF2-40B4-BE49-F238E27FC236}">
                <a16:creationId xmlns:a16="http://schemas.microsoft.com/office/drawing/2014/main" id="{9EE4B6E1-1586-40B4-5A67-F7CFD4290DD1}"/>
              </a:ext>
            </a:extLst>
          </p:cNvPr>
          <p:cNvPicPr>
            <a:picLocks noChangeAspect="1"/>
          </p:cNvPicPr>
          <p:nvPr/>
        </p:nvPicPr>
        <p:blipFill rotWithShape="1">
          <a:blip r:embed="rId3">
            <a:grayscl/>
            <a:extLst>
              <a:ext uri="{28A0092B-C50C-407E-A947-70E740481C1C}">
                <a14:useLocalDpi xmlns:a14="http://schemas.microsoft.com/office/drawing/2010/main" val="0"/>
              </a:ext>
            </a:extLst>
          </a:blip>
          <a:srcRect l="3096" r="2" b="13290"/>
          <a:stretch/>
        </p:blipFill>
        <p:spPr>
          <a:xfrm>
            <a:off x="8240751" y="1"/>
            <a:ext cx="3951249" cy="2651760"/>
          </a:xfrm>
          <a:prstGeom prst="rect">
            <a:avLst/>
          </a:prstGeom>
        </p:spPr>
      </p:pic>
      <p:pic>
        <p:nvPicPr>
          <p:cNvPr id="6" name="Picture 11">
            <a:extLst>
              <a:ext uri="{FF2B5EF4-FFF2-40B4-BE49-F238E27FC236}">
                <a16:creationId xmlns:a16="http://schemas.microsoft.com/office/drawing/2014/main" id="{77BC1FD2-C4B3-566F-AA02-9F0D129E4CD6}"/>
              </a:ext>
            </a:extLst>
          </p:cNvPr>
          <p:cNvPicPr>
            <a:picLocks noChangeAspect="1" noChangeArrowheads="1"/>
          </p:cNvPicPr>
          <p:nvPr/>
        </p:nvPicPr>
        <p:blipFill rotWithShape="1">
          <a:blip r:embed="rId4">
            <a:grayscl/>
            <a:extLst>
              <a:ext uri="{28A0092B-C50C-407E-A947-70E740481C1C}">
                <a14:useLocalDpi xmlns:a14="http://schemas.microsoft.com/office/drawing/2010/main" val="0"/>
              </a:ext>
            </a:extLst>
          </a:blip>
          <a:srcRect l="17817" r="4" b="4"/>
          <a:stretch/>
        </p:blipFill>
        <p:spPr bwMode="auto">
          <a:xfrm>
            <a:off x="8240751" y="2812626"/>
            <a:ext cx="3951249" cy="4045374"/>
          </a:xfrm>
          <a:prstGeom prst="rect">
            <a:avLst/>
          </a:prstGeom>
          <a:solidFill>
            <a:srgbClr val="FFFFFF"/>
          </a:solidFill>
          <a:extLs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8156594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fade">
                                      <p:cBhvr>
                                        <p:cTn id="7" dur="500"/>
                                        <p:tgtEl>
                                          <p:spTgt spid="8">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8">
                                            <p:txEl>
                                              <p:pRg st="1" end="1"/>
                                            </p:txEl>
                                          </p:spTgt>
                                        </p:tgtEl>
                                        <p:attrNameLst>
                                          <p:attrName>style.visibility</p:attrName>
                                        </p:attrNameLst>
                                      </p:cBhvr>
                                      <p:to>
                                        <p:strVal val="visible"/>
                                      </p:to>
                                    </p:set>
                                    <p:animEffect transition="in" filter="fade">
                                      <p:cBhvr>
                                        <p:cTn id="12" dur="500"/>
                                        <p:tgtEl>
                                          <p:spTgt spid="8">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8">
                                            <p:txEl>
                                              <p:pRg st="2" end="2"/>
                                            </p:txEl>
                                          </p:spTgt>
                                        </p:tgtEl>
                                        <p:attrNameLst>
                                          <p:attrName>style.visibility</p:attrName>
                                        </p:attrNameLst>
                                      </p:cBhvr>
                                      <p:to>
                                        <p:strVal val="visible"/>
                                      </p:to>
                                    </p:set>
                                    <p:animEffect transition="in" filter="fade">
                                      <p:cBhvr>
                                        <p:cTn id="17" dur="500"/>
                                        <p:tgtEl>
                                          <p:spTgt spid="8">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bg>
      <p:bgPr>
        <a:solidFill>
          <a:srgbClr val="001D48"/>
        </a:solidFill>
        <a:effectLst/>
      </p:bgPr>
    </p:bg>
    <p:spTree>
      <p:nvGrpSpPr>
        <p:cNvPr id="1" name="">
          <a:extLst>
            <a:ext uri="{FF2B5EF4-FFF2-40B4-BE49-F238E27FC236}">
              <a16:creationId xmlns:a16="http://schemas.microsoft.com/office/drawing/2014/main" id="{45F773FE-F8B7-0399-56F1-E68170D19A74}"/>
            </a:ext>
          </a:extLst>
        </p:cNvPr>
        <p:cNvGrpSpPr/>
        <p:nvPr/>
      </p:nvGrpSpPr>
      <p:grpSpPr>
        <a:xfrm>
          <a:off x="0" y="0"/>
          <a:ext cx="0" cy="0"/>
          <a:chOff x="0" y="0"/>
          <a:chExt cx="0" cy="0"/>
        </a:xfrm>
      </p:grpSpPr>
      <p:sp>
        <p:nvSpPr>
          <p:cNvPr id="6" name="AutoShape 4">
            <a:extLst>
              <a:ext uri="{FF2B5EF4-FFF2-40B4-BE49-F238E27FC236}">
                <a16:creationId xmlns:a16="http://schemas.microsoft.com/office/drawing/2014/main" id="{8A2F8F49-FC41-F2EC-ADFA-01FF0DB72219}"/>
              </a:ext>
            </a:extLst>
          </p:cNvPr>
          <p:cNvSpPr/>
          <p:nvPr/>
        </p:nvSpPr>
        <p:spPr>
          <a:xfrm>
            <a:off x="1" y="0"/>
            <a:ext cx="12191999" cy="1465118"/>
          </a:xfrm>
          <a:prstGeom prst="rect">
            <a:avLst/>
          </a:prstGeom>
          <a:solidFill>
            <a:schemeClr val="bg1"/>
          </a:solidFill>
        </p:spPr>
        <p:txBody>
          <a:bodyPr/>
          <a:lstStyle/>
          <a:p>
            <a:endParaRPr lang="en-US"/>
          </a:p>
        </p:txBody>
      </p:sp>
      <p:sp>
        <p:nvSpPr>
          <p:cNvPr id="7" name="TextBox 6">
            <a:extLst>
              <a:ext uri="{FF2B5EF4-FFF2-40B4-BE49-F238E27FC236}">
                <a16:creationId xmlns:a16="http://schemas.microsoft.com/office/drawing/2014/main" id="{1CD25CC2-DD64-4E42-3CDB-0E1CCCB7D68A}"/>
              </a:ext>
            </a:extLst>
          </p:cNvPr>
          <p:cNvSpPr txBox="1"/>
          <p:nvPr/>
        </p:nvSpPr>
        <p:spPr>
          <a:xfrm>
            <a:off x="872395" y="427664"/>
            <a:ext cx="9491472" cy="553998"/>
          </a:xfrm>
          <a:prstGeom prst="rect">
            <a:avLst/>
          </a:prstGeom>
        </p:spPr>
        <p:txBody>
          <a:bodyPr wrap="square" lIns="0" tIns="0" rIns="0" bIns="0" rtlCol="0" anchor="ctr">
            <a:spAutoFit/>
          </a:bodyPr>
          <a:lstStyle>
            <a:defPPr>
              <a:defRPr lang="en-US"/>
            </a:defPPr>
            <a:lvl1pPr defTabSz="609630">
              <a:lnSpc>
                <a:spcPts val="4800"/>
              </a:lnSpc>
              <a:spcBef>
                <a:spcPct val="0"/>
              </a:spcBef>
              <a:defRPr sz="3600">
                <a:solidFill>
                  <a:schemeClr val="bg1"/>
                </a:solidFill>
                <a:latin typeface="Lato Black" panose="020F0A02020204030203" pitchFamily="34" charset="0"/>
              </a:defRPr>
            </a:lvl1pPr>
          </a:lstStyle>
          <a:p>
            <a:pPr>
              <a:lnSpc>
                <a:spcPct val="100000"/>
              </a:lnSpc>
            </a:pPr>
            <a:r>
              <a:rPr lang="en-US" dirty="0">
                <a:solidFill>
                  <a:srgbClr val="001D48"/>
                </a:solidFill>
                <a:latin typeface="Lato Black"/>
                <a:ea typeface="Lato Black"/>
                <a:cs typeface="Lato Black"/>
              </a:rPr>
              <a:t>Closing Vignette</a:t>
            </a:r>
            <a:endParaRPr lang="en-US" dirty="0">
              <a:solidFill>
                <a:srgbClr val="001D48"/>
              </a:solidFill>
              <a:latin typeface="Lato Light" panose="020F0502020204030203" pitchFamily="34" charset="0"/>
              <a:ea typeface="Lato Light" panose="020F0502020204030203" pitchFamily="34" charset="0"/>
              <a:cs typeface="Lato Light" panose="020F0502020204030203" pitchFamily="34" charset="0"/>
            </a:endParaRPr>
          </a:p>
        </p:txBody>
      </p:sp>
      <p:sp>
        <p:nvSpPr>
          <p:cNvPr id="4" name="TextBox 3">
            <a:extLst>
              <a:ext uri="{FF2B5EF4-FFF2-40B4-BE49-F238E27FC236}">
                <a16:creationId xmlns:a16="http://schemas.microsoft.com/office/drawing/2014/main" id="{A70D0E66-2429-7E23-9EBA-CC7BA2F6EB68}"/>
              </a:ext>
            </a:extLst>
          </p:cNvPr>
          <p:cNvSpPr txBox="1"/>
          <p:nvPr/>
        </p:nvSpPr>
        <p:spPr>
          <a:xfrm>
            <a:off x="872395" y="1730736"/>
            <a:ext cx="10321469" cy="907941"/>
          </a:xfrm>
          <a:prstGeom prst="rect">
            <a:avLst/>
          </a:prstGeom>
          <a:noFill/>
        </p:spPr>
        <p:txBody>
          <a:bodyPr wrap="square" rtlCol="0">
            <a:spAutoFit/>
          </a:bodyPr>
          <a:lstStyle/>
          <a:p>
            <a:pPr marL="342900" indent="-342900">
              <a:spcBef>
                <a:spcPts val="600"/>
              </a:spcBef>
              <a:buSzPct val="80000"/>
              <a:buFont typeface="Arial" panose="020B0604020202020204" pitchFamily="34" charset="0"/>
              <a:buChar char="•"/>
            </a:pPr>
            <a:r>
              <a:rPr lang="en-US" sz="2400" spc="50" dirty="0">
                <a:solidFill>
                  <a:schemeClr val="bg1"/>
                </a:solidFill>
                <a:latin typeface="Lato" panose="020F0502020204030203" pitchFamily="34" charset="0"/>
              </a:rPr>
              <a:t>John’s story</a:t>
            </a:r>
          </a:p>
          <a:p>
            <a:pPr marL="342900" indent="-342900">
              <a:spcBef>
                <a:spcPts val="600"/>
              </a:spcBef>
              <a:buSzPct val="80000"/>
              <a:buFont typeface="Arial" panose="020B0604020202020204" pitchFamily="34" charset="0"/>
              <a:buChar char="•"/>
            </a:pPr>
            <a:endParaRPr lang="en-US" sz="2400" spc="50" dirty="0">
              <a:solidFill>
                <a:schemeClr val="bg1"/>
              </a:solidFill>
              <a:latin typeface="Lato" panose="020F0502020204030203" pitchFamily="34" charset="0"/>
            </a:endParaRPr>
          </a:p>
        </p:txBody>
      </p:sp>
      <p:pic>
        <p:nvPicPr>
          <p:cNvPr id="1026" name="Picture 2" descr="Boston Health Care for the Homeless">
            <a:extLst>
              <a:ext uri="{FF2B5EF4-FFF2-40B4-BE49-F238E27FC236}">
                <a16:creationId xmlns:a16="http://schemas.microsoft.com/office/drawing/2014/main" id="{8544BABA-A03F-80C6-DCF8-50FAF0BEF2A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85002" y="2527841"/>
            <a:ext cx="5496252" cy="3077901"/>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a:extLst>
              <a:ext uri="{FF2B5EF4-FFF2-40B4-BE49-F238E27FC236}">
                <a16:creationId xmlns:a16="http://schemas.microsoft.com/office/drawing/2014/main" id="{47AE2FB9-AB89-7CE6-D83A-A9600810F2A6}"/>
              </a:ext>
            </a:extLst>
          </p:cNvPr>
          <p:cNvSpPr txBox="1"/>
          <p:nvPr/>
        </p:nvSpPr>
        <p:spPr>
          <a:xfrm>
            <a:off x="872394" y="5931791"/>
            <a:ext cx="10321469" cy="907941"/>
          </a:xfrm>
          <a:prstGeom prst="rect">
            <a:avLst/>
          </a:prstGeom>
          <a:noFill/>
        </p:spPr>
        <p:txBody>
          <a:bodyPr wrap="square" rtlCol="0">
            <a:spAutoFit/>
          </a:bodyPr>
          <a:lstStyle/>
          <a:p>
            <a:pPr algn="r">
              <a:spcBef>
                <a:spcPts val="600"/>
              </a:spcBef>
              <a:buSzPct val="80000"/>
            </a:pPr>
            <a:r>
              <a:rPr lang="en-US" sz="2400" spc="50" dirty="0">
                <a:solidFill>
                  <a:schemeClr val="bg1"/>
                </a:solidFill>
                <a:latin typeface="Lato" panose="020F0502020204030203" pitchFamily="34" charset="0"/>
              </a:rPr>
              <a:t>Thanks, Dr. Boehm, and OHSAM!</a:t>
            </a:r>
          </a:p>
          <a:p>
            <a:pPr marL="342900" indent="-342900">
              <a:spcBef>
                <a:spcPts val="600"/>
              </a:spcBef>
              <a:buSzPct val="80000"/>
              <a:buFont typeface="Arial" panose="020B0604020202020204" pitchFamily="34" charset="0"/>
              <a:buChar char="•"/>
            </a:pPr>
            <a:endParaRPr lang="en-US" sz="2400" spc="50" dirty="0">
              <a:solidFill>
                <a:schemeClr val="bg1"/>
              </a:solidFill>
              <a:latin typeface="Lato" panose="020F0502020204030203" pitchFamily="34" charset="0"/>
            </a:endParaRPr>
          </a:p>
        </p:txBody>
      </p:sp>
    </p:spTree>
    <p:extLst>
      <p:ext uri="{BB962C8B-B14F-4D97-AF65-F5344CB8AC3E}">
        <p14:creationId xmlns:p14="http://schemas.microsoft.com/office/powerpoint/2010/main" val="1887519783"/>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001D48"/>
        </a:solidFill>
        <a:effectLst/>
      </p:bgPr>
    </p:bg>
    <p:spTree>
      <p:nvGrpSpPr>
        <p:cNvPr id="1" name="">
          <a:extLst>
            <a:ext uri="{FF2B5EF4-FFF2-40B4-BE49-F238E27FC236}">
              <a16:creationId xmlns:a16="http://schemas.microsoft.com/office/drawing/2014/main" id="{9934FD29-238F-18D0-64B1-B6B4AA5F776A}"/>
            </a:ext>
          </a:extLst>
        </p:cNvPr>
        <p:cNvGrpSpPr/>
        <p:nvPr/>
      </p:nvGrpSpPr>
      <p:grpSpPr>
        <a:xfrm>
          <a:off x="0" y="0"/>
          <a:ext cx="0" cy="0"/>
          <a:chOff x="0" y="0"/>
          <a:chExt cx="0" cy="0"/>
        </a:xfrm>
      </p:grpSpPr>
      <p:sp>
        <p:nvSpPr>
          <p:cNvPr id="6" name="AutoShape 4">
            <a:extLst>
              <a:ext uri="{FF2B5EF4-FFF2-40B4-BE49-F238E27FC236}">
                <a16:creationId xmlns:a16="http://schemas.microsoft.com/office/drawing/2014/main" id="{DDDD6E32-306E-E584-F514-3B96B16B6190}"/>
              </a:ext>
            </a:extLst>
          </p:cNvPr>
          <p:cNvSpPr/>
          <p:nvPr/>
        </p:nvSpPr>
        <p:spPr>
          <a:xfrm>
            <a:off x="1" y="0"/>
            <a:ext cx="12191999" cy="1465118"/>
          </a:xfrm>
          <a:prstGeom prst="rect">
            <a:avLst/>
          </a:prstGeom>
          <a:solidFill>
            <a:schemeClr val="bg1"/>
          </a:solidFill>
        </p:spPr>
        <p:txBody>
          <a:bodyPr/>
          <a:lstStyle/>
          <a:p>
            <a:endParaRPr lang="en-US"/>
          </a:p>
        </p:txBody>
      </p:sp>
      <p:sp>
        <p:nvSpPr>
          <p:cNvPr id="7" name="TextBox 6">
            <a:extLst>
              <a:ext uri="{FF2B5EF4-FFF2-40B4-BE49-F238E27FC236}">
                <a16:creationId xmlns:a16="http://schemas.microsoft.com/office/drawing/2014/main" id="{FF666D9F-2DAC-B31A-7DB9-45F87BD48CB4}"/>
              </a:ext>
            </a:extLst>
          </p:cNvPr>
          <p:cNvSpPr txBox="1"/>
          <p:nvPr/>
        </p:nvSpPr>
        <p:spPr>
          <a:xfrm>
            <a:off x="872395" y="427664"/>
            <a:ext cx="9491472" cy="553998"/>
          </a:xfrm>
          <a:prstGeom prst="rect">
            <a:avLst/>
          </a:prstGeom>
        </p:spPr>
        <p:txBody>
          <a:bodyPr wrap="square" lIns="0" tIns="0" rIns="0" bIns="0" rtlCol="0" anchor="ctr">
            <a:spAutoFit/>
          </a:bodyPr>
          <a:lstStyle>
            <a:defPPr>
              <a:defRPr lang="en-US"/>
            </a:defPPr>
            <a:lvl1pPr defTabSz="609630">
              <a:lnSpc>
                <a:spcPts val="4800"/>
              </a:lnSpc>
              <a:spcBef>
                <a:spcPct val="0"/>
              </a:spcBef>
              <a:defRPr sz="3600">
                <a:solidFill>
                  <a:schemeClr val="bg1"/>
                </a:solidFill>
                <a:latin typeface="Lato Black" panose="020F0A02020204030203" pitchFamily="34" charset="0"/>
              </a:defRPr>
            </a:lvl1pPr>
          </a:lstStyle>
          <a:p>
            <a:pPr>
              <a:lnSpc>
                <a:spcPct val="100000"/>
              </a:lnSpc>
            </a:pPr>
            <a:r>
              <a:rPr lang="en-US" dirty="0">
                <a:solidFill>
                  <a:srgbClr val="001D48"/>
                </a:solidFill>
                <a:latin typeface="Lato Black"/>
                <a:ea typeface="Lato Black"/>
                <a:cs typeface="Lato Black"/>
              </a:rPr>
              <a:t>How I Ended Up at BHCHP</a:t>
            </a:r>
            <a:endParaRPr lang="en-US" i="1" dirty="0">
              <a:solidFill>
                <a:srgbClr val="001D48"/>
              </a:solidFill>
              <a:latin typeface="Lato Light" panose="020F0502020204030203" pitchFamily="34" charset="0"/>
              <a:ea typeface="Lato Light" panose="020F0502020204030203" pitchFamily="34" charset="0"/>
              <a:cs typeface="Lato Light" panose="020F0502020204030203" pitchFamily="34" charset="0"/>
            </a:endParaRPr>
          </a:p>
        </p:txBody>
      </p:sp>
      <p:sp>
        <p:nvSpPr>
          <p:cNvPr id="4" name="TextBox 3">
            <a:extLst>
              <a:ext uri="{FF2B5EF4-FFF2-40B4-BE49-F238E27FC236}">
                <a16:creationId xmlns:a16="http://schemas.microsoft.com/office/drawing/2014/main" id="{4C03A880-14E5-B020-1494-847F3FABA0D8}"/>
              </a:ext>
            </a:extLst>
          </p:cNvPr>
          <p:cNvSpPr txBox="1"/>
          <p:nvPr/>
        </p:nvSpPr>
        <p:spPr>
          <a:xfrm>
            <a:off x="872395" y="1768091"/>
            <a:ext cx="10321469" cy="5678478"/>
          </a:xfrm>
          <a:prstGeom prst="rect">
            <a:avLst/>
          </a:prstGeom>
          <a:noFill/>
        </p:spPr>
        <p:txBody>
          <a:bodyPr wrap="square" rtlCol="0">
            <a:spAutoFit/>
          </a:bodyPr>
          <a:lstStyle/>
          <a:p>
            <a:pPr marL="342900" indent="-342900">
              <a:spcBef>
                <a:spcPts val="600"/>
              </a:spcBef>
              <a:spcAft>
                <a:spcPts val="1200"/>
              </a:spcAft>
              <a:buSzPct val="80000"/>
              <a:buFont typeface="Arial" panose="020B0604020202020204" pitchFamily="34" charset="0"/>
              <a:buChar char="•"/>
            </a:pPr>
            <a:r>
              <a:rPr lang="en-US" sz="3200" spc="50" dirty="0">
                <a:solidFill>
                  <a:schemeClr val="bg1"/>
                </a:solidFill>
                <a:latin typeface="Lato" panose="020F0502020204030203" pitchFamily="34" charset="0"/>
              </a:rPr>
              <a:t>Grew up in North Carolina</a:t>
            </a:r>
          </a:p>
          <a:p>
            <a:pPr marL="342900" indent="-342900">
              <a:spcBef>
                <a:spcPts val="600"/>
              </a:spcBef>
              <a:spcAft>
                <a:spcPts val="1200"/>
              </a:spcAft>
              <a:buSzPct val="80000"/>
              <a:buFont typeface="Arial" panose="020B0604020202020204" pitchFamily="34" charset="0"/>
              <a:buChar char="•"/>
            </a:pPr>
            <a:r>
              <a:rPr lang="en-US" sz="3200" spc="50" dirty="0">
                <a:solidFill>
                  <a:schemeClr val="bg1"/>
                </a:solidFill>
                <a:latin typeface="Lato" panose="020F0502020204030203" pitchFamily="34" charset="0"/>
              </a:rPr>
              <a:t>College in Boston, teaching, then med School at UNC</a:t>
            </a:r>
          </a:p>
          <a:p>
            <a:pPr marL="342900" indent="-342900">
              <a:spcBef>
                <a:spcPts val="600"/>
              </a:spcBef>
              <a:spcAft>
                <a:spcPts val="1200"/>
              </a:spcAft>
              <a:buSzPct val="80000"/>
              <a:buFont typeface="Arial" panose="020B0604020202020204" pitchFamily="34" charset="0"/>
              <a:buChar char="•"/>
            </a:pPr>
            <a:r>
              <a:rPr lang="en-US" sz="3200" spc="50" dirty="0">
                <a:solidFill>
                  <a:schemeClr val="bg1"/>
                </a:solidFill>
                <a:latin typeface="Lato" panose="020F0502020204030203" pitchFamily="34" charset="0"/>
              </a:rPr>
              <a:t>Volunteering at free clinics throughout</a:t>
            </a:r>
          </a:p>
          <a:p>
            <a:pPr marL="342900" indent="-342900">
              <a:spcBef>
                <a:spcPts val="600"/>
              </a:spcBef>
              <a:spcAft>
                <a:spcPts val="1200"/>
              </a:spcAft>
              <a:buSzPct val="80000"/>
              <a:buFont typeface="Arial" panose="020B0604020202020204" pitchFamily="34" charset="0"/>
              <a:buChar char="•"/>
            </a:pPr>
            <a:r>
              <a:rPr lang="en-US" sz="3200" spc="50" dirty="0">
                <a:solidFill>
                  <a:schemeClr val="bg1"/>
                </a:solidFill>
                <a:latin typeface="Lato" panose="020F0502020204030203" pitchFamily="34" charset="0"/>
              </a:rPr>
              <a:t>Back to Boston for research fellowship, but sought out a meaningful part-time clinical experience</a:t>
            </a:r>
          </a:p>
          <a:p>
            <a:pPr marL="342900" indent="-342900">
              <a:spcBef>
                <a:spcPts val="600"/>
              </a:spcBef>
              <a:spcAft>
                <a:spcPts val="1200"/>
              </a:spcAft>
              <a:buSzPct val="80000"/>
              <a:buFont typeface="Arial" panose="020B0604020202020204" pitchFamily="34" charset="0"/>
              <a:buChar char="•"/>
            </a:pPr>
            <a:r>
              <a:rPr lang="en-US" sz="3200" spc="50" dirty="0">
                <a:solidFill>
                  <a:schemeClr val="bg1"/>
                </a:solidFill>
                <a:latin typeface="Lato" panose="020F0502020204030203" pitchFamily="34" charset="0"/>
              </a:rPr>
              <a:t>Fellin love with the program and patients and took a full-time job there</a:t>
            </a:r>
          </a:p>
          <a:p>
            <a:pPr marL="342900" indent="-342900">
              <a:spcBef>
                <a:spcPts val="600"/>
              </a:spcBef>
              <a:buSzPct val="80000"/>
              <a:buFont typeface="Arial" panose="020B0604020202020204" pitchFamily="34" charset="0"/>
              <a:buChar char="•"/>
            </a:pPr>
            <a:endParaRPr lang="en-US" sz="3200" spc="50" dirty="0">
              <a:solidFill>
                <a:schemeClr val="bg1"/>
              </a:solidFill>
              <a:latin typeface="Lato" panose="020F0502020204030203" pitchFamily="34" charset="0"/>
            </a:endParaRPr>
          </a:p>
        </p:txBody>
      </p:sp>
    </p:spTree>
    <p:extLst>
      <p:ext uri="{BB962C8B-B14F-4D97-AF65-F5344CB8AC3E}">
        <p14:creationId xmlns:p14="http://schemas.microsoft.com/office/powerpoint/2010/main" val="1814872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0B5E54C-5F9C-1B4B-B029-DC2130F17D3B}"/>
            </a:ext>
          </a:extLst>
        </p:cNvPr>
        <p:cNvGrpSpPr/>
        <p:nvPr/>
      </p:nvGrpSpPr>
      <p:grpSpPr>
        <a:xfrm>
          <a:off x="0" y="0"/>
          <a:ext cx="0" cy="0"/>
          <a:chOff x="0" y="0"/>
          <a:chExt cx="0" cy="0"/>
        </a:xfrm>
      </p:grpSpPr>
      <p:sp>
        <p:nvSpPr>
          <p:cNvPr id="2" name="Rectangle 1">
            <a:extLst>
              <a:ext uri="{FF2B5EF4-FFF2-40B4-BE49-F238E27FC236}">
                <a16:creationId xmlns:a16="http://schemas.microsoft.com/office/drawing/2014/main" id="{348F4654-A993-5BE4-97B4-80048C358B2D}"/>
              </a:ext>
            </a:extLst>
          </p:cNvPr>
          <p:cNvSpPr/>
          <p:nvPr/>
        </p:nvSpPr>
        <p:spPr>
          <a:xfrm>
            <a:off x="0" y="0"/>
            <a:ext cx="576072" cy="6858000"/>
          </a:xfrm>
          <a:prstGeom prst="rect">
            <a:avLst/>
          </a:prstGeom>
          <a:solidFill>
            <a:srgbClr val="001C48"/>
          </a:solidFill>
          <a:ln>
            <a:solidFill>
              <a:srgbClr val="001C48"/>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30" name="Picture 6" descr="How Much Does a Brick or Stone Wall Cost? (2025)">
            <a:extLst>
              <a:ext uri="{FF2B5EF4-FFF2-40B4-BE49-F238E27FC236}">
                <a16:creationId xmlns:a16="http://schemas.microsoft.com/office/drawing/2014/main" id="{C92C2329-89C4-C7ED-B4B1-C7478943B02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91252" y="585640"/>
            <a:ext cx="4860608" cy="2843360"/>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descr="A screenshot of a medical website&#10;&#10;AI-generated content may be incorrect.">
            <a:extLst>
              <a:ext uri="{FF2B5EF4-FFF2-40B4-BE49-F238E27FC236}">
                <a16:creationId xmlns:a16="http://schemas.microsoft.com/office/drawing/2014/main" id="{3151453E-879E-54F9-9934-D7B6F3F8E30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51860" y="1581729"/>
            <a:ext cx="6077467" cy="5280156"/>
          </a:xfrm>
          <a:prstGeom prst="rect">
            <a:avLst/>
          </a:prstGeom>
        </p:spPr>
      </p:pic>
    </p:spTree>
    <p:extLst>
      <p:ext uri="{BB962C8B-B14F-4D97-AF65-F5344CB8AC3E}">
        <p14:creationId xmlns:p14="http://schemas.microsoft.com/office/powerpoint/2010/main" val="405607418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001D48"/>
        </a:solidFill>
        <a:effectLst/>
      </p:bgPr>
    </p:bg>
    <p:spTree>
      <p:nvGrpSpPr>
        <p:cNvPr id="1" name="">
          <a:extLst>
            <a:ext uri="{FF2B5EF4-FFF2-40B4-BE49-F238E27FC236}">
              <a16:creationId xmlns:a16="http://schemas.microsoft.com/office/drawing/2014/main" id="{7DECC4FA-55C6-AE3D-91BE-2D4C923CD1EE}"/>
            </a:ext>
          </a:extLst>
        </p:cNvPr>
        <p:cNvGrpSpPr/>
        <p:nvPr/>
      </p:nvGrpSpPr>
      <p:grpSpPr>
        <a:xfrm>
          <a:off x="0" y="0"/>
          <a:ext cx="0" cy="0"/>
          <a:chOff x="0" y="0"/>
          <a:chExt cx="0" cy="0"/>
        </a:xfrm>
      </p:grpSpPr>
      <p:sp>
        <p:nvSpPr>
          <p:cNvPr id="2" name="Rectangle 1">
            <a:extLst>
              <a:ext uri="{FF2B5EF4-FFF2-40B4-BE49-F238E27FC236}">
                <a16:creationId xmlns:a16="http://schemas.microsoft.com/office/drawing/2014/main" id="{4FA5AB69-FAE2-A23A-1D66-ECBDC0FF4595}"/>
              </a:ext>
            </a:extLst>
          </p:cNvPr>
          <p:cNvSpPr/>
          <p:nvPr/>
        </p:nvSpPr>
        <p:spPr>
          <a:xfrm>
            <a:off x="481039" y="468469"/>
            <a:ext cx="11229922" cy="5921062"/>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7">
            <a:extLst>
              <a:ext uri="{FF2B5EF4-FFF2-40B4-BE49-F238E27FC236}">
                <a16:creationId xmlns:a16="http://schemas.microsoft.com/office/drawing/2014/main" id="{A19C901C-F931-A3C7-DC81-550911A0930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r="7143"/>
          <a:stretch>
            <a:fillRect/>
          </a:stretch>
        </p:blipFill>
        <p:spPr bwMode="auto">
          <a:xfrm>
            <a:off x="1646341" y="758518"/>
            <a:ext cx="8899317" cy="2047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Content Placeholder 4">
            <a:extLst>
              <a:ext uri="{FF2B5EF4-FFF2-40B4-BE49-F238E27FC236}">
                <a16:creationId xmlns:a16="http://schemas.microsoft.com/office/drawing/2014/main" id="{D3738519-476F-92DC-0F56-745366D208AA}"/>
              </a:ext>
            </a:extLst>
          </p:cNvPr>
          <p:cNvSpPr txBox="1">
            <a:spLocks/>
          </p:cNvSpPr>
          <p:nvPr/>
        </p:nvSpPr>
        <p:spPr>
          <a:xfrm>
            <a:off x="2171092" y="3254295"/>
            <a:ext cx="8374566" cy="1594626"/>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SzPct val="80000"/>
            </a:pPr>
            <a:r>
              <a:rPr lang="en-US" altLang="en-US" sz="2400" dirty="0">
                <a:latin typeface="Lato" panose="020F0502020204030203" pitchFamily="34" charset="0"/>
                <a:ea typeface="ＭＳ Ｐゴシック" pitchFamily="34" charset="-128"/>
              </a:rPr>
              <a:t>Cohort of 28,033 adults seen at BHCHP in 2003-2008</a:t>
            </a:r>
          </a:p>
          <a:p>
            <a:pPr>
              <a:buSzPct val="80000"/>
            </a:pPr>
            <a:r>
              <a:rPr lang="en-US" altLang="en-US" sz="2400" b="1" dirty="0">
                <a:latin typeface="Lato" panose="020F0502020204030203" pitchFamily="34" charset="0"/>
                <a:ea typeface="ＭＳ Ｐゴシック" pitchFamily="34" charset="-128"/>
              </a:rPr>
              <a:t>Drug overdose was the leading cause of death</a:t>
            </a:r>
          </a:p>
          <a:p>
            <a:pPr>
              <a:buSzPct val="80000"/>
            </a:pPr>
            <a:r>
              <a:rPr lang="en-US" altLang="en-US" sz="2400" dirty="0">
                <a:latin typeface="Lato" panose="020F0502020204030203" pitchFamily="34" charset="0"/>
                <a:ea typeface="ＭＳ Ｐゴシック" pitchFamily="34" charset="-128"/>
              </a:rPr>
              <a:t>Opioids implicated in 81% of overdose deaths</a:t>
            </a:r>
          </a:p>
        </p:txBody>
      </p:sp>
      <p:sp>
        <p:nvSpPr>
          <p:cNvPr id="9" name="Rectangle 8">
            <a:extLst>
              <a:ext uri="{FF2B5EF4-FFF2-40B4-BE49-F238E27FC236}">
                <a16:creationId xmlns:a16="http://schemas.microsoft.com/office/drawing/2014/main" id="{433569C7-B481-3B35-F87C-E98ABFB366C6}"/>
              </a:ext>
            </a:extLst>
          </p:cNvPr>
          <p:cNvSpPr/>
          <p:nvPr/>
        </p:nvSpPr>
        <p:spPr>
          <a:xfrm>
            <a:off x="1927624" y="3349026"/>
            <a:ext cx="111513" cy="1204331"/>
          </a:xfrm>
          <a:prstGeom prst="rect">
            <a:avLst/>
          </a:prstGeom>
          <a:solidFill>
            <a:srgbClr val="4280A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462514590"/>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5B0E53D-41D2-452B-F3B5-A735616CBDBD}"/>
            </a:ext>
          </a:extLst>
        </p:cNvPr>
        <p:cNvGrpSpPr/>
        <p:nvPr/>
      </p:nvGrpSpPr>
      <p:grpSpPr>
        <a:xfrm>
          <a:off x="0" y="0"/>
          <a:ext cx="0" cy="0"/>
          <a:chOff x="0" y="0"/>
          <a:chExt cx="0" cy="0"/>
        </a:xfrm>
      </p:grpSpPr>
      <p:sp>
        <p:nvSpPr>
          <p:cNvPr id="7" name="AutoShape 4">
            <a:extLst>
              <a:ext uri="{FF2B5EF4-FFF2-40B4-BE49-F238E27FC236}">
                <a16:creationId xmlns:a16="http://schemas.microsoft.com/office/drawing/2014/main" id="{53E31A9D-1927-1426-2728-652803CD1B7E}"/>
              </a:ext>
            </a:extLst>
          </p:cNvPr>
          <p:cNvSpPr/>
          <p:nvPr/>
        </p:nvSpPr>
        <p:spPr>
          <a:xfrm>
            <a:off x="1" y="0"/>
            <a:ext cx="12191999" cy="1465118"/>
          </a:xfrm>
          <a:prstGeom prst="rect">
            <a:avLst/>
          </a:prstGeom>
          <a:solidFill>
            <a:srgbClr val="001C48"/>
          </a:solidFill>
        </p:spPr>
        <p:txBody>
          <a:bodyPr/>
          <a:lstStyle/>
          <a:p>
            <a:endParaRPr lang="en-US"/>
          </a:p>
        </p:txBody>
      </p:sp>
      <p:sp>
        <p:nvSpPr>
          <p:cNvPr id="8" name="TextBox 7">
            <a:extLst>
              <a:ext uri="{FF2B5EF4-FFF2-40B4-BE49-F238E27FC236}">
                <a16:creationId xmlns:a16="http://schemas.microsoft.com/office/drawing/2014/main" id="{7483F085-05D7-E668-E4DC-72BC61FC51EA}"/>
              </a:ext>
            </a:extLst>
          </p:cNvPr>
          <p:cNvSpPr txBox="1"/>
          <p:nvPr/>
        </p:nvSpPr>
        <p:spPr>
          <a:xfrm>
            <a:off x="872394" y="212220"/>
            <a:ext cx="9067133" cy="984885"/>
          </a:xfrm>
          <a:prstGeom prst="rect">
            <a:avLst/>
          </a:prstGeom>
        </p:spPr>
        <p:txBody>
          <a:bodyPr wrap="square" lIns="0" tIns="0" rIns="0" bIns="0" rtlCol="0" anchor="ctr">
            <a:spAutoFit/>
          </a:bodyPr>
          <a:lstStyle>
            <a:defPPr>
              <a:defRPr lang="en-US"/>
            </a:defPPr>
            <a:lvl1pPr defTabSz="609630">
              <a:lnSpc>
                <a:spcPts val="4800"/>
              </a:lnSpc>
              <a:spcBef>
                <a:spcPct val="0"/>
              </a:spcBef>
              <a:defRPr sz="3600">
                <a:solidFill>
                  <a:schemeClr val="bg1"/>
                </a:solidFill>
                <a:latin typeface="Lato Black" panose="020F0A02020204030203" pitchFamily="34" charset="0"/>
              </a:defRPr>
            </a:lvl1pPr>
          </a:lstStyle>
          <a:p>
            <a:pPr>
              <a:lnSpc>
                <a:spcPct val="100000"/>
              </a:lnSpc>
            </a:pPr>
            <a:r>
              <a:rPr lang="en-US" sz="3200" dirty="0"/>
              <a:t>Harm Reduction: A Critical Tool for Healthy Communities</a:t>
            </a:r>
          </a:p>
        </p:txBody>
      </p:sp>
      <p:sp>
        <p:nvSpPr>
          <p:cNvPr id="5" name="Rectangle 4">
            <a:extLst>
              <a:ext uri="{FF2B5EF4-FFF2-40B4-BE49-F238E27FC236}">
                <a16:creationId xmlns:a16="http://schemas.microsoft.com/office/drawing/2014/main" id="{EB7858D8-DB1D-4C8F-9653-813F6D57965D}"/>
              </a:ext>
            </a:extLst>
          </p:cNvPr>
          <p:cNvSpPr/>
          <p:nvPr/>
        </p:nvSpPr>
        <p:spPr>
          <a:xfrm>
            <a:off x="213200" y="2180371"/>
            <a:ext cx="1755301" cy="3106003"/>
          </a:xfrm>
          <a:prstGeom prst="rect">
            <a:avLst/>
          </a:prstGeom>
          <a:solidFill>
            <a:srgbClr val="85958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latin typeface="Lato" panose="020F0502020204030203" pitchFamily="34" charset="0"/>
              </a:rPr>
              <a:t>Recovery Services Continuum of Care</a:t>
            </a:r>
          </a:p>
        </p:txBody>
      </p:sp>
      <p:graphicFrame>
        <p:nvGraphicFramePr>
          <p:cNvPr id="6" name="Table 5">
            <a:extLst>
              <a:ext uri="{FF2B5EF4-FFF2-40B4-BE49-F238E27FC236}">
                <a16:creationId xmlns:a16="http://schemas.microsoft.com/office/drawing/2014/main" id="{779DA0D6-CE50-DD40-AF8C-07908ECAEF57}"/>
              </a:ext>
            </a:extLst>
          </p:cNvPr>
          <p:cNvGraphicFramePr>
            <a:graphicFrameLocks noGrp="1"/>
          </p:cNvGraphicFramePr>
          <p:nvPr>
            <p:extLst>
              <p:ext uri="{D42A27DB-BD31-4B8C-83A1-F6EECF244321}">
                <p14:modId xmlns:p14="http://schemas.microsoft.com/office/powerpoint/2010/main" val="4213202118"/>
              </p:ext>
            </p:extLst>
          </p:nvPr>
        </p:nvGraphicFramePr>
        <p:xfrm>
          <a:off x="2070101" y="2180372"/>
          <a:ext cx="9984906" cy="1600200"/>
        </p:xfrm>
        <a:graphic>
          <a:graphicData uri="http://schemas.openxmlformats.org/drawingml/2006/table">
            <a:tbl>
              <a:tblPr firstRow="1" bandRow="1">
                <a:tableStyleId>{5C22544A-7EE6-4342-B048-85BDC9FD1C3A}</a:tableStyleId>
              </a:tblPr>
              <a:tblGrid>
                <a:gridCol w="1664151">
                  <a:extLst>
                    <a:ext uri="{9D8B030D-6E8A-4147-A177-3AD203B41FA5}">
                      <a16:colId xmlns:a16="http://schemas.microsoft.com/office/drawing/2014/main" val="20000"/>
                    </a:ext>
                  </a:extLst>
                </a:gridCol>
                <a:gridCol w="1664151">
                  <a:extLst>
                    <a:ext uri="{9D8B030D-6E8A-4147-A177-3AD203B41FA5}">
                      <a16:colId xmlns:a16="http://schemas.microsoft.com/office/drawing/2014/main" val="20001"/>
                    </a:ext>
                  </a:extLst>
                </a:gridCol>
                <a:gridCol w="1664151">
                  <a:extLst>
                    <a:ext uri="{9D8B030D-6E8A-4147-A177-3AD203B41FA5}">
                      <a16:colId xmlns:a16="http://schemas.microsoft.com/office/drawing/2014/main" val="20002"/>
                    </a:ext>
                  </a:extLst>
                </a:gridCol>
                <a:gridCol w="1664151">
                  <a:extLst>
                    <a:ext uri="{9D8B030D-6E8A-4147-A177-3AD203B41FA5}">
                      <a16:colId xmlns:a16="http://schemas.microsoft.com/office/drawing/2014/main" val="20003"/>
                    </a:ext>
                  </a:extLst>
                </a:gridCol>
                <a:gridCol w="1664151">
                  <a:extLst>
                    <a:ext uri="{9D8B030D-6E8A-4147-A177-3AD203B41FA5}">
                      <a16:colId xmlns:a16="http://schemas.microsoft.com/office/drawing/2014/main" val="20004"/>
                    </a:ext>
                  </a:extLst>
                </a:gridCol>
                <a:gridCol w="1664151">
                  <a:extLst>
                    <a:ext uri="{9D8B030D-6E8A-4147-A177-3AD203B41FA5}">
                      <a16:colId xmlns:a16="http://schemas.microsoft.com/office/drawing/2014/main" val="20005"/>
                    </a:ext>
                  </a:extLst>
                </a:gridCol>
              </a:tblGrid>
              <a:tr h="1600200">
                <a:tc>
                  <a:txBody>
                    <a:bodyPr/>
                    <a:lstStyle/>
                    <a:p>
                      <a:pPr algn="ctr"/>
                      <a:r>
                        <a:rPr lang="en-US" sz="1600" i="1" dirty="0">
                          <a:solidFill>
                            <a:schemeClr val="bg1"/>
                          </a:solidFill>
                          <a:latin typeface="Lato" panose="020F0502020204030203" pitchFamily="34" charset="0"/>
                        </a:rPr>
                        <a:t>Acute Treatment Services / Detox</a:t>
                      </a:r>
                    </a:p>
                  </a:txBody>
                  <a:tcPr marL="121920" marR="121920" anchor="ctr">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CE8F75"/>
                    </a:solidFill>
                  </a:tcPr>
                </a:tc>
                <a:tc>
                  <a:txBody>
                    <a:bodyPr/>
                    <a:lstStyle/>
                    <a:p>
                      <a:pPr algn="ctr"/>
                      <a:r>
                        <a:rPr lang="en-US" sz="1600" i="1" dirty="0">
                          <a:solidFill>
                            <a:schemeClr val="bg1"/>
                          </a:solidFill>
                          <a:latin typeface="Lato" panose="020F0502020204030203" pitchFamily="34" charset="0"/>
                        </a:rPr>
                        <a:t>Clinical Stabilization</a:t>
                      </a:r>
                      <a:r>
                        <a:rPr lang="en-US" sz="1600" i="1" baseline="0" dirty="0">
                          <a:solidFill>
                            <a:schemeClr val="bg1"/>
                          </a:solidFill>
                          <a:latin typeface="Lato" panose="020F0502020204030203" pitchFamily="34" charset="0"/>
                        </a:rPr>
                        <a:t> Services / Rehab</a:t>
                      </a:r>
                      <a:endParaRPr lang="en-US" sz="1600" i="1" dirty="0">
                        <a:solidFill>
                          <a:schemeClr val="bg1"/>
                        </a:solidFill>
                        <a:latin typeface="Lato" panose="020F0502020204030203" pitchFamily="34" charset="0"/>
                      </a:endParaRPr>
                    </a:p>
                  </a:txBody>
                  <a:tcPr marL="121920" marR="121920" anchor="ctr">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CE8F75"/>
                    </a:solidFill>
                  </a:tcPr>
                </a:tc>
                <a:tc>
                  <a:txBody>
                    <a:bodyPr/>
                    <a:lstStyle/>
                    <a:p>
                      <a:pPr algn="ctr"/>
                      <a:r>
                        <a:rPr lang="en-US" sz="1600" i="1" dirty="0">
                          <a:solidFill>
                            <a:schemeClr val="bg1"/>
                          </a:solidFill>
                          <a:latin typeface="Lato" panose="020F0502020204030203" pitchFamily="34" charset="0"/>
                        </a:rPr>
                        <a:t>Transitional Support</a:t>
                      </a:r>
                      <a:r>
                        <a:rPr lang="en-US" sz="1600" i="1" baseline="0" dirty="0">
                          <a:solidFill>
                            <a:schemeClr val="bg1"/>
                          </a:solidFill>
                          <a:latin typeface="Lato" panose="020F0502020204030203" pitchFamily="34" charset="0"/>
                        </a:rPr>
                        <a:t> Services</a:t>
                      </a:r>
                      <a:endParaRPr lang="en-US" sz="1600" i="1" dirty="0">
                        <a:solidFill>
                          <a:schemeClr val="bg1"/>
                        </a:solidFill>
                        <a:latin typeface="Lato" panose="020F0502020204030203" pitchFamily="34" charset="0"/>
                      </a:endParaRPr>
                    </a:p>
                  </a:txBody>
                  <a:tcPr marL="121920" marR="121920" anchor="ctr">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CE8F75"/>
                    </a:solidFill>
                  </a:tcPr>
                </a:tc>
                <a:tc>
                  <a:txBody>
                    <a:bodyPr/>
                    <a:lstStyle/>
                    <a:p>
                      <a:pPr algn="ctr"/>
                      <a:r>
                        <a:rPr lang="en-US" sz="1600" i="1" dirty="0">
                          <a:solidFill>
                            <a:schemeClr val="bg1"/>
                          </a:solidFill>
                          <a:latin typeface="Lato" panose="020F0502020204030203" pitchFamily="34" charset="0"/>
                        </a:rPr>
                        <a:t>Residential Treatment or Halfway House</a:t>
                      </a:r>
                    </a:p>
                  </a:txBody>
                  <a:tcPr marL="121920" marR="121920" anchor="ctr">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CE8F75"/>
                    </a:solidFill>
                  </a:tcPr>
                </a:tc>
                <a:tc>
                  <a:txBody>
                    <a:bodyPr/>
                    <a:lstStyle/>
                    <a:p>
                      <a:pPr algn="ctr"/>
                      <a:r>
                        <a:rPr lang="en-US" sz="1600" i="1" dirty="0">
                          <a:solidFill>
                            <a:schemeClr val="bg1"/>
                          </a:solidFill>
                          <a:latin typeface="Lato" panose="020F0502020204030203" pitchFamily="34" charset="0"/>
                        </a:rPr>
                        <a:t>Alcohol</a:t>
                      </a:r>
                      <a:r>
                        <a:rPr lang="en-US" sz="1600" i="1" baseline="0" dirty="0">
                          <a:solidFill>
                            <a:schemeClr val="bg1"/>
                          </a:solidFill>
                          <a:latin typeface="Lato" panose="020F0502020204030203" pitchFamily="34" charset="0"/>
                        </a:rPr>
                        <a:t> &amp; Drug-Free / Sober Homes</a:t>
                      </a:r>
                      <a:endParaRPr lang="en-US" sz="1600" i="1" dirty="0">
                        <a:solidFill>
                          <a:schemeClr val="bg1"/>
                        </a:solidFill>
                        <a:latin typeface="Lato" panose="020F0502020204030203" pitchFamily="34" charset="0"/>
                      </a:endParaRPr>
                    </a:p>
                  </a:txBody>
                  <a:tcPr marL="121920" marR="121920" anchor="ctr">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CE8F75"/>
                    </a:solidFill>
                  </a:tcPr>
                </a:tc>
                <a:tc>
                  <a:txBody>
                    <a:bodyPr/>
                    <a:lstStyle/>
                    <a:p>
                      <a:pPr algn="ctr"/>
                      <a:r>
                        <a:rPr lang="en-US" sz="1600" i="1" dirty="0">
                          <a:solidFill>
                            <a:schemeClr val="bg1"/>
                          </a:solidFill>
                          <a:latin typeface="Lato" panose="020F0502020204030203" pitchFamily="34" charset="0"/>
                        </a:rPr>
                        <a:t>Outpatient Services</a:t>
                      </a:r>
                    </a:p>
                  </a:txBody>
                  <a:tcPr marL="121920" marR="121920" anchor="ctr">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CE8F75"/>
                    </a:solidFill>
                  </a:tcPr>
                </a:tc>
                <a:extLst>
                  <a:ext uri="{0D108BD9-81ED-4DB2-BD59-A6C34878D82A}">
                    <a16:rowId xmlns:a16="http://schemas.microsoft.com/office/drawing/2014/main" val="10000"/>
                  </a:ext>
                </a:extLst>
              </a:tr>
            </a:tbl>
          </a:graphicData>
        </a:graphic>
      </p:graphicFrame>
      <p:sp>
        <p:nvSpPr>
          <p:cNvPr id="13" name="Down Arrow 3">
            <a:extLst>
              <a:ext uri="{FF2B5EF4-FFF2-40B4-BE49-F238E27FC236}">
                <a16:creationId xmlns:a16="http://schemas.microsoft.com/office/drawing/2014/main" id="{53FDA94D-0179-9970-C3AD-9EC40D66E890}"/>
              </a:ext>
            </a:extLst>
          </p:cNvPr>
          <p:cNvSpPr/>
          <p:nvPr/>
        </p:nvSpPr>
        <p:spPr>
          <a:xfrm>
            <a:off x="2679700" y="3780572"/>
            <a:ext cx="406400" cy="1219200"/>
          </a:xfrm>
          <a:prstGeom prst="downArrow">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Lato" panose="020F0502020204030203" pitchFamily="34" charset="0"/>
            </a:endParaRPr>
          </a:p>
        </p:txBody>
      </p:sp>
      <p:sp>
        <p:nvSpPr>
          <p:cNvPr id="14" name="Down Arrow 43">
            <a:extLst>
              <a:ext uri="{FF2B5EF4-FFF2-40B4-BE49-F238E27FC236}">
                <a16:creationId xmlns:a16="http://schemas.microsoft.com/office/drawing/2014/main" id="{C81EF010-B566-3155-4B6D-BDC2B56489B4}"/>
              </a:ext>
            </a:extLst>
          </p:cNvPr>
          <p:cNvSpPr/>
          <p:nvPr/>
        </p:nvSpPr>
        <p:spPr>
          <a:xfrm>
            <a:off x="4406900" y="3773748"/>
            <a:ext cx="406400" cy="1219200"/>
          </a:xfrm>
          <a:prstGeom prst="downArrow">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Lato" panose="020F0502020204030203" pitchFamily="34" charset="0"/>
            </a:endParaRPr>
          </a:p>
        </p:txBody>
      </p:sp>
      <p:sp>
        <p:nvSpPr>
          <p:cNvPr id="15" name="Down Arrow 44">
            <a:extLst>
              <a:ext uri="{FF2B5EF4-FFF2-40B4-BE49-F238E27FC236}">
                <a16:creationId xmlns:a16="http://schemas.microsoft.com/office/drawing/2014/main" id="{7EFD6A2D-F2DC-BF0F-095C-F1C9C208EDA7}"/>
              </a:ext>
            </a:extLst>
          </p:cNvPr>
          <p:cNvSpPr/>
          <p:nvPr/>
        </p:nvSpPr>
        <p:spPr>
          <a:xfrm>
            <a:off x="5930901" y="3780572"/>
            <a:ext cx="406400" cy="1219200"/>
          </a:xfrm>
          <a:prstGeom prst="downArrow">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Lato" panose="020F0502020204030203" pitchFamily="34" charset="0"/>
            </a:endParaRPr>
          </a:p>
        </p:txBody>
      </p:sp>
      <p:sp>
        <p:nvSpPr>
          <p:cNvPr id="16" name="Down Arrow 45">
            <a:extLst>
              <a:ext uri="{FF2B5EF4-FFF2-40B4-BE49-F238E27FC236}">
                <a16:creationId xmlns:a16="http://schemas.microsoft.com/office/drawing/2014/main" id="{E6C90CBA-3DED-37F6-43ED-1AEFD8FA36D5}"/>
              </a:ext>
            </a:extLst>
          </p:cNvPr>
          <p:cNvSpPr/>
          <p:nvPr/>
        </p:nvSpPr>
        <p:spPr>
          <a:xfrm>
            <a:off x="7646881" y="3780572"/>
            <a:ext cx="406400" cy="1219200"/>
          </a:xfrm>
          <a:prstGeom prst="downArrow">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Lato" panose="020F0502020204030203" pitchFamily="34" charset="0"/>
            </a:endParaRPr>
          </a:p>
        </p:txBody>
      </p:sp>
      <p:sp>
        <p:nvSpPr>
          <p:cNvPr id="18" name="Down Arrow 48">
            <a:extLst>
              <a:ext uri="{FF2B5EF4-FFF2-40B4-BE49-F238E27FC236}">
                <a16:creationId xmlns:a16="http://schemas.microsoft.com/office/drawing/2014/main" id="{E74B3A42-B385-49C9-F2B7-C39B0B939FE8}"/>
              </a:ext>
            </a:extLst>
          </p:cNvPr>
          <p:cNvSpPr/>
          <p:nvPr/>
        </p:nvSpPr>
        <p:spPr>
          <a:xfrm>
            <a:off x="9385300" y="3783984"/>
            <a:ext cx="406400" cy="1219200"/>
          </a:xfrm>
          <a:prstGeom prst="downArrow">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Lato" panose="020F0502020204030203" pitchFamily="34" charset="0"/>
            </a:endParaRPr>
          </a:p>
        </p:txBody>
      </p:sp>
      <p:sp>
        <p:nvSpPr>
          <p:cNvPr id="19" name="Down Arrow 49">
            <a:extLst>
              <a:ext uri="{FF2B5EF4-FFF2-40B4-BE49-F238E27FC236}">
                <a16:creationId xmlns:a16="http://schemas.microsoft.com/office/drawing/2014/main" id="{CA6F531E-727B-60EB-8A9C-C50B79E87B94}"/>
              </a:ext>
            </a:extLst>
          </p:cNvPr>
          <p:cNvSpPr/>
          <p:nvPr/>
        </p:nvSpPr>
        <p:spPr>
          <a:xfrm>
            <a:off x="11010900" y="3773748"/>
            <a:ext cx="406400" cy="1219200"/>
          </a:xfrm>
          <a:prstGeom prst="downArrow">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Lato" panose="020F0502020204030203" pitchFamily="34" charset="0"/>
            </a:endParaRPr>
          </a:p>
        </p:txBody>
      </p:sp>
      <p:sp>
        <p:nvSpPr>
          <p:cNvPr id="20" name="Rectangle 19">
            <a:extLst>
              <a:ext uri="{FF2B5EF4-FFF2-40B4-BE49-F238E27FC236}">
                <a16:creationId xmlns:a16="http://schemas.microsoft.com/office/drawing/2014/main" id="{52F8EB5D-0D63-4B88-A5BF-2A73AC99F31F}"/>
              </a:ext>
            </a:extLst>
          </p:cNvPr>
          <p:cNvSpPr/>
          <p:nvPr/>
        </p:nvSpPr>
        <p:spPr>
          <a:xfrm>
            <a:off x="2171700" y="3856772"/>
            <a:ext cx="9883303" cy="268406"/>
          </a:xfrm>
          <a:prstGeom prst="rect">
            <a:avLst/>
          </a:prstGeom>
          <a:solidFill>
            <a:srgbClr val="CE8F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550" b="1" spc="50" dirty="0">
                <a:solidFill>
                  <a:schemeClr val="bg1"/>
                </a:solidFill>
                <a:latin typeface="Lato" panose="020F0502020204030203" pitchFamily="34" charset="0"/>
              </a:rPr>
              <a:t>Medication for Addiction Treatment</a:t>
            </a:r>
          </a:p>
        </p:txBody>
      </p:sp>
      <p:sp>
        <p:nvSpPr>
          <p:cNvPr id="21" name="Rectangle 20">
            <a:extLst>
              <a:ext uri="{FF2B5EF4-FFF2-40B4-BE49-F238E27FC236}">
                <a16:creationId xmlns:a16="http://schemas.microsoft.com/office/drawing/2014/main" id="{C532911D-93EC-B0D7-C573-0316BD182BF6}"/>
              </a:ext>
            </a:extLst>
          </p:cNvPr>
          <p:cNvSpPr/>
          <p:nvPr/>
        </p:nvSpPr>
        <p:spPr>
          <a:xfrm>
            <a:off x="2142891" y="4277578"/>
            <a:ext cx="9883303" cy="268406"/>
          </a:xfrm>
          <a:prstGeom prst="rect">
            <a:avLst/>
          </a:prstGeom>
          <a:solidFill>
            <a:srgbClr val="CE8F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500" b="1" spc="50" dirty="0">
                <a:solidFill>
                  <a:schemeClr val="bg1"/>
                </a:solidFill>
                <a:latin typeface="Lato" panose="020F0502020204030203" pitchFamily="34" charset="0"/>
              </a:rPr>
              <a:t>Mental health services, job training, housing, family support, HIV services, living skills, etc.</a:t>
            </a:r>
          </a:p>
        </p:txBody>
      </p:sp>
      <p:sp>
        <p:nvSpPr>
          <p:cNvPr id="22" name="Rectangle 21">
            <a:extLst>
              <a:ext uri="{FF2B5EF4-FFF2-40B4-BE49-F238E27FC236}">
                <a16:creationId xmlns:a16="http://schemas.microsoft.com/office/drawing/2014/main" id="{7B94FBBF-DF39-835C-0B85-08FE5DD1DBE1}"/>
              </a:ext>
            </a:extLst>
          </p:cNvPr>
          <p:cNvSpPr/>
          <p:nvPr/>
        </p:nvSpPr>
        <p:spPr>
          <a:xfrm>
            <a:off x="2142891" y="5017969"/>
            <a:ext cx="9883303" cy="268406"/>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500" b="1" spc="50" dirty="0">
                <a:solidFill>
                  <a:schemeClr val="bg1"/>
                </a:solidFill>
                <a:latin typeface="Lato" panose="020F0502020204030203" pitchFamily="34" charset="0"/>
              </a:rPr>
              <a:t>Harm Reduction Strategies, especially when people relapse / fall out of treatment</a:t>
            </a:r>
          </a:p>
        </p:txBody>
      </p:sp>
    </p:spTree>
    <p:extLst>
      <p:ext uri="{BB962C8B-B14F-4D97-AF65-F5344CB8AC3E}">
        <p14:creationId xmlns:p14="http://schemas.microsoft.com/office/powerpoint/2010/main" val="265111760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001D48"/>
        </a:solidFill>
        <a:effectLst/>
      </p:bgPr>
    </p:bg>
    <p:spTree>
      <p:nvGrpSpPr>
        <p:cNvPr id="1" name="">
          <a:extLst>
            <a:ext uri="{FF2B5EF4-FFF2-40B4-BE49-F238E27FC236}">
              <a16:creationId xmlns:a16="http://schemas.microsoft.com/office/drawing/2014/main" id="{1E0D15FB-536B-B46E-89B6-F2FF816DC58A}"/>
            </a:ext>
          </a:extLst>
        </p:cNvPr>
        <p:cNvGrpSpPr/>
        <p:nvPr/>
      </p:nvGrpSpPr>
      <p:grpSpPr>
        <a:xfrm>
          <a:off x="0" y="0"/>
          <a:ext cx="0" cy="0"/>
          <a:chOff x="0" y="0"/>
          <a:chExt cx="0" cy="0"/>
        </a:xfrm>
      </p:grpSpPr>
      <p:pic>
        <p:nvPicPr>
          <p:cNvPr id="4" name="Picture 3">
            <a:extLst>
              <a:ext uri="{FF2B5EF4-FFF2-40B4-BE49-F238E27FC236}">
                <a16:creationId xmlns:a16="http://schemas.microsoft.com/office/drawing/2014/main" id="{6DE0C683-679E-7F0D-8136-CA83D9D920A5}"/>
              </a:ext>
            </a:extLst>
          </p:cNvPr>
          <p:cNvPicPr>
            <a:picLocks noChangeAspect="1"/>
          </p:cNvPicPr>
          <p:nvPr/>
        </p:nvPicPr>
        <p:blipFill>
          <a:blip r:embed="rId3">
            <a:alphaModFix amt="20000"/>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val="0"/>
              </a:ext>
            </a:extLst>
          </a:blip>
          <a:srcRect t="7812" b="7812"/>
          <a:stretch/>
        </p:blipFill>
        <p:spPr>
          <a:xfrm>
            <a:off x="0" y="0"/>
            <a:ext cx="12192000" cy="6858000"/>
          </a:xfrm>
          <a:prstGeom prst="rect">
            <a:avLst/>
          </a:prstGeom>
        </p:spPr>
      </p:pic>
      <p:sp>
        <p:nvSpPr>
          <p:cNvPr id="5" name="TextBox 4">
            <a:extLst>
              <a:ext uri="{FF2B5EF4-FFF2-40B4-BE49-F238E27FC236}">
                <a16:creationId xmlns:a16="http://schemas.microsoft.com/office/drawing/2014/main" id="{2C9BFFFB-3114-EF67-1CF5-7C20F6FB3F98}"/>
              </a:ext>
            </a:extLst>
          </p:cNvPr>
          <p:cNvSpPr txBox="1"/>
          <p:nvPr/>
        </p:nvSpPr>
        <p:spPr>
          <a:xfrm>
            <a:off x="2194976" y="2455932"/>
            <a:ext cx="8366344" cy="1754326"/>
          </a:xfrm>
          <a:prstGeom prst="rect">
            <a:avLst/>
          </a:prstGeom>
          <a:noFill/>
        </p:spPr>
        <p:txBody>
          <a:bodyPr wrap="square" rtlCol="0">
            <a:spAutoFit/>
          </a:bodyPr>
          <a:lstStyle/>
          <a:p>
            <a:r>
              <a:rPr lang="en-US" sz="5400" dirty="0">
                <a:solidFill>
                  <a:schemeClr val="bg1"/>
                </a:solidFill>
                <a:latin typeface="Lato Black" panose="020F0A02020204030203" pitchFamily="34" charset="0"/>
              </a:rPr>
              <a:t>Expanding Medication Access</a:t>
            </a:r>
          </a:p>
        </p:txBody>
      </p:sp>
      <p:sp>
        <p:nvSpPr>
          <p:cNvPr id="8" name="Rectangle 7">
            <a:extLst>
              <a:ext uri="{FF2B5EF4-FFF2-40B4-BE49-F238E27FC236}">
                <a16:creationId xmlns:a16="http://schemas.microsoft.com/office/drawing/2014/main" id="{C0B5CE41-A30E-470E-FF6B-1ECDB78F280E}"/>
              </a:ext>
            </a:extLst>
          </p:cNvPr>
          <p:cNvSpPr/>
          <p:nvPr/>
        </p:nvSpPr>
        <p:spPr>
          <a:xfrm>
            <a:off x="1796658" y="2641592"/>
            <a:ext cx="117867" cy="13716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09922898"/>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A0759AFA884F3A4A98B04644A6D50D8B" ma:contentTypeVersion="16" ma:contentTypeDescription="Create a new document." ma:contentTypeScope="" ma:versionID="e14485a4671d8ee8a3738d3425d8ed32">
  <xsd:schema xmlns:xsd="http://www.w3.org/2001/XMLSchema" xmlns:xs="http://www.w3.org/2001/XMLSchema" xmlns:p="http://schemas.microsoft.com/office/2006/metadata/properties" xmlns:ns2="096478da-36f8-47f0-ac01-92ccb63c7752" xmlns:ns3="c4e42cf3-3c08-4cde-a321-0dd1539fe695" targetNamespace="http://schemas.microsoft.com/office/2006/metadata/properties" ma:root="true" ma:fieldsID="d8a8cc3461403d85cd9c94a3890ed01c" ns2:_="" ns3:_="">
    <xsd:import namespace="096478da-36f8-47f0-ac01-92ccb63c7752"/>
    <xsd:import namespace="c4e42cf3-3c08-4cde-a321-0dd1539fe695"/>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ObjectDetectorVersions"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element ref="ns3:SharedWithUsers" minOccurs="0"/>
                <xsd:element ref="ns3:SharedWithDetails" minOccurs="0"/>
                <xsd:element ref="ns2:MediaServiceSearchProperties" minOccurs="0"/>
                <xsd:element ref="ns2:MediaServiceLocation"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96478da-36f8-47f0-ac01-92ccb63c775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dexed="true" ma:internalName="MediaServiceDateTaken" ma:readOnly="true">
      <xsd:simpleType>
        <xsd:restriction base="dms:Text"/>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LengthInSeconds" ma:index="14" nillable="true" ma:displayName="MediaLengthInSeconds" ma:hidden="true" ma:internalName="MediaLengthInSeconds" ma:readOnly="true">
      <xsd:simpleType>
        <xsd:restriction base="dms:Unknown"/>
      </xsd:simpleType>
    </xsd:element>
    <xsd:element name="lcf76f155ced4ddcb4097134ff3c332f" ma:index="16" nillable="true" ma:taxonomy="true" ma:internalName="lcf76f155ced4ddcb4097134ff3c332f" ma:taxonomyFieldName="MediaServiceImageTags" ma:displayName="Image Tags" ma:readOnly="false" ma:fieldId="{5cf76f15-5ced-4ddc-b409-7134ff3c332f}" ma:taxonomyMulti="true" ma:sspId="097e77d1-e117-4c20-93d6-d0ab192a12bf" ma:termSetId="09814cd3-568e-fe90-9814-8d621ff8fb84" ma:anchorId="fba54fb3-c3e1-fe81-a776-ca4b69148c4d" ma:open="true" ma:isKeyword="false">
      <xsd:complexType>
        <xsd:sequence>
          <xsd:element ref="pc:Terms" minOccurs="0" maxOccurs="1"/>
        </xsd:sequence>
      </xsd:complexType>
    </xsd:element>
    <xsd:element name="MediaServiceOCR" ma:index="18" nillable="true" ma:displayName="Extracted Text" ma:internalName="MediaServiceOCR" ma:readOnly="true">
      <xsd:simpleType>
        <xsd:restriction base="dms:Note">
          <xsd:maxLength value="255"/>
        </xsd:restriction>
      </xsd:simpleType>
    </xsd:element>
    <xsd:element name="MediaServiceSearchProperties" ma:index="21" nillable="true" ma:displayName="MediaServiceSearchProperties" ma:hidden="true" ma:internalName="MediaServiceSearchProperties" ma:readOnly="true">
      <xsd:simpleType>
        <xsd:restriction base="dms:Note"/>
      </xsd:simpleType>
    </xsd:element>
    <xsd:element name="MediaServiceLocation" ma:index="22" nillable="true" ma:displayName="Location" ma:description="" ma:indexed="true" ma:internalName="MediaServiceLocation" ma:readOnly="true">
      <xsd:simpleType>
        <xsd:restriction base="dms:Text"/>
      </xsd:simpleType>
    </xsd:element>
    <xsd:element name="MediaServiceBillingMetadata" ma:index="23"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c4e42cf3-3c08-4cde-a321-0dd1539fe695" elementFormDefault="qualified">
    <xsd:import namespace="http://schemas.microsoft.com/office/2006/documentManagement/types"/>
    <xsd:import namespace="http://schemas.microsoft.com/office/infopath/2007/PartnerControls"/>
    <xsd:element name="TaxCatchAll" ma:index="17" nillable="true" ma:displayName="Taxonomy Catch All Column" ma:hidden="true" ma:list="{c0723d29-e00f-412d-b2f1-6dca4d4b6620}" ma:internalName="TaxCatchAll" ma:showField="CatchAllData" ma:web="c4e42cf3-3c08-4cde-a321-0dd1539fe695">
      <xsd:complexType>
        <xsd:complexContent>
          <xsd:extension base="dms:MultiChoiceLookup">
            <xsd:sequence>
              <xsd:element name="Value" type="dms:Lookup" maxOccurs="unbounded" minOccurs="0" nillable="true"/>
            </xsd:sequence>
          </xsd:extension>
        </xsd:complexContent>
      </xsd:complexType>
    </xsd:element>
    <xsd:element name="SharedWithUsers" ma:index="19"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c4e42cf3-3c08-4cde-a321-0dd1539fe695" xsi:nil="true"/>
    <lcf76f155ced4ddcb4097134ff3c332f xmlns="096478da-36f8-47f0-ac01-92ccb63c7752">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EC7BFFE4-45CE-443A-AD1A-08C02E6FA50C}">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096478da-36f8-47f0-ac01-92ccb63c7752"/>
    <ds:schemaRef ds:uri="c4e42cf3-3c08-4cde-a321-0dd1539fe695"/>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676E522E-35E5-4916-B1C9-DF23C709D4B4}">
  <ds:schemaRefs>
    <ds:schemaRef ds:uri="http://schemas.microsoft.com/sharepoint/v3/contenttype/forms"/>
  </ds:schemaRefs>
</ds:datastoreItem>
</file>

<file path=customXml/itemProps3.xml><?xml version="1.0" encoding="utf-8"?>
<ds:datastoreItem xmlns:ds="http://schemas.openxmlformats.org/officeDocument/2006/customXml" ds:itemID="{63CC5A79-CC8F-406E-BBA8-6643F7B78FA9}">
  <ds:schemaRefs>
    <ds:schemaRef ds:uri="http://purl.org/dc/terms/"/>
    <ds:schemaRef ds:uri="http://purl.org/dc/dcmitype/"/>
    <ds:schemaRef ds:uri="c4e42cf3-3c08-4cde-a321-0dd1539fe695"/>
    <ds:schemaRef ds:uri="http://schemas.microsoft.com/office/2006/metadata/properties"/>
    <ds:schemaRef ds:uri="http://schemas.microsoft.com/office/2006/documentManagement/types"/>
    <ds:schemaRef ds:uri="096478da-36f8-47f0-ac01-92ccb63c7752"/>
    <ds:schemaRef ds:uri="http://purl.org/dc/elements/1.1/"/>
    <ds:schemaRef ds:uri="http://schemas.microsoft.com/office/infopath/2007/PartnerControls"/>
    <ds:schemaRef ds:uri="http://schemas.openxmlformats.org/package/2006/metadata/core-properties"/>
    <ds:schemaRef ds:uri="http://www.w3.org/XML/1998/namespace"/>
  </ds:schemaRefs>
</ds:datastoreItem>
</file>

<file path=docMetadata/LabelInfo.xml><?xml version="1.0" encoding="utf-8"?>
<clbl:labelList xmlns:clbl="http://schemas.microsoft.com/office/2020/mipLabelMetadata">
  <clbl:label id="{2e6f6558-72ce-4224-b04e-b7e78878dea2}" enabled="0" method="" siteId="{2e6f6558-72ce-4224-b04e-b7e78878dea2}" removed="1"/>
</clbl:labelList>
</file>

<file path=docProps/app.xml><?xml version="1.0" encoding="utf-8"?>
<Properties xmlns="http://schemas.openxmlformats.org/officeDocument/2006/extended-properties" xmlns:vt="http://schemas.openxmlformats.org/officeDocument/2006/docPropsVTypes">
  <TotalTime>1322</TotalTime>
  <Words>2118</Words>
  <Application>Microsoft Macintosh PowerPoint</Application>
  <PresentationFormat>Widescreen</PresentationFormat>
  <Paragraphs>187</Paragraphs>
  <Slides>40</Slides>
  <Notes>32</Notes>
  <HiddenSlides>0</HiddenSlides>
  <MMClips>0</MMClips>
  <ScaleCrop>false</ScaleCrop>
  <HeadingPairs>
    <vt:vector size="6" baseType="variant">
      <vt:variant>
        <vt:lpstr>Fonts Used</vt:lpstr>
      </vt:variant>
      <vt:variant>
        <vt:i4>9</vt:i4>
      </vt:variant>
      <vt:variant>
        <vt:lpstr>Theme</vt:lpstr>
      </vt:variant>
      <vt:variant>
        <vt:i4>2</vt:i4>
      </vt:variant>
      <vt:variant>
        <vt:lpstr>Slide Titles</vt:lpstr>
      </vt:variant>
      <vt:variant>
        <vt:i4>40</vt:i4>
      </vt:variant>
    </vt:vector>
  </HeadingPairs>
  <TitlesOfParts>
    <vt:vector size="51" baseType="lpstr">
      <vt:lpstr>Aptos</vt:lpstr>
      <vt:lpstr>Aptos Display</vt:lpstr>
      <vt:lpstr>Arial</vt:lpstr>
      <vt:lpstr>Arial Narrow</vt:lpstr>
      <vt:lpstr>Calibri</vt:lpstr>
      <vt:lpstr>Lato</vt:lpstr>
      <vt:lpstr>Lato </vt:lpstr>
      <vt:lpstr>Lato Black</vt:lpstr>
      <vt:lpstr>Lato Light</vt:lpstr>
      <vt:lpstr>Office Theme</vt:lpstr>
      <vt:lpstr>1_Office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Nicole Martinelli</dc:creator>
  <cp:lastModifiedBy>Chatterjee, Avik</cp:lastModifiedBy>
  <cp:revision>40</cp:revision>
  <dcterms:created xsi:type="dcterms:W3CDTF">2025-03-28T14:51:33Z</dcterms:created>
  <dcterms:modified xsi:type="dcterms:W3CDTF">2025-10-13T14:59:14Z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0x010100A0759AFA884F3A4A98B04644A6D50D8B</vt:lpwstr>
  </property>
  <property fmtid="{D5CDD505-2E9C-101B-9397-08002B2CF9AE}" pid="3" name="MediaServiceImageTags">
    <vt:lpwstr/>
  </property>
</Properties>
</file>