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5.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1"/>
    <p:sldMasterId id="2147483702" r:id="rId2"/>
    <p:sldMasterId id="2147483716" r:id="rId3"/>
    <p:sldMasterId id="2147483744" r:id="rId4"/>
    <p:sldMasterId id="2147483758" r:id="rId5"/>
    <p:sldMasterId id="2147483772" r:id="rId6"/>
    <p:sldMasterId id="2147483787" r:id="rId7"/>
  </p:sldMasterIdLst>
  <p:notesMasterIdLst>
    <p:notesMasterId r:id="rId48"/>
  </p:notesMasterIdLst>
  <p:sldIdLst>
    <p:sldId id="256" r:id="rId8"/>
    <p:sldId id="341" r:id="rId9"/>
    <p:sldId id="342" r:id="rId10"/>
    <p:sldId id="358" r:id="rId11"/>
    <p:sldId id="359" r:id="rId12"/>
    <p:sldId id="343" r:id="rId13"/>
    <p:sldId id="362" r:id="rId14"/>
    <p:sldId id="344" r:id="rId15"/>
    <p:sldId id="345" r:id="rId16"/>
    <p:sldId id="259" r:id="rId17"/>
    <p:sldId id="261" r:id="rId18"/>
    <p:sldId id="260" r:id="rId19"/>
    <p:sldId id="336" r:id="rId20"/>
    <p:sldId id="262" r:id="rId21"/>
    <p:sldId id="329" r:id="rId22"/>
    <p:sldId id="263" r:id="rId23"/>
    <p:sldId id="321" r:id="rId24"/>
    <p:sldId id="355" r:id="rId25"/>
    <p:sldId id="322" r:id="rId26"/>
    <p:sldId id="323" r:id="rId27"/>
    <p:sldId id="264" r:id="rId28"/>
    <p:sldId id="360" r:id="rId29"/>
    <p:sldId id="361" r:id="rId30"/>
    <p:sldId id="324" r:id="rId31"/>
    <p:sldId id="325" r:id="rId32"/>
    <p:sldId id="326" r:id="rId33"/>
    <p:sldId id="348" r:id="rId34"/>
    <p:sldId id="351" r:id="rId35"/>
    <p:sldId id="352" r:id="rId36"/>
    <p:sldId id="353" r:id="rId37"/>
    <p:sldId id="354" r:id="rId38"/>
    <p:sldId id="357" r:id="rId39"/>
    <p:sldId id="327" r:id="rId40"/>
    <p:sldId id="265" r:id="rId41"/>
    <p:sldId id="266" r:id="rId42"/>
    <p:sldId id="267" r:id="rId43"/>
    <p:sldId id="331" r:id="rId44"/>
    <p:sldId id="349" r:id="rId45"/>
    <p:sldId id="350" r:id="rId46"/>
    <p:sldId id="346"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13" autoAdjust="0"/>
    <p:restoredTop sz="78047" autoAdjust="0"/>
  </p:normalViewPr>
  <p:slideViewPr>
    <p:cSldViewPr snapToGrid="0" snapToObjects="1">
      <p:cViewPr>
        <p:scale>
          <a:sx n="90" d="100"/>
          <a:sy n="90" d="100"/>
        </p:scale>
        <p:origin x="1569" y="54"/>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_rels/data1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6.svg"/></Relationships>
</file>

<file path=ppt/diagrams/_rels/data1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ata1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15.png"/><Relationship Id="rId7" Type="http://schemas.openxmlformats.org/officeDocument/2006/relationships/image" Target="../media/image31.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16.svg"/></Relationships>
</file>

<file path=ppt/diagrams/_rels/data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6.svg"/></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ata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6.svg"/></Relationships>
</file>

<file path=ppt/diagrams/_rels/drawing1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1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15.png"/><Relationship Id="rId7" Type="http://schemas.openxmlformats.org/officeDocument/2006/relationships/image" Target="../media/image31.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16.svg"/></Relationships>
</file>

<file path=ppt/diagrams/_rels/drawing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787BFC-6B18-4D55-982E-3B14F492736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404D9D0-0C8E-44B3-B444-E797D64E6D4A}">
      <dgm:prSet/>
      <dgm:spPr>
        <a:solidFill>
          <a:srgbClr val="00B050"/>
        </a:solidFill>
      </dgm:spPr>
      <dgm:t>
        <a:bodyPr/>
        <a:lstStyle/>
        <a:p>
          <a:r>
            <a:rPr lang="en-US" dirty="0"/>
            <a:t>Implicated in </a:t>
          </a:r>
        </a:p>
      </dgm:t>
    </dgm:pt>
    <dgm:pt modelId="{60C4F828-7A86-4A0C-8452-3424B886B87B}" type="parTrans" cxnId="{FA50869D-7F9C-41AB-A26E-0A6CF2464E8D}">
      <dgm:prSet/>
      <dgm:spPr/>
      <dgm:t>
        <a:bodyPr/>
        <a:lstStyle/>
        <a:p>
          <a:endParaRPr lang="en-US"/>
        </a:p>
      </dgm:t>
    </dgm:pt>
    <dgm:pt modelId="{F294CACE-E658-4CC8-B28D-1EAAD1289D19}" type="sibTrans" cxnId="{FA50869D-7F9C-41AB-A26E-0A6CF2464E8D}">
      <dgm:prSet/>
      <dgm:spPr/>
      <dgm:t>
        <a:bodyPr/>
        <a:lstStyle/>
        <a:p>
          <a:endParaRPr lang="en-US"/>
        </a:p>
      </dgm:t>
    </dgm:pt>
    <dgm:pt modelId="{5F22D863-FB0B-440D-81DF-5B5020B18273}">
      <dgm:prSet/>
      <dgm:spPr/>
      <dgm:t>
        <a:bodyPr/>
        <a:lstStyle/>
        <a:p>
          <a:r>
            <a:rPr lang="en-US" b="1" dirty="0"/>
            <a:t>Immunity</a:t>
          </a:r>
        </a:p>
      </dgm:t>
    </dgm:pt>
    <dgm:pt modelId="{5751AFF3-2C52-4232-A45B-018839A9FF7F}" type="parTrans" cxnId="{CF9F235E-95F6-4080-A7E9-35B7065C7CB6}">
      <dgm:prSet/>
      <dgm:spPr/>
      <dgm:t>
        <a:bodyPr/>
        <a:lstStyle/>
        <a:p>
          <a:endParaRPr lang="en-US"/>
        </a:p>
      </dgm:t>
    </dgm:pt>
    <dgm:pt modelId="{9E8FE1AB-8EBE-4479-BCE9-482CE4379CFE}" type="sibTrans" cxnId="{CF9F235E-95F6-4080-A7E9-35B7065C7CB6}">
      <dgm:prSet/>
      <dgm:spPr/>
      <dgm:t>
        <a:bodyPr/>
        <a:lstStyle/>
        <a:p>
          <a:endParaRPr lang="en-US"/>
        </a:p>
      </dgm:t>
    </dgm:pt>
    <dgm:pt modelId="{DC10546C-E400-4E3F-AF79-434B4F9B1E14}">
      <dgm:prSet/>
      <dgm:spPr>
        <a:solidFill>
          <a:srgbClr val="00B050"/>
        </a:solidFill>
      </dgm:spPr>
      <dgm:t>
        <a:bodyPr/>
        <a:lstStyle/>
        <a:p>
          <a:r>
            <a:rPr lang="en-US" dirty="0"/>
            <a:t>Microbiome (gut bacteria)</a:t>
          </a:r>
        </a:p>
      </dgm:t>
    </dgm:pt>
    <dgm:pt modelId="{A2EB31DE-7AE8-411D-8A05-5E5CEE7A449B}" type="parTrans" cxnId="{9500ECBC-CA4D-409E-81C5-90BD2EE84DDA}">
      <dgm:prSet/>
      <dgm:spPr/>
      <dgm:t>
        <a:bodyPr/>
        <a:lstStyle/>
        <a:p>
          <a:endParaRPr lang="en-US"/>
        </a:p>
      </dgm:t>
    </dgm:pt>
    <dgm:pt modelId="{D28EB05C-C2AB-4F8A-9BCA-07569EEB29F8}" type="sibTrans" cxnId="{9500ECBC-CA4D-409E-81C5-90BD2EE84DDA}">
      <dgm:prSet/>
      <dgm:spPr/>
      <dgm:t>
        <a:bodyPr/>
        <a:lstStyle/>
        <a:p>
          <a:endParaRPr lang="en-US"/>
        </a:p>
      </dgm:t>
    </dgm:pt>
    <dgm:pt modelId="{89953E1F-F908-44DC-AA7F-7629B1CC4187}">
      <dgm:prSet/>
      <dgm:spPr/>
      <dgm:t>
        <a:bodyPr/>
        <a:lstStyle/>
        <a:p>
          <a:r>
            <a:rPr lang="en-US" b="1" dirty="0"/>
            <a:t>100 trillion microbes </a:t>
          </a:r>
        </a:p>
      </dgm:t>
    </dgm:pt>
    <dgm:pt modelId="{82191EED-9A5E-4EB8-9843-C03EDFF55D99}" type="parTrans" cxnId="{4BBFC83C-DD8C-4EDB-9CF1-FF5044AA2B2A}">
      <dgm:prSet/>
      <dgm:spPr/>
      <dgm:t>
        <a:bodyPr/>
        <a:lstStyle/>
        <a:p>
          <a:endParaRPr lang="en-US"/>
        </a:p>
      </dgm:t>
    </dgm:pt>
    <dgm:pt modelId="{96E2F8EF-50A7-46D3-ACA8-975061EB91A0}" type="sibTrans" cxnId="{4BBFC83C-DD8C-4EDB-9CF1-FF5044AA2B2A}">
      <dgm:prSet/>
      <dgm:spPr/>
      <dgm:t>
        <a:bodyPr/>
        <a:lstStyle/>
        <a:p>
          <a:endParaRPr lang="en-US"/>
        </a:p>
      </dgm:t>
    </dgm:pt>
    <dgm:pt modelId="{A129EEE4-0893-43D5-A54E-59C3AC0526D1}">
      <dgm:prSet/>
      <dgm:spPr/>
      <dgm:t>
        <a:bodyPr/>
        <a:lstStyle/>
        <a:p>
          <a:r>
            <a:rPr lang="en-US" b="1" dirty="0"/>
            <a:t>Produce hundreds of neurochemicals</a:t>
          </a:r>
        </a:p>
      </dgm:t>
    </dgm:pt>
    <dgm:pt modelId="{E7B6715B-D929-4FB6-961B-3A6936EBE8A9}" type="parTrans" cxnId="{CF06C4CA-5E4A-4E8B-B58E-583B04B54BEB}">
      <dgm:prSet/>
      <dgm:spPr/>
      <dgm:t>
        <a:bodyPr/>
        <a:lstStyle/>
        <a:p>
          <a:endParaRPr lang="en-US"/>
        </a:p>
      </dgm:t>
    </dgm:pt>
    <dgm:pt modelId="{F102616B-9351-43E0-9740-A09B877975CE}" type="sibTrans" cxnId="{CF06C4CA-5E4A-4E8B-B58E-583B04B54BEB}">
      <dgm:prSet/>
      <dgm:spPr/>
      <dgm:t>
        <a:bodyPr/>
        <a:lstStyle/>
        <a:p>
          <a:endParaRPr lang="en-US"/>
        </a:p>
      </dgm:t>
    </dgm:pt>
    <dgm:pt modelId="{D9AD002C-BEFD-4F69-8B2F-33EE1BA45B30}">
      <dgm:prSet/>
      <dgm:spPr/>
      <dgm:t>
        <a:bodyPr/>
        <a:lstStyle/>
        <a:p>
          <a:r>
            <a:rPr lang="en-US" b="1" dirty="0"/>
            <a:t>Manufactures 80-95% of the body's supply of </a:t>
          </a:r>
          <a:r>
            <a:rPr lang="en-US" b="1" dirty="0">
              <a:solidFill>
                <a:srgbClr val="00B050"/>
              </a:solidFill>
            </a:rPr>
            <a:t>Serotonin</a:t>
          </a:r>
          <a:endParaRPr lang="en-US" dirty="0">
            <a:solidFill>
              <a:srgbClr val="00B050"/>
            </a:solidFill>
          </a:endParaRPr>
        </a:p>
      </dgm:t>
    </dgm:pt>
    <dgm:pt modelId="{49D1F57B-EF96-445C-9696-CE1A083C7AE4}" type="parTrans" cxnId="{47C046EC-99A0-4024-8BF3-8482CA9B713A}">
      <dgm:prSet/>
      <dgm:spPr/>
      <dgm:t>
        <a:bodyPr/>
        <a:lstStyle/>
        <a:p>
          <a:endParaRPr lang="en-US"/>
        </a:p>
      </dgm:t>
    </dgm:pt>
    <dgm:pt modelId="{77D551FF-50E1-43CA-98E9-2F4D55928100}" type="sibTrans" cxnId="{47C046EC-99A0-4024-8BF3-8482CA9B713A}">
      <dgm:prSet/>
      <dgm:spPr/>
      <dgm:t>
        <a:bodyPr/>
        <a:lstStyle/>
        <a:p>
          <a:endParaRPr lang="en-US"/>
        </a:p>
      </dgm:t>
    </dgm:pt>
    <dgm:pt modelId="{A2F1F354-A569-4DBF-8B74-6907D6A2619C}">
      <dgm:prSet/>
      <dgm:spPr/>
      <dgm:t>
        <a:bodyPr/>
        <a:lstStyle/>
        <a:p>
          <a:r>
            <a:rPr lang="en-US" b="1" dirty="0"/>
            <a:t>Used by brain to regulate processes such as </a:t>
          </a:r>
          <a:r>
            <a:rPr lang="en-US" b="1" dirty="0">
              <a:solidFill>
                <a:srgbClr val="00B050"/>
              </a:solidFill>
            </a:rPr>
            <a:t>learning, memory, mood and reward</a:t>
          </a:r>
        </a:p>
      </dgm:t>
    </dgm:pt>
    <dgm:pt modelId="{63573816-7851-46CA-A26D-DFAD263D55E9}" type="parTrans" cxnId="{8A8C6643-84FD-4710-8290-126A9F3DBEEC}">
      <dgm:prSet/>
      <dgm:spPr/>
      <dgm:t>
        <a:bodyPr/>
        <a:lstStyle/>
        <a:p>
          <a:endParaRPr lang="en-US"/>
        </a:p>
      </dgm:t>
    </dgm:pt>
    <dgm:pt modelId="{6AF239D8-CD59-4F31-BB9C-87F22AD2D0E1}" type="sibTrans" cxnId="{8A8C6643-84FD-4710-8290-126A9F3DBEEC}">
      <dgm:prSet/>
      <dgm:spPr/>
      <dgm:t>
        <a:bodyPr/>
        <a:lstStyle/>
        <a:p>
          <a:endParaRPr lang="en-US"/>
        </a:p>
      </dgm:t>
    </dgm:pt>
    <dgm:pt modelId="{C5072D60-7F9F-47EB-B928-0D4EA882B290}">
      <dgm:prSet/>
      <dgm:spPr/>
      <dgm:t>
        <a:bodyPr/>
        <a:lstStyle/>
        <a:p>
          <a:endParaRPr lang="en-US" b="1" dirty="0"/>
        </a:p>
      </dgm:t>
    </dgm:pt>
    <dgm:pt modelId="{8050FB77-5EF9-4244-A95E-135B911726D5}" type="parTrans" cxnId="{A5C5D774-6C0E-49CE-854B-DFEF9113EB4F}">
      <dgm:prSet/>
      <dgm:spPr/>
      <dgm:t>
        <a:bodyPr/>
        <a:lstStyle/>
        <a:p>
          <a:endParaRPr lang="en-US"/>
        </a:p>
      </dgm:t>
    </dgm:pt>
    <dgm:pt modelId="{2BB9BBFD-AF18-4F99-85A8-C3D6D81D70C2}" type="sibTrans" cxnId="{A5C5D774-6C0E-49CE-854B-DFEF9113EB4F}">
      <dgm:prSet/>
      <dgm:spPr/>
      <dgm:t>
        <a:bodyPr/>
        <a:lstStyle/>
        <a:p>
          <a:endParaRPr lang="en-US"/>
        </a:p>
      </dgm:t>
    </dgm:pt>
    <dgm:pt modelId="{E681C933-327E-4685-A644-AE10D3240C8D}">
      <dgm:prSet/>
      <dgm:spPr/>
      <dgm:t>
        <a:bodyPr/>
        <a:lstStyle/>
        <a:p>
          <a:endParaRPr lang="en-US" b="1" dirty="0"/>
        </a:p>
      </dgm:t>
    </dgm:pt>
    <dgm:pt modelId="{F29BDD99-118E-4BA7-9719-9C32ED439BAB}" type="parTrans" cxnId="{F934F7B7-8AC2-4FE9-B362-B0AAE0C9FFE7}">
      <dgm:prSet/>
      <dgm:spPr/>
      <dgm:t>
        <a:bodyPr/>
        <a:lstStyle/>
        <a:p>
          <a:endParaRPr lang="en-US"/>
        </a:p>
      </dgm:t>
    </dgm:pt>
    <dgm:pt modelId="{8A176583-675F-4F51-9DF5-3D5B849DD53C}" type="sibTrans" cxnId="{F934F7B7-8AC2-4FE9-B362-B0AAE0C9FFE7}">
      <dgm:prSet/>
      <dgm:spPr/>
      <dgm:t>
        <a:bodyPr/>
        <a:lstStyle/>
        <a:p>
          <a:endParaRPr lang="en-US"/>
        </a:p>
      </dgm:t>
    </dgm:pt>
    <dgm:pt modelId="{E96D42FC-1A48-4E1C-ACF2-A3656969191F}">
      <dgm:prSet/>
      <dgm:spPr/>
      <dgm:t>
        <a:bodyPr/>
        <a:lstStyle/>
        <a:p>
          <a:endParaRPr lang="en-US" b="1" dirty="0"/>
        </a:p>
      </dgm:t>
    </dgm:pt>
    <dgm:pt modelId="{B0A955D2-DE3D-44A8-B382-B1BC493FEA23}" type="parTrans" cxnId="{163D02F1-10B1-4274-A793-8D936EE529A2}">
      <dgm:prSet/>
      <dgm:spPr/>
      <dgm:t>
        <a:bodyPr/>
        <a:lstStyle/>
        <a:p>
          <a:endParaRPr lang="en-US"/>
        </a:p>
      </dgm:t>
    </dgm:pt>
    <dgm:pt modelId="{6915F14E-BEA5-44E9-A346-F79A135A2778}" type="sibTrans" cxnId="{163D02F1-10B1-4274-A793-8D936EE529A2}">
      <dgm:prSet/>
      <dgm:spPr/>
      <dgm:t>
        <a:bodyPr/>
        <a:lstStyle/>
        <a:p>
          <a:endParaRPr lang="en-US"/>
        </a:p>
      </dgm:t>
    </dgm:pt>
    <dgm:pt modelId="{1DB77E04-E033-4E2B-A024-2165F7F77B1E}">
      <dgm:prSet/>
      <dgm:spPr/>
      <dgm:t>
        <a:bodyPr/>
        <a:lstStyle/>
        <a:p>
          <a:r>
            <a:rPr lang="en-US" b="1" dirty="0"/>
            <a:t>Mental health</a:t>
          </a:r>
        </a:p>
      </dgm:t>
    </dgm:pt>
    <dgm:pt modelId="{9F32E7AD-5677-4A74-B160-243F440C1D1B}" type="parTrans" cxnId="{134D99DF-CE28-4BD4-91DC-01753F165395}">
      <dgm:prSet/>
      <dgm:spPr/>
      <dgm:t>
        <a:bodyPr/>
        <a:lstStyle/>
        <a:p>
          <a:endParaRPr lang="en-US"/>
        </a:p>
      </dgm:t>
    </dgm:pt>
    <dgm:pt modelId="{BE099DD0-BBA5-4375-9AD8-12093BBF6399}" type="sibTrans" cxnId="{134D99DF-CE28-4BD4-91DC-01753F165395}">
      <dgm:prSet/>
      <dgm:spPr/>
      <dgm:t>
        <a:bodyPr/>
        <a:lstStyle/>
        <a:p>
          <a:endParaRPr lang="en-US"/>
        </a:p>
      </dgm:t>
    </dgm:pt>
    <dgm:pt modelId="{316DF6F4-F8EA-4174-B374-C09F7553ECEC}" type="pres">
      <dgm:prSet presAssocID="{29787BFC-6B18-4D55-982E-3B14F4927369}" presName="linear" presStyleCnt="0">
        <dgm:presLayoutVars>
          <dgm:animLvl val="lvl"/>
          <dgm:resizeHandles val="exact"/>
        </dgm:presLayoutVars>
      </dgm:prSet>
      <dgm:spPr/>
    </dgm:pt>
    <dgm:pt modelId="{E79850C1-28E5-493B-A985-619C23CB2831}" type="pres">
      <dgm:prSet presAssocID="{E404D9D0-0C8E-44B3-B444-E797D64E6D4A}" presName="parentText" presStyleLbl="node1" presStyleIdx="0" presStyleCnt="2">
        <dgm:presLayoutVars>
          <dgm:chMax val="0"/>
          <dgm:bulletEnabled val="1"/>
        </dgm:presLayoutVars>
      </dgm:prSet>
      <dgm:spPr/>
    </dgm:pt>
    <dgm:pt modelId="{F1611B3D-0CE8-4426-96BD-C478AE7CDFE5}" type="pres">
      <dgm:prSet presAssocID="{E404D9D0-0C8E-44B3-B444-E797D64E6D4A}" presName="childText" presStyleLbl="revTx" presStyleIdx="0" presStyleCnt="2">
        <dgm:presLayoutVars>
          <dgm:bulletEnabled val="1"/>
        </dgm:presLayoutVars>
      </dgm:prSet>
      <dgm:spPr/>
    </dgm:pt>
    <dgm:pt modelId="{67E60242-EF1E-4C68-878D-C403308BE53C}" type="pres">
      <dgm:prSet presAssocID="{DC10546C-E400-4E3F-AF79-434B4F9B1E14}" presName="parentText" presStyleLbl="node1" presStyleIdx="1" presStyleCnt="2">
        <dgm:presLayoutVars>
          <dgm:chMax val="0"/>
          <dgm:bulletEnabled val="1"/>
        </dgm:presLayoutVars>
      </dgm:prSet>
      <dgm:spPr/>
    </dgm:pt>
    <dgm:pt modelId="{4CF863C2-2F56-4AAC-81AE-603D719358A5}" type="pres">
      <dgm:prSet presAssocID="{DC10546C-E400-4E3F-AF79-434B4F9B1E14}" presName="childText" presStyleLbl="revTx" presStyleIdx="1" presStyleCnt="2">
        <dgm:presLayoutVars>
          <dgm:bulletEnabled val="1"/>
        </dgm:presLayoutVars>
      </dgm:prSet>
      <dgm:spPr/>
    </dgm:pt>
  </dgm:ptLst>
  <dgm:cxnLst>
    <dgm:cxn modelId="{5B2BF504-2A94-4C5D-BDBE-08ED69C50FBC}" type="presOf" srcId="{89953E1F-F908-44DC-AA7F-7629B1CC4187}" destId="{4CF863C2-2F56-4AAC-81AE-603D719358A5}" srcOrd="0" destOrd="1" presId="urn:microsoft.com/office/officeart/2005/8/layout/vList2"/>
    <dgm:cxn modelId="{FFE8FC06-E78B-496F-BE60-D2EBFA5E5193}" type="presOf" srcId="{D9AD002C-BEFD-4F69-8B2F-33EE1BA45B30}" destId="{4CF863C2-2F56-4AAC-81AE-603D719358A5}" srcOrd="0" destOrd="5" presId="urn:microsoft.com/office/officeart/2005/8/layout/vList2"/>
    <dgm:cxn modelId="{8E2BDE39-00EA-46A0-BA87-14BD0DE9C882}" type="presOf" srcId="{5F22D863-FB0B-440D-81DF-5B5020B18273}" destId="{F1611B3D-0CE8-4426-96BD-C478AE7CDFE5}" srcOrd="0" destOrd="1" presId="urn:microsoft.com/office/officeart/2005/8/layout/vList2"/>
    <dgm:cxn modelId="{22EACB3A-1C31-4985-9CB2-88C26DF3C792}" type="presOf" srcId="{E404D9D0-0C8E-44B3-B444-E797D64E6D4A}" destId="{E79850C1-28E5-493B-A985-619C23CB2831}" srcOrd="0" destOrd="0" presId="urn:microsoft.com/office/officeart/2005/8/layout/vList2"/>
    <dgm:cxn modelId="{4BBFC83C-DD8C-4EDB-9CF1-FF5044AA2B2A}" srcId="{DC10546C-E400-4E3F-AF79-434B4F9B1E14}" destId="{89953E1F-F908-44DC-AA7F-7629B1CC4187}" srcOrd="1" destOrd="0" parTransId="{82191EED-9A5E-4EB8-9843-C03EDFF55D99}" sibTransId="{96E2F8EF-50A7-46D3-ACA8-975061EB91A0}"/>
    <dgm:cxn modelId="{A4923B3F-798C-480C-8C4B-4D5302DCAD4A}" type="presOf" srcId="{E96D42FC-1A48-4E1C-ACF2-A3656969191F}" destId="{F1611B3D-0CE8-4426-96BD-C478AE7CDFE5}" srcOrd="0" destOrd="0" presId="urn:microsoft.com/office/officeart/2005/8/layout/vList2"/>
    <dgm:cxn modelId="{CF9F235E-95F6-4080-A7E9-35B7065C7CB6}" srcId="{E404D9D0-0C8E-44B3-B444-E797D64E6D4A}" destId="{5F22D863-FB0B-440D-81DF-5B5020B18273}" srcOrd="1" destOrd="0" parTransId="{5751AFF3-2C52-4232-A45B-018839A9FF7F}" sibTransId="{9E8FE1AB-8EBE-4479-BCE9-482CE4379CFE}"/>
    <dgm:cxn modelId="{0E5E2160-B7D8-4405-A543-45F0533DE320}" type="presOf" srcId="{C5072D60-7F9F-47EB-B928-0D4EA882B290}" destId="{4CF863C2-2F56-4AAC-81AE-603D719358A5}" srcOrd="0" destOrd="2" presId="urn:microsoft.com/office/officeart/2005/8/layout/vList2"/>
    <dgm:cxn modelId="{8A8C6643-84FD-4710-8290-126A9F3DBEEC}" srcId="{A129EEE4-0893-43D5-A54E-59C3AC0526D1}" destId="{A2F1F354-A569-4DBF-8B74-6907D6A2619C}" srcOrd="0" destOrd="0" parTransId="{63573816-7851-46CA-A26D-DFAD263D55E9}" sibTransId="{6AF239D8-CD59-4F31-BB9C-87F22AD2D0E1}"/>
    <dgm:cxn modelId="{C58E7C6F-2A96-40B2-95EA-4B84D8F6E3F0}" type="presOf" srcId="{29787BFC-6B18-4D55-982E-3B14F4927369}" destId="{316DF6F4-F8EA-4174-B374-C09F7553ECEC}" srcOrd="0" destOrd="0" presId="urn:microsoft.com/office/officeart/2005/8/layout/vList2"/>
    <dgm:cxn modelId="{A5C5D774-6C0E-49CE-854B-DFEF9113EB4F}" srcId="{DC10546C-E400-4E3F-AF79-434B4F9B1E14}" destId="{C5072D60-7F9F-47EB-B928-0D4EA882B290}" srcOrd="2" destOrd="0" parTransId="{8050FB77-5EF9-4244-A95E-135B911726D5}" sibTransId="{2BB9BBFD-AF18-4F99-85A8-C3D6D81D70C2}"/>
    <dgm:cxn modelId="{C0587C75-4C66-4798-A14A-224E0FC3670B}" type="presOf" srcId="{A2F1F354-A569-4DBF-8B74-6907D6A2619C}" destId="{4CF863C2-2F56-4AAC-81AE-603D719358A5}" srcOrd="0" destOrd="4" presId="urn:microsoft.com/office/officeart/2005/8/layout/vList2"/>
    <dgm:cxn modelId="{5DA03E79-109F-4FD1-86E6-4C4165428D13}" type="presOf" srcId="{A129EEE4-0893-43D5-A54E-59C3AC0526D1}" destId="{4CF863C2-2F56-4AAC-81AE-603D719358A5}" srcOrd="0" destOrd="3" presId="urn:microsoft.com/office/officeart/2005/8/layout/vList2"/>
    <dgm:cxn modelId="{FA50869D-7F9C-41AB-A26E-0A6CF2464E8D}" srcId="{29787BFC-6B18-4D55-982E-3B14F4927369}" destId="{E404D9D0-0C8E-44B3-B444-E797D64E6D4A}" srcOrd="0" destOrd="0" parTransId="{60C4F828-7A86-4A0C-8452-3424B886B87B}" sibTransId="{F294CACE-E658-4CC8-B28D-1EAAD1289D19}"/>
    <dgm:cxn modelId="{F934F7B7-8AC2-4FE9-B362-B0AAE0C9FFE7}" srcId="{DC10546C-E400-4E3F-AF79-434B4F9B1E14}" destId="{E681C933-327E-4685-A644-AE10D3240C8D}" srcOrd="0" destOrd="0" parTransId="{F29BDD99-118E-4BA7-9719-9C32ED439BAB}" sibTransId="{8A176583-675F-4F51-9DF5-3D5B849DD53C}"/>
    <dgm:cxn modelId="{24B3C4BC-CC18-48F2-93D2-DBE79B0D199D}" type="presOf" srcId="{DC10546C-E400-4E3F-AF79-434B4F9B1E14}" destId="{67E60242-EF1E-4C68-878D-C403308BE53C}" srcOrd="0" destOrd="0" presId="urn:microsoft.com/office/officeart/2005/8/layout/vList2"/>
    <dgm:cxn modelId="{9500ECBC-CA4D-409E-81C5-90BD2EE84DDA}" srcId="{29787BFC-6B18-4D55-982E-3B14F4927369}" destId="{DC10546C-E400-4E3F-AF79-434B4F9B1E14}" srcOrd="1" destOrd="0" parTransId="{A2EB31DE-7AE8-411D-8A05-5E5CEE7A449B}" sibTransId="{D28EB05C-C2AB-4F8A-9BCA-07569EEB29F8}"/>
    <dgm:cxn modelId="{CF06C4CA-5E4A-4E8B-B58E-583B04B54BEB}" srcId="{DC10546C-E400-4E3F-AF79-434B4F9B1E14}" destId="{A129EEE4-0893-43D5-A54E-59C3AC0526D1}" srcOrd="3" destOrd="0" parTransId="{E7B6715B-D929-4FB6-961B-3A6936EBE8A9}" sibTransId="{F102616B-9351-43E0-9740-A09B877975CE}"/>
    <dgm:cxn modelId="{73145DDC-8E1D-44AA-960C-BF8A30400E64}" type="presOf" srcId="{1DB77E04-E033-4E2B-A024-2165F7F77B1E}" destId="{F1611B3D-0CE8-4426-96BD-C478AE7CDFE5}" srcOrd="0" destOrd="2" presId="urn:microsoft.com/office/officeart/2005/8/layout/vList2"/>
    <dgm:cxn modelId="{E7EB91DF-3BCC-4844-9BB4-6F8DE2E0A7D8}" type="presOf" srcId="{E681C933-327E-4685-A644-AE10D3240C8D}" destId="{4CF863C2-2F56-4AAC-81AE-603D719358A5}" srcOrd="0" destOrd="0" presId="urn:microsoft.com/office/officeart/2005/8/layout/vList2"/>
    <dgm:cxn modelId="{134D99DF-CE28-4BD4-91DC-01753F165395}" srcId="{E404D9D0-0C8E-44B3-B444-E797D64E6D4A}" destId="{1DB77E04-E033-4E2B-A024-2165F7F77B1E}" srcOrd="2" destOrd="0" parTransId="{9F32E7AD-5677-4A74-B160-243F440C1D1B}" sibTransId="{BE099DD0-BBA5-4375-9AD8-12093BBF6399}"/>
    <dgm:cxn modelId="{47C046EC-99A0-4024-8BF3-8482CA9B713A}" srcId="{A129EEE4-0893-43D5-A54E-59C3AC0526D1}" destId="{D9AD002C-BEFD-4F69-8B2F-33EE1BA45B30}" srcOrd="1" destOrd="0" parTransId="{49D1F57B-EF96-445C-9696-CE1A083C7AE4}" sibTransId="{77D551FF-50E1-43CA-98E9-2F4D55928100}"/>
    <dgm:cxn modelId="{163D02F1-10B1-4274-A793-8D936EE529A2}" srcId="{E404D9D0-0C8E-44B3-B444-E797D64E6D4A}" destId="{E96D42FC-1A48-4E1C-ACF2-A3656969191F}" srcOrd="0" destOrd="0" parTransId="{B0A955D2-DE3D-44A8-B382-B1BC493FEA23}" sibTransId="{6915F14E-BEA5-44E9-A346-F79A135A2778}"/>
    <dgm:cxn modelId="{92C73F03-C5E5-4553-B2C8-433880DE37BC}" type="presParOf" srcId="{316DF6F4-F8EA-4174-B374-C09F7553ECEC}" destId="{E79850C1-28E5-493B-A985-619C23CB2831}" srcOrd="0" destOrd="0" presId="urn:microsoft.com/office/officeart/2005/8/layout/vList2"/>
    <dgm:cxn modelId="{1E6E39AB-111E-4736-938E-51CBD3DB7C04}" type="presParOf" srcId="{316DF6F4-F8EA-4174-B374-C09F7553ECEC}" destId="{F1611B3D-0CE8-4426-96BD-C478AE7CDFE5}" srcOrd="1" destOrd="0" presId="urn:microsoft.com/office/officeart/2005/8/layout/vList2"/>
    <dgm:cxn modelId="{7D4C3F4F-1330-48E6-8470-C3BC1A4F1222}" type="presParOf" srcId="{316DF6F4-F8EA-4174-B374-C09F7553ECEC}" destId="{67E60242-EF1E-4C68-878D-C403308BE53C}" srcOrd="2" destOrd="0" presId="urn:microsoft.com/office/officeart/2005/8/layout/vList2"/>
    <dgm:cxn modelId="{07108DCA-BB67-4836-81BA-0DF437CC27EF}" type="presParOf" srcId="{316DF6F4-F8EA-4174-B374-C09F7553ECEC}" destId="{4CF863C2-2F56-4AAC-81AE-603D719358A5}"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0C0D2B0-FEF6-4991-8BF2-1C161AF1DB76}"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E1B76643-3F92-4BDB-BDE0-E8010E1734A1}">
      <dgm:prSet custT="1"/>
      <dgm:spPr/>
      <dgm:t>
        <a:bodyPr/>
        <a:lstStyle/>
        <a:p>
          <a:pPr>
            <a:lnSpc>
              <a:spcPct val="100000"/>
            </a:lnSpc>
          </a:pPr>
          <a:r>
            <a:rPr lang="en-US" sz="2000" dirty="0"/>
            <a:t>Evidence base: mostly animal models, early-phase trials</a:t>
          </a:r>
        </a:p>
      </dgm:t>
    </dgm:pt>
    <dgm:pt modelId="{62595195-222E-43E7-A7B9-9D418352157A}" type="parTrans" cxnId="{90762CCF-05C8-492D-9E0C-D4ED5F3E5120}">
      <dgm:prSet/>
      <dgm:spPr/>
      <dgm:t>
        <a:bodyPr/>
        <a:lstStyle/>
        <a:p>
          <a:endParaRPr lang="en-US"/>
        </a:p>
      </dgm:t>
    </dgm:pt>
    <dgm:pt modelId="{CA30335B-7ADE-4F18-BE5B-55754B721CFA}" type="sibTrans" cxnId="{90762CCF-05C8-492D-9E0C-D4ED5F3E5120}">
      <dgm:prSet/>
      <dgm:spPr/>
      <dgm:t>
        <a:bodyPr/>
        <a:lstStyle/>
        <a:p>
          <a:pPr>
            <a:lnSpc>
              <a:spcPct val="100000"/>
            </a:lnSpc>
          </a:pPr>
          <a:endParaRPr lang="en-US"/>
        </a:p>
      </dgm:t>
    </dgm:pt>
    <dgm:pt modelId="{A78D7964-378E-48F2-8979-629DABB216F6}">
      <dgm:prSet/>
      <dgm:spPr/>
      <dgm:t>
        <a:bodyPr/>
        <a:lstStyle/>
        <a:p>
          <a:pPr>
            <a:lnSpc>
              <a:spcPct val="100000"/>
            </a:lnSpc>
          </a:pPr>
          <a:r>
            <a:rPr lang="en-US" dirty="0"/>
            <a:t>Not FDA-approved for substance use disorders</a:t>
          </a:r>
        </a:p>
      </dgm:t>
    </dgm:pt>
    <dgm:pt modelId="{FF4E0F80-F300-4549-BD32-9E48E97E118D}" type="parTrans" cxnId="{1CB476E2-40F1-4E39-9404-070FB4A4A394}">
      <dgm:prSet/>
      <dgm:spPr/>
      <dgm:t>
        <a:bodyPr/>
        <a:lstStyle/>
        <a:p>
          <a:endParaRPr lang="en-US"/>
        </a:p>
      </dgm:t>
    </dgm:pt>
    <dgm:pt modelId="{B234A474-F0CD-4737-9F54-57B42C8D5FE3}" type="sibTrans" cxnId="{1CB476E2-40F1-4E39-9404-070FB4A4A394}">
      <dgm:prSet/>
      <dgm:spPr/>
      <dgm:t>
        <a:bodyPr/>
        <a:lstStyle/>
        <a:p>
          <a:pPr>
            <a:lnSpc>
              <a:spcPct val="100000"/>
            </a:lnSpc>
          </a:pPr>
          <a:endParaRPr lang="en-US"/>
        </a:p>
      </dgm:t>
    </dgm:pt>
    <dgm:pt modelId="{8D98C55F-7552-45EA-A44B-59AA45991A07}">
      <dgm:prSet/>
      <dgm:spPr/>
      <dgm:t>
        <a:bodyPr/>
        <a:lstStyle/>
        <a:p>
          <a:pPr>
            <a:lnSpc>
              <a:spcPct val="100000"/>
            </a:lnSpc>
          </a:pPr>
          <a:r>
            <a:rPr lang="en-US" dirty="0"/>
            <a:t>Long-term outcomes and relapse prevention unknown</a:t>
          </a:r>
        </a:p>
      </dgm:t>
    </dgm:pt>
    <dgm:pt modelId="{1C69EA2C-D0E9-40DD-9577-B3F124C4932E}" type="parTrans" cxnId="{A3423935-09C6-40FD-8CD4-04269624B8EA}">
      <dgm:prSet/>
      <dgm:spPr/>
      <dgm:t>
        <a:bodyPr/>
        <a:lstStyle/>
        <a:p>
          <a:endParaRPr lang="en-US"/>
        </a:p>
      </dgm:t>
    </dgm:pt>
    <dgm:pt modelId="{F4E4D9FB-24A9-464E-98CB-22F6BD7826D5}" type="sibTrans" cxnId="{A3423935-09C6-40FD-8CD4-04269624B8EA}">
      <dgm:prSet/>
      <dgm:spPr/>
      <dgm:t>
        <a:bodyPr/>
        <a:lstStyle/>
        <a:p>
          <a:pPr>
            <a:lnSpc>
              <a:spcPct val="100000"/>
            </a:lnSpc>
          </a:pPr>
          <a:endParaRPr lang="en-US"/>
        </a:p>
      </dgm:t>
    </dgm:pt>
    <dgm:pt modelId="{7C697954-A5E6-421C-91CD-8D3FAC80FA55}">
      <dgm:prSet/>
      <dgm:spPr/>
      <dgm:t>
        <a:bodyPr/>
        <a:lstStyle/>
        <a:p>
          <a:pPr>
            <a:lnSpc>
              <a:spcPct val="100000"/>
            </a:lnSpc>
          </a:pPr>
          <a:r>
            <a:rPr lang="en-US" dirty="0"/>
            <a:t>Insurance coverage and equity issues</a:t>
          </a:r>
        </a:p>
      </dgm:t>
    </dgm:pt>
    <dgm:pt modelId="{27E8E4A6-6691-4C15-BBB3-5537E18916C9}" type="parTrans" cxnId="{409E9032-8F5D-443D-ABC0-7C93E83A0A96}">
      <dgm:prSet/>
      <dgm:spPr/>
      <dgm:t>
        <a:bodyPr/>
        <a:lstStyle/>
        <a:p>
          <a:endParaRPr lang="en-US"/>
        </a:p>
      </dgm:t>
    </dgm:pt>
    <dgm:pt modelId="{8BA62D24-A0B6-423B-B3D4-FF774A60F621}" type="sibTrans" cxnId="{409E9032-8F5D-443D-ABC0-7C93E83A0A96}">
      <dgm:prSet/>
      <dgm:spPr/>
      <dgm:t>
        <a:bodyPr/>
        <a:lstStyle/>
        <a:p>
          <a:endParaRPr lang="en-US"/>
        </a:p>
      </dgm:t>
    </dgm:pt>
    <dgm:pt modelId="{2FC36BB3-114A-40BF-AA29-D1ED02C57FB0}" type="pres">
      <dgm:prSet presAssocID="{F0C0D2B0-FEF6-4991-8BF2-1C161AF1DB76}" presName="root" presStyleCnt="0">
        <dgm:presLayoutVars>
          <dgm:dir/>
          <dgm:resizeHandles val="exact"/>
        </dgm:presLayoutVars>
      </dgm:prSet>
      <dgm:spPr/>
    </dgm:pt>
    <dgm:pt modelId="{4CDF2CAC-C44F-4BF9-937E-52E9F00C1291}" type="pres">
      <dgm:prSet presAssocID="{F0C0D2B0-FEF6-4991-8BF2-1C161AF1DB76}" presName="container" presStyleCnt="0">
        <dgm:presLayoutVars>
          <dgm:dir/>
          <dgm:resizeHandles val="exact"/>
        </dgm:presLayoutVars>
      </dgm:prSet>
      <dgm:spPr/>
    </dgm:pt>
    <dgm:pt modelId="{A1F676EF-D8C4-4DAE-B009-945C060C9DA5}" type="pres">
      <dgm:prSet presAssocID="{E1B76643-3F92-4BDB-BDE0-E8010E1734A1}" presName="compNode" presStyleCnt="0"/>
      <dgm:spPr/>
    </dgm:pt>
    <dgm:pt modelId="{9D7FACC3-B2DA-49E4-8D30-61CD28B996EB}" type="pres">
      <dgm:prSet presAssocID="{E1B76643-3F92-4BDB-BDE0-E8010E1734A1}" presName="iconBgRect" presStyleLbl="bgShp" presStyleIdx="0" presStyleCnt="4"/>
      <dgm:spPr/>
    </dgm:pt>
    <dgm:pt modelId="{6B481C0D-33EF-45F2-8CE8-2880A93DFF7C}" type="pres">
      <dgm:prSet presAssocID="{E1B76643-3F92-4BDB-BDE0-E8010E1734A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at"/>
        </a:ext>
      </dgm:extLst>
    </dgm:pt>
    <dgm:pt modelId="{D14262A5-6DD6-49A5-BAE8-2922BE3CCCAA}" type="pres">
      <dgm:prSet presAssocID="{E1B76643-3F92-4BDB-BDE0-E8010E1734A1}" presName="spaceRect" presStyleCnt="0"/>
      <dgm:spPr/>
    </dgm:pt>
    <dgm:pt modelId="{3C3454AA-E336-44C3-BC54-1755C7467C8B}" type="pres">
      <dgm:prSet presAssocID="{E1B76643-3F92-4BDB-BDE0-E8010E1734A1}" presName="textRect" presStyleLbl="revTx" presStyleIdx="0" presStyleCnt="4">
        <dgm:presLayoutVars>
          <dgm:chMax val="1"/>
          <dgm:chPref val="1"/>
        </dgm:presLayoutVars>
      </dgm:prSet>
      <dgm:spPr/>
    </dgm:pt>
    <dgm:pt modelId="{35C5EB56-9BF4-4E32-BFD5-D555C4C70D23}" type="pres">
      <dgm:prSet presAssocID="{CA30335B-7ADE-4F18-BE5B-55754B721CFA}" presName="sibTrans" presStyleLbl="sibTrans2D1" presStyleIdx="0" presStyleCnt="0"/>
      <dgm:spPr/>
    </dgm:pt>
    <dgm:pt modelId="{225720E2-A63C-4A83-A4CC-9BAAB772E6A7}" type="pres">
      <dgm:prSet presAssocID="{A78D7964-378E-48F2-8979-629DABB216F6}" presName="compNode" presStyleCnt="0"/>
      <dgm:spPr/>
    </dgm:pt>
    <dgm:pt modelId="{4BA3CBFA-516D-404F-8CF6-DBB3C4296752}" type="pres">
      <dgm:prSet presAssocID="{A78D7964-378E-48F2-8979-629DABB216F6}" presName="iconBgRect" presStyleLbl="bgShp" presStyleIdx="1" presStyleCnt="4"/>
      <dgm:spPr/>
    </dgm:pt>
    <dgm:pt modelId="{E1286726-A74B-42AF-A095-7CECC220F28A}" type="pres">
      <dgm:prSet presAssocID="{A78D7964-378E-48F2-8979-629DABB216F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dicine"/>
        </a:ext>
      </dgm:extLst>
    </dgm:pt>
    <dgm:pt modelId="{74BABCA0-7364-4D1E-B77A-8F41C4C4E0A4}" type="pres">
      <dgm:prSet presAssocID="{A78D7964-378E-48F2-8979-629DABB216F6}" presName="spaceRect" presStyleCnt="0"/>
      <dgm:spPr/>
    </dgm:pt>
    <dgm:pt modelId="{35D1CA02-D19F-4DBB-982C-3FF21453E841}" type="pres">
      <dgm:prSet presAssocID="{A78D7964-378E-48F2-8979-629DABB216F6}" presName="textRect" presStyleLbl="revTx" presStyleIdx="1" presStyleCnt="4">
        <dgm:presLayoutVars>
          <dgm:chMax val="1"/>
          <dgm:chPref val="1"/>
        </dgm:presLayoutVars>
      </dgm:prSet>
      <dgm:spPr/>
    </dgm:pt>
    <dgm:pt modelId="{597AF74B-1B76-4579-85F6-A7A0EC8E7A2C}" type="pres">
      <dgm:prSet presAssocID="{B234A474-F0CD-4737-9F54-57B42C8D5FE3}" presName="sibTrans" presStyleLbl="sibTrans2D1" presStyleIdx="0" presStyleCnt="0"/>
      <dgm:spPr/>
    </dgm:pt>
    <dgm:pt modelId="{0CA7A99F-8958-4ADF-ABFB-E515D5CC5872}" type="pres">
      <dgm:prSet presAssocID="{8D98C55F-7552-45EA-A44B-59AA45991A07}" presName="compNode" presStyleCnt="0"/>
      <dgm:spPr/>
    </dgm:pt>
    <dgm:pt modelId="{7F55239E-583E-4516-A1E6-C7B753E28FDA}" type="pres">
      <dgm:prSet presAssocID="{8D98C55F-7552-45EA-A44B-59AA45991A07}" presName="iconBgRect" presStyleLbl="bgShp" presStyleIdx="2" presStyleCnt="4"/>
      <dgm:spPr/>
    </dgm:pt>
    <dgm:pt modelId="{48DA2609-F89E-4EF3-AC8A-C4E21A7C07D5}" type="pres">
      <dgm:prSet presAssocID="{8D98C55F-7552-45EA-A44B-59AA45991A0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rain in head"/>
        </a:ext>
      </dgm:extLst>
    </dgm:pt>
    <dgm:pt modelId="{8BD65CF0-026B-4801-8371-C5AAB6A01269}" type="pres">
      <dgm:prSet presAssocID="{8D98C55F-7552-45EA-A44B-59AA45991A07}" presName="spaceRect" presStyleCnt="0"/>
      <dgm:spPr/>
    </dgm:pt>
    <dgm:pt modelId="{0F6596F1-69EF-4D3D-9CC7-9694DA23C6AD}" type="pres">
      <dgm:prSet presAssocID="{8D98C55F-7552-45EA-A44B-59AA45991A07}" presName="textRect" presStyleLbl="revTx" presStyleIdx="2" presStyleCnt="4">
        <dgm:presLayoutVars>
          <dgm:chMax val="1"/>
          <dgm:chPref val="1"/>
        </dgm:presLayoutVars>
      </dgm:prSet>
      <dgm:spPr/>
    </dgm:pt>
    <dgm:pt modelId="{EEE44BDC-7B28-4FCD-8B37-FEC3196E5BDB}" type="pres">
      <dgm:prSet presAssocID="{F4E4D9FB-24A9-464E-98CB-22F6BD7826D5}" presName="sibTrans" presStyleLbl="sibTrans2D1" presStyleIdx="0" presStyleCnt="0"/>
      <dgm:spPr/>
    </dgm:pt>
    <dgm:pt modelId="{5FCED92D-E803-4594-A018-D2DB336079EB}" type="pres">
      <dgm:prSet presAssocID="{7C697954-A5E6-421C-91CD-8D3FAC80FA55}" presName="compNode" presStyleCnt="0"/>
      <dgm:spPr/>
    </dgm:pt>
    <dgm:pt modelId="{2B3BE7B5-F1D8-4FC5-82F0-B7585EB5FD55}" type="pres">
      <dgm:prSet presAssocID="{7C697954-A5E6-421C-91CD-8D3FAC80FA55}" presName="iconBgRect" presStyleLbl="bgShp" presStyleIdx="3" presStyleCnt="4"/>
      <dgm:spPr/>
    </dgm:pt>
    <dgm:pt modelId="{8CC3C29E-07D6-4953-A457-1B8499E1C4FE}" type="pres">
      <dgm:prSet presAssocID="{7C697954-A5E6-421C-91CD-8D3FAC80FA5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Money"/>
        </a:ext>
      </dgm:extLst>
    </dgm:pt>
    <dgm:pt modelId="{7D4C77B4-9B3B-475B-8CF6-4EA5E431BE05}" type="pres">
      <dgm:prSet presAssocID="{7C697954-A5E6-421C-91CD-8D3FAC80FA55}" presName="spaceRect" presStyleCnt="0"/>
      <dgm:spPr/>
    </dgm:pt>
    <dgm:pt modelId="{24E4C2ED-3439-4EA1-AE8B-43907FC68609}" type="pres">
      <dgm:prSet presAssocID="{7C697954-A5E6-421C-91CD-8D3FAC80FA55}" presName="textRect" presStyleLbl="revTx" presStyleIdx="3" presStyleCnt="4">
        <dgm:presLayoutVars>
          <dgm:chMax val="1"/>
          <dgm:chPref val="1"/>
        </dgm:presLayoutVars>
      </dgm:prSet>
      <dgm:spPr/>
    </dgm:pt>
  </dgm:ptLst>
  <dgm:cxnLst>
    <dgm:cxn modelId="{653E251D-108C-4170-ACBB-73F52900A818}" type="presOf" srcId="{E1B76643-3F92-4BDB-BDE0-E8010E1734A1}" destId="{3C3454AA-E336-44C3-BC54-1755C7467C8B}" srcOrd="0" destOrd="0" presId="urn:microsoft.com/office/officeart/2018/2/layout/IconCircleList"/>
    <dgm:cxn modelId="{E22EC124-0498-433B-9461-C7CD61F6BA79}" type="presOf" srcId="{CA30335B-7ADE-4F18-BE5B-55754B721CFA}" destId="{35C5EB56-9BF4-4E32-BFD5-D555C4C70D23}" srcOrd="0" destOrd="0" presId="urn:microsoft.com/office/officeart/2018/2/layout/IconCircleList"/>
    <dgm:cxn modelId="{409E9032-8F5D-443D-ABC0-7C93E83A0A96}" srcId="{F0C0D2B0-FEF6-4991-8BF2-1C161AF1DB76}" destId="{7C697954-A5E6-421C-91CD-8D3FAC80FA55}" srcOrd="3" destOrd="0" parTransId="{27E8E4A6-6691-4C15-BBB3-5537E18916C9}" sibTransId="{8BA62D24-A0B6-423B-B3D4-FF774A60F621}"/>
    <dgm:cxn modelId="{B1FA3D34-F368-46D3-86FD-92091493F025}" type="presOf" srcId="{A78D7964-378E-48F2-8979-629DABB216F6}" destId="{35D1CA02-D19F-4DBB-982C-3FF21453E841}" srcOrd="0" destOrd="0" presId="urn:microsoft.com/office/officeart/2018/2/layout/IconCircleList"/>
    <dgm:cxn modelId="{A3423935-09C6-40FD-8CD4-04269624B8EA}" srcId="{F0C0D2B0-FEF6-4991-8BF2-1C161AF1DB76}" destId="{8D98C55F-7552-45EA-A44B-59AA45991A07}" srcOrd="2" destOrd="0" parTransId="{1C69EA2C-D0E9-40DD-9577-B3F124C4932E}" sibTransId="{F4E4D9FB-24A9-464E-98CB-22F6BD7826D5}"/>
    <dgm:cxn modelId="{B278C85C-F5FA-4E70-957F-B1C28253271C}" type="presOf" srcId="{8D98C55F-7552-45EA-A44B-59AA45991A07}" destId="{0F6596F1-69EF-4D3D-9CC7-9694DA23C6AD}" srcOrd="0" destOrd="0" presId="urn:microsoft.com/office/officeart/2018/2/layout/IconCircleList"/>
    <dgm:cxn modelId="{25CDC491-E905-4724-82AD-75E234BA5608}" type="presOf" srcId="{7C697954-A5E6-421C-91CD-8D3FAC80FA55}" destId="{24E4C2ED-3439-4EA1-AE8B-43907FC68609}" srcOrd="0" destOrd="0" presId="urn:microsoft.com/office/officeart/2018/2/layout/IconCircleList"/>
    <dgm:cxn modelId="{90762CCF-05C8-492D-9E0C-D4ED5F3E5120}" srcId="{F0C0D2B0-FEF6-4991-8BF2-1C161AF1DB76}" destId="{E1B76643-3F92-4BDB-BDE0-E8010E1734A1}" srcOrd="0" destOrd="0" parTransId="{62595195-222E-43E7-A7B9-9D418352157A}" sibTransId="{CA30335B-7ADE-4F18-BE5B-55754B721CFA}"/>
    <dgm:cxn modelId="{1CB476E2-40F1-4E39-9404-070FB4A4A394}" srcId="{F0C0D2B0-FEF6-4991-8BF2-1C161AF1DB76}" destId="{A78D7964-378E-48F2-8979-629DABB216F6}" srcOrd="1" destOrd="0" parTransId="{FF4E0F80-F300-4549-BD32-9E48E97E118D}" sibTransId="{B234A474-F0CD-4737-9F54-57B42C8D5FE3}"/>
    <dgm:cxn modelId="{815687E5-7477-4000-A9FF-1C900D4B8002}" type="presOf" srcId="{F4E4D9FB-24A9-464E-98CB-22F6BD7826D5}" destId="{EEE44BDC-7B28-4FCD-8B37-FEC3196E5BDB}" srcOrd="0" destOrd="0" presId="urn:microsoft.com/office/officeart/2018/2/layout/IconCircleList"/>
    <dgm:cxn modelId="{1FC9E2E8-EE3F-44C4-8404-7F696DBB8A47}" type="presOf" srcId="{F0C0D2B0-FEF6-4991-8BF2-1C161AF1DB76}" destId="{2FC36BB3-114A-40BF-AA29-D1ED02C57FB0}" srcOrd="0" destOrd="0" presId="urn:microsoft.com/office/officeart/2018/2/layout/IconCircleList"/>
    <dgm:cxn modelId="{6DCC13F3-8354-4AAA-B8A9-909792BFC569}" type="presOf" srcId="{B234A474-F0CD-4737-9F54-57B42C8D5FE3}" destId="{597AF74B-1B76-4579-85F6-A7A0EC8E7A2C}" srcOrd="0" destOrd="0" presId="urn:microsoft.com/office/officeart/2018/2/layout/IconCircleList"/>
    <dgm:cxn modelId="{7A07DB39-8B31-4103-A0C6-FCA4028D7349}" type="presParOf" srcId="{2FC36BB3-114A-40BF-AA29-D1ED02C57FB0}" destId="{4CDF2CAC-C44F-4BF9-937E-52E9F00C1291}" srcOrd="0" destOrd="0" presId="urn:microsoft.com/office/officeart/2018/2/layout/IconCircleList"/>
    <dgm:cxn modelId="{6C21CAF5-BBDE-4A18-A80C-4C9B5B6FF550}" type="presParOf" srcId="{4CDF2CAC-C44F-4BF9-937E-52E9F00C1291}" destId="{A1F676EF-D8C4-4DAE-B009-945C060C9DA5}" srcOrd="0" destOrd="0" presId="urn:microsoft.com/office/officeart/2018/2/layout/IconCircleList"/>
    <dgm:cxn modelId="{EBAF8CE6-BF21-4A21-8773-8B821842D37A}" type="presParOf" srcId="{A1F676EF-D8C4-4DAE-B009-945C060C9DA5}" destId="{9D7FACC3-B2DA-49E4-8D30-61CD28B996EB}" srcOrd="0" destOrd="0" presId="urn:microsoft.com/office/officeart/2018/2/layout/IconCircleList"/>
    <dgm:cxn modelId="{904C360A-9295-4CBB-BA1F-EE51CC66ECBF}" type="presParOf" srcId="{A1F676EF-D8C4-4DAE-B009-945C060C9DA5}" destId="{6B481C0D-33EF-45F2-8CE8-2880A93DFF7C}" srcOrd="1" destOrd="0" presId="urn:microsoft.com/office/officeart/2018/2/layout/IconCircleList"/>
    <dgm:cxn modelId="{FF5A8E8F-DC02-4A90-881D-C6961DFF1D03}" type="presParOf" srcId="{A1F676EF-D8C4-4DAE-B009-945C060C9DA5}" destId="{D14262A5-6DD6-49A5-BAE8-2922BE3CCCAA}" srcOrd="2" destOrd="0" presId="urn:microsoft.com/office/officeart/2018/2/layout/IconCircleList"/>
    <dgm:cxn modelId="{FA532BD7-BBA7-4A3C-B62F-E862EC050D69}" type="presParOf" srcId="{A1F676EF-D8C4-4DAE-B009-945C060C9DA5}" destId="{3C3454AA-E336-44C3-BC54-1755C7467C8B}" srcOrd="3" destOrd="0" presId="urn:microsoft.com/office/officeart/2018/2/layout/IconCircleList"/>
    <dgm:cxn modelId="{1A63469D-A91A-4250-B070-5DA50A9D9ECE}" type="presParOf" srcId="{4CDF2CAC-C44F-4BF9-937E-52E9F00C1291}" destId="{35C5EB56-9BF4-4E32-BFD5-D555C4C70D23}" srcOrd="1" destOrd="0" presId="urn:microsoft.com/office/officeart/2018/2/layout/IconCircleList"/>
    <dgm:cxn modelId="{2122B5E9-40C3-47FD-BEED-BD7B189C8F4E}" type="presParOf" srcId="{4CDF2CAC-C44F-4BF9-937E-52E9F00C1291}" destId="{225720E2-A63C-4A83-A4CC-9BAAB772E6A7}" srcOrd="2" destOrd="0" presId="urn:microsoft.com/office/officeart/2018/2/layout/IconCircleList"/>
    <dgm:cxn modelId="{77DF5926-9F96-43CA-9F86-7BF8E04541B0}" type="presParOf" srcId="{225720E2-A63C-4A83-A4CC-9BAAB772E6A7}" destId="{4BA3CBFA-516D-404F-8CF6-DBB3C4296752}" srcOrd="0" destOrd="0" presId="urn:microsoft.com/office/officeart/2018/2/layout/IconCircleList"/>
    <dgm:cxn modelId="{EA5011E8-F5DB-4D75-BD39-3A9F0A8B1FFB}" type="presParOf" srcId="{225720E2-A63C-4A83-A4CC-9BAAB772E6A7}" destId="{E1286726-A74B-42AF-A095-7CECC220F28A}" srcOrd="1" destOrd="0" presId="urn:microsoft.com/office/officeart/2018/2/layout/IconCircleList"/>
    <dgm:cxn modelId="{C271D10E-7830-498D-AF86-2FE33646D095}" type="presParOf" srcId="{225720E2-A63C-4A83-A4CC-9BAAB772E6A7}" destId="{74BABCA0-7364-4D1E-B77A-8F41C4C4E0A4}" srcOrd="2" destOrd="0" presId="urn:microsoft.com/office/officeart/2018/2/layout/IconCircleList"/>
    <dgm:cxn modelId="{08BD1580-4A51-4819-8D8D-95A426DD84AA}" type="presParOf" srcId="{225720E2-A63C-4A83-A4CC-9BAAB772E6A7}" destId="{35D1CA02-D19F-4DBB-982C-3FF21453E841}" srcOrd="3" destOrd="0" presId="urn:microsoft.com/office/officeart/2018/2/layout/IconCircleList"/>
    <dgm:cxn modelId="{ADBC52D1-96BA-4BD8-9959-CE0D590E7C2C}" type="presParOf" srcId="{4CDF2CAC-C44F-4BF9-937E-52E9F00C1291}" destId="{597AF74B-1B76-4579-85F6-A7A0EC8E7A2C}" srcOrd="3" destOrd="0" presId="urn:microsoft.com/office/officeart/2018/2/layout/IconCircleList"/>
    <dgm:cxn modelId="{3053C008-4BD0-4582-B2C9-57F90FA53BA0}" type="presParOf" srcId="{4CDF2CAC-C44F-4BF9-937E-52E9F00C1291}" destId="{0CA7A99F-8958-4ADF-ABFB-E515D5CC5872}" srcOrd="4" destOrd="0" presId="urn:microsoft.com/office/officeart/2018/2/layout/IconCircleList"/>
    <dgm:cxn modelId="{898E2044-570E-4148-BCA7-56906B59D86C}" type="presParOf" srcId="{0CA7A99F-8958-4ADF-ABFB-E515D5CC5872}" destId="{7F55239E-583E-4516-A1E6-C7B753E28FDA}" srcOrd="0" destOrd="0" presId="urn:microsoft.com/office/officeart/2018/2/layout/IconCircleList"/>
    <dgm:cxn modelId="{7533DFBA-FFD9-4F7A-A333-94400A9A9766}" type="presParOf" srcId="{0CA7A99F-8958-4ADF-ABFB-E515D5CC5872}" destId="{48DA2609-F89E-4EF3-AC8A-C4E21A7C07D5}" srcOrd="1" destOrd="0" presId="urn:microsoft.com/office/officeart/2018/2/layout/IconCircleList"/>
    <dgm:cxn modelId="{E9B6A038-B300-491A-A87F-3F4BF9043159}" type="presParOf" srcId="{0CA7A99F-8958-4ADF-ABFB-E515D5CC5872}" destId="{8BD65CF0-026B-4801-8371-C5AAB6A01269}" srcOrd="2" destOrd="0" presId="urn:microsoft.com/office/officeart/2018/2/layout/IconCircleList"/>
    <dgm:cxn modelId="{4A73243A-2F94-4EA6-83F8-75DFF2C52176}" type="presParOf" srcId="{0CA7A99F-8958-4ADF-ABFB-E515D5CC5872}" destId="{0F6596F1-69EF-4D3D-9CC7-9694DA23C6AD}" srcOrd="3" destOrd="0" presId="urn:microsoft.com/office/officeart/2018/2/layout/IconCircleList"/>
    <dgm:cxn modelId="{2860D212-FCCE-40A5-9416-AC9B6E07C034}" type="presParOf" srcId="{4CDF2CAC-C44F-4BF9-937E-52E9F00C1291}" destId="{EEE44BDC-7B28-4FCD-8B37-FEC3196E5BDB}" srcOrd="5" destOrd="0" presId="urn:microsoft.com/office/officeart/2018/2/layout/IconCircleList"/>
    <dgm:cxn modelId="{5EB75402-1EF8-4FA7-B99C-1D3620F64E0C}" type="presParOf" srcId="{4CDF2CAC-C44F-4BF9-937E-52E9F00C1291}" destId="{5FCED92D-E803-4594-A018-D2DB336079EB}" srcOrd="6" destOrd="0" presId="urn:microsoft.com/office/officeart/2018/2/layout/IconCircleList"/>
    <dgm:cxn modelId="{3AA9F15C-C6E9-4B5F-817F-995AC037023D}" type="presParOf" srcId="{5FCED92D-E803-4594-A018-D2DB336079EB}" destId="{2B3BE7B5-F1D8-4FC5-82F0-B7585EB5FD55}" srcOrd="0" destOrd="0" presId="urn:microsoft.com/office/officeart/2018/2/layout/IconCircleList"/>
    <dgm:cxn modelId="{60ADF7EF-FE92-443A-B1D3-2D3BFC52D05D}" type="presParOf" srcId="{5FCED92D-E803-4594-A018-D2DB336079EB}" destId="{8CC3C29E-07D6-4953-A457-1B8499E1C4FE}" srcOrd="1" destOrd="0" presId="urn:microsoft.com/office/officeart/2018/2/layout/IconCircleList"/>
    <dgm:cxn modelId="{27E91D5C-1079-4823-A5AC-0FA0618B38FA}" type="presParOf" srcId="{5FCED92D-E803-4594-A018-D2DB336079EB}" destId="{7D4C77B4-9B3B-475B-8CF6-4EA5E431BE05}" srcOrd="2" destOrd="0" presId="urn:microsoft.com/office/officeart/2018/2/layout/IconCircleList"/>
    <dgm:cxn modelId="{AEF80AE5-7879-44D5-9984-1AC742CFD2E8}" type="presParOf" srcId="{5FCED92D-E803-4594-A018-D2DB336079EB}" destId="{24E4C2ED-3439-4EA1-AE8B-43907FC68609}"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C615077-1336-45F5-B97F-B2D871C046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8215EE5-E173-4085-9C32-6F3084ED86D9}">
      <dgm:prSet/>
      <dgm:spPr/>
      <dgm:t>
        <a:bodyPr/>
        <a:lstStyle/>
        <a:p>
          <a:r>
            <a:rPr lang="en-US" dirty="0"/>
            <a:t>Still investigational but GLP‑1RA may aid alcohol reduction while improving metabolic health </a:t>
          </a:r>
        </a:p>
      </dgm:t>
    </dgm:pt>
    <dgm:pt modelId="{34275282-2BB3-4D40-B958-794FF6ADA6A9}" type="parTrans" cxnId="{43BB9E18-8E62-4C5A-9B60-1C64BD438B66}">
      <dgm:prSet/>
      <dgm:spPr/>
      <dgm:t>
        <a:bodyPr/>
        <a:lstStyle/>
        <a:p>
          <a:endParaRPr lang="en-US"/>
        </a:p>
      </dgm:t>
    </dgm:pt>
    <dgm:pt modelId="{260B2521-CA1D-4060-BF2C-748E22BFF47F}" type="sibTrans" cxnId="{43BB9E18-8E62-4C5A-9B60-1C64BD438B66}">
      <dgm:prSet/>
      <dgm:spPr/>
      <dgm:t>
        <a:bodyPr/>
        <a:lstStyle/>
        <a:p>
          <a:endParaRPr lang="en-US"/>
        </a:p>
      </dgm:t>
    </dgm:pt>
    <dgm:pt modelId="{67078FD0-E13E-4AC8-A3C6-41E1DA413837}">
      <dgm:prSet/>
      <dgm:spPr/>
      <dgm:t>
        <a:bodyPr/>
        <a:lstStyle/>
        <a:p>
          <a:r>
            <a:rPr lang="en-US" dirty="0"/>
            <a:t>GI effects; titrate slowly; separate from critical oral drugs (e.g., acamprosate/naltrexone tablets) if absorption concerns.</a:t>
          </a:r>
        </a:p>
      </dgm:t>
    </dgm:pt>
    <dgm:pt modelId="{09A33210-4B29-4BC6-A8AB-3D199E48F049}" type="parTrans" cxnId="{6F189996-7AD0-4549-B155-BD0D5D636BB6}">
      <dgm:prSet/>
      <dgm:spPr/>
      <dgm:t>
        <a:bodyPr/>
        <a:lstStyle/>
        <a:p>
          <a:endParaRPr lang="en-US"/>
        </a:p>
      </dgm:t>
    </dgm:pt>
    <dgm:pt modelId="{CDB1B69E-D21C-4196-A8BC-1FCD0F78C749}" type="sibTrans" cxnId="{6F189996-7AD0-4549-B155-BD0D5D636BB6}">
      <dgm:prSet/>
      <dgm:spPr/>
      <dgm:t>
        <a:bodyPr/>
        <a:lstStyle/>
        <a:p>
          <a:endParaRPr lang="en-US"/>
        </a:p>
      </dgm:t>
    </dgm:pt>
    <dgm:pt modelId="{C31A30FD-870E-4BA0-90F2-26FD13DAB7B2}">
      <dgm:prSet/>
      <dgm:spPr/>
      <dgm:t>
        <a:bodyPr/>
        <a:lstStyle/>
        <a:p>
          <a:r>
            <a:rPr lang="en-US"/>
            <a:t>Use structured alcohol metrics (e.g., heavy‑drinking days, drinks/week) and metabolic labs to assess benefit.</a:t>
          </a:r>
        </a:p>
      </dgm:t>
    </dgm:pt>
    <dgm:pt modelId="{62836D09-2EDA-4950-BE7A-48E22DD55E46}" type="parTrans" cxnId="{FCFD10DD-D0DF-4BAE-AE09-8215129D5870}">
      <dgm:prSet/>
      <dgm:spPr/>
      <dgm:t>
        <a:bodyPr/>
        <a:lstStyle/>
        <a:p>
          <a:endParaRPr lang="en-US"/>
        </a:p>
      </dgm:t>
    </dgm:pt>
    <dgm:pt modelId="{B86C7842-59E2-4B76-A092-FBCFEBD15987}" type="sibTrans" cxnId="{FCFD10DD-D0DF-4BAE-AE09-8215129D5870}">
      <dgm:prSet/>
      <dgm:spPr/>
      <dgm:t>
        <a:bodyPr/>
        <a:lstStyle/>
        <a:p>
          <a:endParaRPr lang="en-US"/>
        </a:p>
      </dgm:t>
    </dgm:pt>
    <dgm:pt modelId="{8907C9A5-EB56-4C1B-A4F9-5753EAB20C1F}">
      <dgm:prSet/>
      <dgm:spPr/>
      <dgm:t>
        <a:bodyPr/>
        <a:lstStyle/>
        <a:p>
          <a:r>
            <a:rPr lang="en-US"/>
            <a:t>If response suboptimal, consider adding approved AUD meds (acamprosate, naltrexone) and psychosocial treatments.</a:t>
          </a:r>
        </a:p>
      </dgm:t>
    </dgm:pt>
    <dgm:pt modelId="{8BA91033-054C-4838-8194-D6D4802B8A58}" type="parTrans" cxnId="{4F2BA11B-FD87-4087-85FB-6A796644254F}">
      <dgm:prSet/>
      <dgm:spPr/>
      <dgm:t>
        <a:bodyPr/>
        <a:lstStyle/>
        <a:p>
          <a:endParaRPr lang="en-US"/>
        </a:p>
      </dgm:t>
    </dgm:pt>
    <dgm:pt modelId="{C5C17971-1E0F-476F-9053-C916726B8EC5}" type="sibTrans" cxnId="{4F2BA11B-FD87-4087-85FB-6A796644254F}">
      <dgm:prSet/>
      <dgm:spPr/>
      <dgm:t>
        <a:bodyPr/>
        <a:lstStyle/>
        <a:p>
          <a:endParaRPr lang="en-US"/>
        </a:p>
      </dgm:t>
    </dgm:pt>
    <dgm:pt modelId="{7399A515-EE6E-AF4C-ACEF-2BCC53F12206}" type="pres">
      <dgm:prSet presAssocID="{AC615077-1336-45F5-B97F-B2D871C04649}" presName="linear" presStyleCnt="0">
        <dgm:presLayoutVars>
          <dgm:animLvl val="lvl"/>
          <dgm:resizeHandles val="exact"/>
        </dgm:presLayoutVars>
      </dgm:prSet>
      <dgm:spPr/>
    </dgm:pt>
    <dgm:pt modelId="{256F407A-F2B1-054E-86AA-50F4F45E37B8}" type="pres">
      <dgm:prSet presAssocID="{78215EE5-E173-4085-9C32-6F3084ED86D9}" presName="parentText" presStyleLbl="node1" presStyleIdx="0" presStyleCnt="4">
        <dgm:presLayoutVars>
          <dgm:chMax val="0"/>
          <dgm:bulletEnabled val="1"/>
        </dgm:presLayoutVars>
      </dgm:prSet>
      <dgm:spPr/>
    </dgm:pt>
    <dgm:pt modelId="{E8A97472-51CA-6D4C-83B5-A2BCA36ADAFF}" type="pres">
      <dgm:prSet presAssocID="{260B2521-CA1D-4060-BF2C-748E22BFF47F}" presName="spacer" presStyleCnt="0"/>
      <dgm:spPr/>
    </dgm:pt>
    <dgm:pt modelId="{CAE74370-A81C-9C4F-A360-08FD15C27287}" type="pres">
      <dgm:prSet presAssocID="{67078FD0-E13E-4AC8-A3C6-41E1DA413837}" presName="parentText" presStyleLbl="node1" presStyleIdx="1" presStyleCnt="4">
        <dgm:presLayoutVars>
          <dgm:chMax val="0"/>
          <dgm:bulletEnabled val="1"/>
        </dgm:presLayoutVars>
      </dgm:prSet>
      <dgm:spPr/>
    </dgm:pt>
    <dgm:pt modelId="{3827381F-65F4-344D-B7FC-AA08C9C45DD3}" type="pres">
      <dgm:prSet presAssocID="{CDB1B69E-D21C-4196-A8BC-1FCD0F78C749}" presName="spacer" presStyleCnt="0"/>
      <dgm:spPr/>
    </dgm:pt>
    <dgm:pt modelId="{D4A7FA95-94E8-094C-A282-B3AACC5B3670}" type="pres">
      <dgm:prSet presAssocID="{C31A30FD-870E-4BA0-90F2-26FD13DAB7B2}" presName="parentText" presStyleLbl="node1" presStyleIdx="2" presStyleCnt="4">
        <dgm:presLayoutVars>
          <dgm:chMax val="0"/>
          <dgm:bulletEnabled val="1"/>
        </dgm:presLayoutVars>
      </dgm:prSet>
      <dgm:spPr/>
    </dgm:pt>
    <dgm:pt modelId="{86A42444-0756-B640-B3BF-61C7A0638934}" type="pres">
      <dgm:prSet presAssocID="{B86C7842-59E2-4B76-A092-FBCFEBD15987}" presName="spacer" presStyleCnt="0"/>
      <dgm:spPr/>
    </dgm:pt>
    <dgm:pt modelId="{238BAD6D-8D4D-DA40-934C-EE45607706FB}" type="pres">
      <dgm:prSet presAssocID="{8907C9A5-EB56-4C1B-A4F9-5753EAB20C1F}" presName="parentText" presStyleLbl="node1" presStyleIdx="3" presStyleCnt="4">
        <dgm:presLayoutVars>
          <dgm:chMax val="0"/>
          <dgm:bulletEnabled val="1"/>
        </dgm:presLayoutVars>
      </dgm:prSet>
      <dgm:spPr/>
    </dgm:pt>
  </dgm:ptLst>
  <dgm:cxnLst>
    <dgm:cxn modelId="{43BB9E18-8E62-4C5A-9B60-1C64BD438B66}" srcId="{AC615077-1336-45F5-B97F-B2D871C04649}" destId="{78215EE5-E173-4085-9C32-6F3084ED86D9}" srcOrd="0" destOrd="0" parTransId="{34275282-2BB3-4D40-B958-794FF6ADA6A9}" sibTransId="{260B2521-CA1D-4060-BF2C-748E22BFF47F}"/>
    <dgm:cxn modelId="{4F2BA11B-FD87-4087-85FB-6A796644254F}" srcId="{AC615077-1336-45F5-B97F-B2D871C04649}" destId="{8907C9A5-EB56-4C1B-A4F9-5753EAB20C1F}" srcOrd="3" destOrd="0" parTransId="{8BA91033-054C-4838-8194-D6D4802B8A58}" sibTransId="{C5C17971-1E0F-476F-9053-C916726B8EC5}"/>
    <dgm:cxn modelId="{D5C6A32C-4052-2146-9C97-7C4C785F6AB8}" type="presOf" srcId="{C31A30FD-870E-4BA0-90F2-26FD13DAB7B2}" destId="{D4A7FA95-94E8-094C-A282-B3AACC5B3670}" srcOrd="0" destOrd="0" presId="urn:microsoft.com/office/officeart/2005/8/layout/vList2"/>
    <dgm:cxn modelId="{F4DB4D34-D992-7D48-8D17-F1E62AEB7C3A}" type="presOf" srcId="{78215EE5-E173-4085-9C32-6F3084ED86D9}" destId="{256F407A-F2B1-054E-86AA-50F4F45E37B8}" srcOrd="0" destOrd="0" presId="urn:microsoft.com/office/officeart/2005/8/layout/vList2"/>
    <dgm:cxn modelId="{097FE738-1B1C-E447-99B4-53A57AAC81CD}" type="presOf" srcId="{8907C9A5-EB56-4C1B-A4F9-5753EAB20C1F}" destId="{238BAD6D-8D4D-DA40-934C-EE45607706FB}" srcOrd="0" destOrd="0" presId="urn:microsoft.com/office/officeart/2005/8/layout/vList2"/>
    <dgm:cxn modelId="{6F189996-7AD0-4549-B155-BD0D5D636BB6}" srcId="{AC615077-1336-45F5-B97F-B2D871C04649}" destId="{67078FD0-E13E-4AC8-A3C6-41E1DA413837}" srcOrd="1" destOrd="0" parTransId="{09A33210-4B29-4BC6-A8AB-3D199E48F049}" sibTransId="{CDB1B69E-D21C-4196-A8BC-1FCD0F78C749}"/>
    <dgm:cxn modelId="{258E31CE-EED8-AD46-96A8-1C4C3799CC73}" type="presOf" srcId="{67078FD0-E13E-4AC8-A3C6-41E1DA413837}" destId="{CAE74370-A81C-9C4F-A360-08FD15C27287}" srcOrd="0" destOrd="0" presId="urn:microsoft.com/office/officeart/2005/8/layout/vList2"/>
    <dgm:cxn modelId="{FCFD10DD-D0DF-4BAE-AE09-8215129D5870}" srcId="{AC615077-1336-45F5-B97F-B2D871C04649}" destId="{C31A30FD-870E-4BA0-90F2-26FD13DAB7B2}" srcOrd="2" destOrd="0" parTransId="{62836D09-2EDA-4950-BE7A-48E22DD55E46}" sibTransId="{B86C7842-59E2-4B76-A092-FBCFEBD15987}"/>
    <dgm:cxn modelId="{6E980DFB-4101-9A45-B22E-DE2FB74E7F93}" type="presOf" srcId="{AC615077-1336-45F5-B97F-B2D871C04649}" destId="{7399A515-EE6E-AF4C-ACEF-2BCC53F12206}" srcOrd="0" destOrd="0" presId="urn:microsoft.com/office/officeart/2005/8/layout/vList2"/>
    <dgm:cxn modelId="{57A30489-CFB0-A14B-940D-AA862EF68BF6}" type="presParOf" srcId="{7399A515-EE6E-AF4C-ACEF-2BCC53F12206}" destId="{256F407A-F2B1-054E-86AA-50F4F45E37B8}" srcOrd="0" destOrd="0" presId="urn:microsoft.com/office/officeart/2005/8/layout/vList2"/>
    <dgm:cxn modelId="{9F1FA943-C5A8-F446-9FB6-7FCD646CD68B}" type="presParOf" srcId="{7399A515-EE6E-AF4C-ACEF-2BCC53F12206}" destId="{E8A97472-51CA-6D4C-83B5-A2BCA36ADAFF}" srcOrd="1" destOrd="0" presId="urn:microsoft.com/office/officeart/2005/8/layout/vList2"/>
    <dgm:cxn modelId="{C5D20FAD-8DBE-C143-BE45-0A3B3BEE3971}" type="presParOf" srcId="{7399A515-EE6E-AF4C-ACEF-2BCC53F12206}" destId="{CAE74370-A81C-9C4F-A360-08FD15C27287}" srcOrd="2" destOrd="0" presId="urn:microsoft.com/office/officeart/2005/8/layout/vList2"/>
    <dgm:cxn modelId="{0B44A38F-7212-4641-B8D8-580F3BB30AE7}" type="presParOf" srcId="{7399A515-EE6E-AF4C-ACEF-2BCC53F12206}" destId="{3827381F-65F4-344D-B7FC-AA08C9C45DD3}" srcOrd="3" destOrd="0" presId="urn:microsoft.com/office/officeart/2005/8/layout/vList2"/>
    <dgm:cxn modelId="{E2290BC0-A7E8-9949-8176-810B9874F38F}" type="presParOf" srcId="{7399A515-EE6E-AF4C-ACEF-2BCC53F12206}" destId="{D4A7FA95-94E8-094C-A282-B3AACC5B3670}" srcOrd="4" destOrd="0" presId="urn:microsoft.com/office/officeart/2005/8/layout/vList2"/>
    <dgm:cxn modelId="{96C14635-9FFE-034A-B153-35EACD81A3AD}" type="presParOf" srcId="{7399A515-EE6E-AF4C-ACEF-2BCC53F12206}" destId="{86A42444-0756-B640-B3BF-61C7A0638934}" srcOrd="5" destOrd="0" presId="urn:microsoft.com/office/officeart/2005/8/layout/vList2"/>
    <dgm:cxn modelId="{747EF564-408E-EB46-923D-12DC3414E030}" type="presParOf" srcId="{7399A515-EE6E-AF4C-ACEF-2BCC53F12206}" destId="{238BAD6D-8D4D-DA40-934C-EE45607706FB}"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40C59CB-5403-480A-AC35-F7CA3A6C4124}"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D8452835-FF2B-4D38-92CE-A7354AAF824A}">
      <dgm:prSet/>
      <dgm:spPr/>
      <dgm:t>
        <a:bodyPr/>
        <a:lstStyle/>
        <a:p>
          <a:pPr>
            <a:lnSpc>
              <a:spcPct val="100000"/>
            </a:lnSpc>
          </a:pPr>
          <a:r>
            <a:rPr lang="en-US"/>
            <a:t>Consider GLP‑1RAs in patients with metabolic risk + AUD/TUD; document indications for coverage.</a:t>
          </a:r>
        </a:p>
      </dgm:t>
    </dgm:pt>
    <dgm:pt modelId="{74D6A891-BCBF-4817-85DA-2774D924AEA7}" type="parTrans" cxnId="{5302D25F-DEB7-4EF3-9AC8-5DC8A91875C9}">
      <dgm:prSet/>
      <dgm:spPr/>
      <dgm:t>
        <a:bodyPr/>
        <a:lstStyle/>
        <a:p>
          <a:endParaRPr lang="en-US"/>
        </a:p>
      </dgm:t>
    </dgm:pt>
    <dgm:pt modelId="{2EFA72F4-14D4-4200-99AF-36C92A75B482}" type="sibTrans" cxnId="{5302D25F-DEB7-4EF3-9AC8-5DC8A91875C9}">
      <dgm:prSet/>
      <dgm:spPr/>
      <dgm:t>
        <a:bodyPr/>
        <a:lstStyle/>
        <a:p>
          <a:pPr>
            <a:lnSpc>
              <a:spcPct val="100000"/>
            </a:lnSpc>
          </a:pPr>
          <a:endParaRPr lang="en-US"/>
        </a:p>
      </dgm:t>
    </dgm:pt>
    <dgm:pt modelId="{3DCD4948-205C-41F9-9853-FE0CECBCB07D}">
      <dgm:prSet/>
      <dgm:spPr/>
      <dgm:t>
        <a:bodyPr/>
        <a:lstStyle/>
        <a:p>
          <a:pPr>
            <a:lnSpc>
              <a:spcPct val="100000"/>
            </a:lnSpc>
          </a:pPr>
          <a:r>
            <a:rPr lang="en-US"/>
            <a:t>Start low, go slow; manage nausea aggressively; prefer weekly agents for adherence.</a:t>
          </a:r>
        </a:p>
      </dgm:t>
    </dgm:pt>
    <dgm:pt modelId="{FB531F27-6C66-415C-AF25-C99E904F9502}" type="parTrans" cxnId="{FD2F6C66-B5E0-4001-96C1-E9969A0B5454}">
      <dgm:prSet/>
      <dgm:spPr/>
      <dgm:t>
        <a:bodyPr/>
        <a:lstStyle/>
        <a:p>
          <a:endParaRPr lang="en-US"/>
        </a:p>
      </dgm:t>
    </dgm:pt>
    <dgm:pt modelId="{83D43B19-9768-46A4-B9E5-7278BD03F99B}" type="sibTrans" cxnId="{FD2F6C66-B5E0-4001-96C1-E9969A0B5454}">
      <dgm:prSet/>
      <dgm:spPr/>
      <dgm:t>
        <a:bodyPr/>
        <a:lstStyle/>
        <a:p>
          <a:pPr>
            <a:lnSpc>
              <a:spcPct val="100000"/>
            </a:lnSpc>
          </a:pPr>
          <a:endParaRPr lang="en-US"/>
        </a:p>
      </dgm:t>
    </dgm:pt>
    <dgm:pt modelId="{4F66BD6D-3055-4C10-BBDB-8E1402B95BF2}">
      <dgm:prSet/>
      <dgm:spPr/>
      <dgm:t>
        <a:bodyPr/>
        <a:lstStyle/>
        <a:p>
          <a:pPr>
            <a:lnSpc>
              <a:spcPct val="100000"/>
            </a:lnSpc>
          </a:pPr>
          <a:r>
            <a:rPr lang="en-US"/>
            <a:t>Coordinate with MOUD teams for oral absorption issues; leverage telemedicine pathways.</a:t>
          </a:r>
        </a:p>
      </dgm:t>
    </dgm:pt>
    <dgm:pt modelId="{BB1F35C9-DE95-4026-9399-CF22F574FF1C}" type="parTrans" cxnId="{777CBBA6-8484-4B46-9011-4C52CE8A16FD}">
      <dgm:prSet/>
      <dgm:spPr/>
      <dgm:t>
        <a:bodyPr/>
        <a:lstStyle/>
        <a:p>
          <a:endParaRPr lang="en-US"/>
        </a:p>
      </dgm:t>
    </dgm:pt>
    <dgm:pt modelId="{6F6DB3C4-59F7-4652-AE6D-404E337F83A4}" type="sibTrans" cxnId="{777CBBA6-8484-4B46-9011-4C52CE8A16FD}">
      <dgm:prSet/>
      <dgm:spPr/>
      <dgm:t>
        <a:bodyPr/>
        <a:lstStyle/>
        <a:p>
          <a:pPr>
            <a:lnSpc>
              <a:spcPct val="100000"/>
            </a:lnSpc>
          </a:pPr>
          <a:endParaRPr lang="en-US"/>
        </a:p>
      </dgm:t>
    </dgm:pt>
    <dgm:pt modelId="{692409C7-20B2-466C-83D8-711E757A1878}">
      <dgm:prSet/>
      <dgm:spPr/>
      <dgm:t>
        <a:bodyPr/>
        <a:lstStyle/>
        <a:p>
          <a:pPr>
            <a:lnSpc>
              <a:spcPct val="100000"/>
            </a:lnSpc>
          </a:pPr>
          <a:r>
            <a:rPr lang="en-US"/>
            <a:t>Address equity: prior auth, access, cost assistance.</a:t>
          </a:r>
        </a:p>
      </dgm:t>
    </dgm:pt>
    <dgm:pt modelId="{A1E17A6B-506D-44B2-823F-4C824C786805}" type="parTrans" cxnId="{7C99A58B-99BD-44B2-8ED5-1638559F6C03}">
      <dgm:prSet/>
      <dgm:spPr/>
      <dgm:t>
        <a:bodyPr/>
        <a:lstStyle/>
        <a:p>
          <a:endParaRPr lang="en-US"/>
        </a:p>
      </dgm:t>
    </dgm:pt>
    <dgm:pt modelId="{5E44522D-A8F5-4C10-A5CE-61FD7C5B6F71}" type="sibTrans" cxnId="{7C99A58B-99BD-44B2-8ED5-1638559F6C03}">
      <dgm:prSet/>
      <dgm:spPr/>
      <dgm:t>
        <a:bodyPr/>
        <a:lstStyle/>
        <a:p>
          <a:endParaRPr lang="en-US"/>
        </a:p>
      </dgm:t>
    </dgm:pt>
    <dgm:pt modelId="{8CEE8C7E-A586-41EC-B4BD-4BF55BF289A1}" type="pres">
      <dgm:prSet presAssocID="{340C59CB-5403-480A-AC35-F7CA3A6C4124}" presName="root" presStyleCnt="0">
        <dgm:presLayoutVars>
          <dgm:dir/>
          <dgm:resizeHandles val="exact"/>
        </dgm:presLayoutVars>
      </dgm:prSet>
      <dgm:spPr/>
    </dgm:pt>
    <dgm:pt modelId="{15F4DA8D-469A-4B09-AA6B-E85769C261BB}" type="pres">
      <dgm:prSet presAssocID="{340C59CB-5403-480A-AC35-F7CA3A6C4124}" presName="container" presStyleCnt="0">
        <dgm:presLayoutVars>
          <dgm:dir/>
          <dgm:resizeHandles val="exact"/>
        </dgm:presLayoutVars>
      </dgm:prSet>
      <dgm:spPr/>
    </dgm:pt>
    <dgm:pt modelId="{8F43A7DF-7408-4EC0-9D63-7944CCBD0240}" type="pres">
      <dgm:prSet presAssocID="{D8452835-FF2B-4D38-92CE-A7354AAF824A}" presName="compNode" presStyleCnt="0"/>
      <dgm:spPr/>
    </dgm:pt>
    <dgm:pt modelId="{BF7CE931-FC0A-46B4-B2F4-A044FA8E425A}" type="pres">
      <dgm:prSet presAssocID="{D8452835-FF2B-4D38-92CE-A7354AAF824A}" presName="iconBgRect" presStyleLbl="bgShp" presStyleIdx="0" presStyleCnt="4"/>
      <dgm:spPr/>
    </dgm:pt>
    <dgm:pt modelId="{17161CC6-7B05-4942-B98B-8AE2965764EA}" type="pres">
      <dgm:prSet presAssocID="{D8452835-FF2B-4D38-92CE-A7354AAF824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cientist"/>
        </a:ext>
      </dgm:extLst>
    </dgm:pt>
    <dgm:pt modelId="{B8C7B96A-7A2D-451D-98CD-791213BF0F73}" type="pres">
      <dgm:prSet presAssocID="{D8452835-FF2B-4D38-92CE-A7354AAF824A}" presName="spaceRect" presStyleCnt="0"/>
      <dgm:spPr/>
    </dgm:pt>
    <dgm:pt modelId="{E368046A-984C-465E-AB8F-437FCFB36661}" type="pres">
      <dgm:prSet presAssocID="{D8452835-FF2B-4D38-92CE-A7354AAF824A}" presName="textRect" presStyleLbl="revTx" presStyleIdx="0" presStyleCnt="4">
        <dgm:presLayoutVars>
          <dgm:chMax val="1"/>
          <dgm:chPref val="1"/>
        </dgm:presLayoutVars>
      </dgm:prSet>
      <dgm:spPr/>
    </dgm:pt>
    <dgm:pt modelId="{3EBBB32B-A2E2-4453-9E4C-B8FA5A9ED3B3}" type="pres">
      <dgm:prSet presAssocID="{2EFA72F4-14D4-4200-99AF-36C92A75B482}" presName="sibTrans" presStyleLbl="sibTrans2D1" presStyleIdx="0" presStyleCnt="0"/>
      <dgm:spPr/>
    </dgm:pt>
    <dgm:pt modelId="{907675D3-BBBC-4AC9-98F8-05EDEB020DA9}" type="pres">
      <dgm:prSet presAssocID="{3DCD4948-205C-41F9-9853-FE0CECBCB07D}" presName="compNode" presStyleCnt="0"/>
      <dgm:spPr/>
    </dgm:pt>
    <dgm:pt modelId="{6BBD93E7-0AA7-487C-9177-1B1C2198C99B}" type="pres">
      <dgm:prSet presAssocID="{3DCD4948-205C-41F9-9853-FE0CECBCB07D}" presName="iconBgRect" presStyleLbl="bgShp" presStyleIdx="1" presStyleCnt="4"/>
      <dgm:spPr/>
    </dgm:pt>
    <dgm:pt modelId="{878B2D68-2D65-43CC-BD7B-C0945EC38590}" type="pres">
      <dgm:prSet presAssocID="{3DCD4948-205C-41F9-9853-FE0CECBCB07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Low Temperature"/>
        </a:ext>
      </dgm:extLst>
    </dgm:pt>
    <dgm:pt modelId="{AFDD0D0B-1A98-4FB6-B1ED-CA5B6336B18E}" type="pres">
      <dgm:prSet presAssocID="{3DCD4948-205C-41F9-9853-FE0CECBCB07D}" presName="spaceRect" presStyleCnt="0"/>
      <dgm:spPr/>
    </dgm:pt>
    <dgm:pt modelId="{CEAB8E10-576C-4686-86A6-66CA20B222F0}" type="pres">
      <dgm:prSet presAssocID="{3DCD4948-205C-41F9-9853-FE0CECBCB07D}" presName="textRect" presStyleLbl="revTx" presStyleIdx="1" presStyleCnt="4">
        <dgm:presLayoutVars>
          <dgm:chMax val="1"/>
          <dgm:chPref val="1"/>
        </dgm:presLayoutVars>
      </dgm:prSet>
      <dgm:spPr/>
    </dgm:pt>
    <dgm:pt modelId="{94006DA4-1685-4EDF-9A09-DB782E35BD43}" type="pres">
      <dgm:prSet presAssocID="{83D43B19-9768-46A4-B9E5-7278BD03F99B}" presName="sibTrans" presStyleLbl="sibTrans2D1" presStyleIdx="0" presStyleCnt="0"/>
      <dgm:spPr/>
    </dgm:pt>
    <dgm:pt modelId="{B45029B0-4562-4A4D-9F4F-288CEB1938DD}" type="pres">
      <dgm:prSet presAssocID="{4F66BD6D-3055-4C10-BBDB-8E1402B95BF2}" presName="compNode" presStyleCnt="0"/>
      <dgm:spPr/>
    </dgm:pt>
    <dgm:pt modelId="{84FB26CD-81CD-4AF3-8087-CE248D93A953}" type="pres">
      <dgm:prSet presAssocID="{4F66BD6D-3055-4C10-BBDB-8E1402B95BF2}" presName="iconBgRect" presStyleLbl="bgShp" presStyleIdx="2" presStyleCnt="4"/>
      <dgm:spPr/>
    </dgm:pt>
    <dgm:pt modelId="{EDD62E3E-1A34-452C-9685-AD0766CF1A17}" type="pres">
      <dgm:prSet presAssocID="{4F66BD6D-3055-4C10-BBDB-8E1402B95BF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Hospital"/>
        </a:ext>
      </dgm:extLst>
    </dgm:pt>
    <dgm:pt modelId="{74C890F9-66BD-464B-AAB3-EB0D1897AE46}" type="pres">
      <dgm:prSet presAssocID="{4F66BD6D-3055-4C10-BBDB-8E1402B95BF2}" presName="spaceRect" presStyleCnt="0"/>
      <dgm:spPr/>
    </dgm:pt>
    <dgm:pt modelId="{63644C22-B138-40B9-A0BD-4A4E433CE40E}" type="pres">
      <dgm:prSet presAssocID="{4F66BD6D-3055-4C10-BBDB-8E1402B95BF2}" presName="textRect" presStyleLbl="revTx" presStyleIdx="2" presStyleCnt="4">
        <dgm:presLayoutVars>
          <dgm:chMax val="1"/>
          <dgm:chPref val="1"/>
        </dgm:presLayoutVars>
      </dgm:prSet>
      <dgm:spPr/>
    </dgm:pt>
    <dgm:pt modelId="{4AA58484-B51E-4AAE-9797-9D8C952B2EEA}" type="pres">
      <dgm:prSet presAssocID="{6F6DB3C4-59F7-4652-AE6D-404E337F83A4}" presName="sibTrans" presStyleLbl="sibTrans2D1" presStyleIdx="0" presStyleCnt="0"/>
      <dgm:spPr/>
    </dgm:pt>
    <dgm:pt modelId="{262BE0CF-1DD5-47CE-8A7F-D9C5D4CFB06F}" type="pres">
      <dgm:prSet presAssocID="{692409C7-20B2-466C-83D8-711E757A1878}" presName="compNode" presStyleCnt="0"/>
      <dgm:spPr/>
    </dgm:pt>
    <dgm:pt modelId="{1D55B332-1DBB-43C2-9DDA-EB35B11AB61D}" type="pres">
      <dgm:prSet presAssocID="{692409C7-20B2-466C-83D8-711E757A1878}" presName="iconBgRect" presStyleLbl="bgShp" presStyleIdx="3" presStyleCnt="4"/>
      <dgm:spPr/>
    </dgm:pt>
    <dgm:pt modelId="{4E29447F-50A8-4178-A450-BE47CF943FCA}" type="pres">
      <dgm:prSet presAssocID="{692409C7-20B2-466C-83D8-711E757A187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Dollar"/>
        </a:ext>
      </dgm:extLst>
    </dgm:pt>
    <dgm:pt modelId="{78516BB1-3E0D-477E-9AB2-D47732C1CC7A}" type="pres">
      <dgm:prSet presAssocID="{692409C7-20B2-466C-83D8-711E757A1878}" presName="spaceRect" presStyleCnt="0"/>
      <dgm:spPr/>
    </dgm:pt>
    <dgm:pt modelId="{54112280-9357-4EA6-A1E8-0FA4DAB8E206}" type="pres">
      <dgm:prSet presAssocID="{692409C7-20B2-466C-83D8-711E757A1878}" presName="textRect" presStyleLbl="revTx" presStyleIdx="3" presStyleCnt="4">
        <dgm:presLayoutVars>
          <dgm:chMax val="1"/>
          <dgm:chPref val="1"/>
        </dgm:presLayoutVars>
      </dgm:prSet>
      <dgm:spPr/>
    </dgm:pt>
  </dgm:ptLst>
  <dgm:cxnLst>
    <dgm:cxn modelId="{8954E131-16BB-475A-A82A-24845FFBE5B2}" type="presOf" srcId="{340C59CB-5403-480A-AC35-F7CA3A6C4124}" destId="{8CEE8C7E-A586-41EC-B4BD-4BF55BF289A1}" srcOrd="0" destOrd="0" presId="urn:microsoft.com/office/officeart/2018/2/layout/IconCircleList"/>
    <dgm:cxn modelId="{C9F7C83A-8CE8-4101-89BD-6B621BD13D70}" type="presOf" srcId="{2EFA72F4-14D4-4200-99AF-36C92A75B482}" destId="{3EBBB32B-A2E2-4453-9E4C-B8FA5A9ED3B3}" srcOrd="0" destOrd="0" presId="urn:microsoft.com/office/officeart/2018/2/layout/IconCircleList"/>
    <dgm:cxn modelId="{5302D25F-DEB7-4EF3-9AC8-5DC8A91875C9}" srcId="{340C59CB-5403-480A-AC35-F7CA3A6C4124}" destId="{D8452835-FF2B-4D38-92CE-A7354AAF824A}" srcOrd="0" destOrd="0" parTransId="{74D6A891-BCBF-4817-85DA-2774D924AEA7}" sibTransId="{2EFA72F4-14D4-4200-99AF-36C92A75B482}"/>
    <dgm:cxn modelId="{FD2F6C66-B5E0-4001-96C1-E9969A0B5454}" srcId="{340C59CB-5403-480A-AC35-F7CA3A6C4124}" destId="{3DCD4948-205C-41F9-9853-FE0CECBCB07D}" srcOrd="1" destOrd="0" parTransId="{FB531F27-6C66-415C-AF25-C99E904F9502}" sibTransId="{83D43B19-9768-46A4-B9E5-7278BD03F99B}"/>
    <dgm:cxn modelId="{92D08D72-58F4-4A6C-8515-8845ADDD28FA}" type="presOf" srcId="{83D43B19-9768-46A4-B9E5-7278BD03F99B}" destId="{94006DA4-1685-4EDF-9A09-DB782E35BD43}" srcOrd="0" destOrd="0" presId="urn:microsoft.com/office/officeart/2018/2/layout/IconCircleList"/>
    <dgm:cxn modelId="{CA03BC57-2D00-40FD-874A-A36891423392}" type="presOf" srcId="{D8452835-FF2B-4D38-92CE-A7354AAF824A}" destId="{E368046A-984C-465E-AB8F-437FCFB36661}" srcOrd="0" destOrd="0" presId="urn:microsoft.com/office/officeart/2018/2/layout/IconCircleList"/>
    <dgm:cxn modelId="{86BF9780-166F-4EF0-9205-3D480DA857D0}" type="presOf" srcId="{3DCD4948-205C-41F9-9853-FE0CECBCB07D}" destId="{CEAB8E10-576C-4686-86A6-66CA20B222F0}" srcOrd="0" destOrd="0" presId="urn:microsoft.com/office/officeart/2018/2/layout/IconCircleList"/>
    <dgm:cxn modelId="{90340184-7E11-4C41-B28C-75FA3EC820A2}" type="presOf" srcId="{692409C7-20B2-466C-83D8-711E757A1878}" destId="{54112280-9357-4EA6-A1E8-0FA4DAB8E206}" srcOrd="0" destOrd="0" presId="urn:microsoft.com/office/officeart/2018/2/layout/IconCircleList"/>
    <dgm:cxn modelId="{7C99A58B-99BD-44B2-8ED5-1638559F6C03}" srcId="{340C59CB-5403-480A-AC35-F7CA3A6C4124}" destId="{692409C7-20B2-466C-83D8-711E757A1878}" srcOrd="3" destOrd="0" parTransId="{A1E17A6B-506D-44B2-823F-4C824C786805}" sibTransId="{5E44522D-A8F5-4C10-A5CE-61FD7C5B6F71}"/>
    <dgm:cxn modelId="{DE59359B-7F82-415B-966D-CD139ADDF8F4}" type="presOf" srcId="{6F6DB3C4-59F7-4652-AE6D-404E337F83A4}" destId="{4AA58484-B51E-4AAE-9797-9D8C952B2EEA}" srcOrd="0" destOrd="0" presId="urn:microsoft.com/office/officeart/2018/2/layout/IconCircleList"/>
    <dgm:cxn modelId="{777CBBA6-8484-4B46-9011-4C52CE8A16FD}" srcId="{340C59CB-5403-480A-AC35-F7CA3A6C4124}" destId="{4F66BD6D-3055-4C10-BBDB-8E1402B95BF2}" srcOrd="2" destOrd="0" parTransId="{BB1F35C9-DE95-4026-9399-CF22F574FF1C}" sibTransId="{6F6DB3C4-59F7-4652-AE6D-404E337F83A4}"/>
    <dgm:cxn modelId="{8989BDDD-A2FF-4632-81DB-15318D97495A}" type="presOf" srcId="{4F66BD6D-3055-4C10-BBDB-8E1402B95BF2}" destId="{63644C22-B138-40B9-A0BD-4A4E433CE40E}" srcOrd="0" destOrd="0" presId="urn:microsoft.com/office/officeart/2018/2/layout/IconCircleList"/>
    <dgm:cxn modelId="{9EAEF881-467C-45F1-AC78-34C39A934164}" type="presParOf" srcId="{8CEE8C7E-A586-41EC-B4BD-4BF55BF289A1}" destId="{15F4DA8D-469A-4B09-AA6B-E85769C261BB}" srcOrd="0" destOrd="0" presId="urn:microsoft.com/office/officeart/2018/2/layout/IconCircleList"/>
    <dgm:cxn modelId="{5716BE31-FD41-4670-BA99-9B0D0E23409F}" type="presParOf" srcId="{15F4DA8D-469A-4B09-AA6B-E85769C261BB}" destId="{8F43A7DF-7408-4EC0-9D63-7944CCBD0240}" srcOrd="0" destOrd="0" presId="urn:microsoft.com/office/officeart/2018/2/layout/IconCircleList"/>
    <dgm:cxn modelId="{134ABE61-7A3F-4EFD-8715-6E2BAD8B50A7}" type="presParOf" srcId="{8F43A7DF-7408-4EC0-9D63-7944CCBD0240}" destId="{BF7CE931-FC0A-46B4-B2F4-A044FA8E425A}" srcOrd="0" destOrd="0" presId="urn:microsoft.com/office/officeart/2018/2/layout/IconCircleList"/>
    <dgm:cxn modelId="{F8A9CB01-B98F-492A-A6A3-F225921F20BD}" type="presParOf" srcId="{8F43A7DF-7408-4EC0-9D63-7944CCBD0240}" destId="{17161CC6-7B05-4942-B98B-8AE2965764EA}" srcOrd="1" destOrd="0" presId="urn:microsoft.com/office/officeart/2018/2/layout/IconCircleList"/>
    <dgm:cxn modelId="{2B5EEB8D-7E6B-4AD6-8386-DCD325465864}" type="presParOf" srcId="{8F43A7DF-7408-4EC0-9D63-7944CCBD0240}" destId="{B8C7B96A-7A2D-451D-98CD-791213BF0F73}" srcOrd="2" destOrd="0" presId="urn:microsoft.com/office/officeart/2018/2/layout/IconCircleList"/>
    <dgm:cxn modelId="{7970E313-EBB9-469A-A2A1-1B84EA7A752A}" type="presParOf" srcId="{8F43A7DF-7408-4EC0-9D63-7944CCBD0240}" destId="{E368046A-984C-465E-AB8F-437FCFB36661}" srcOrd="3" destOrd="0" presId="urn:microsoft.com/office/officeart/2018/2/layout/IconCircleList"/>
    <dgm:cxn modelId="{1EE44A23-6629-4A90-BE96-3F8ECE9C9A30}" type="presParOf" srcId="{15F4DA8D-469A-4B09-AA6B-E85769C261BB}" destId="{3EBBB32B-A2E2-4453-9E4C-B8FA5A9ED3B3}" srcOrd="1" destOrd="0" presId="urn:microsoft.com/office/officeart/2018/2/layout/IconCircleList"/>
    <dgm:cxn modelId="{8160BE39-2C54-4D5A-8DA5-9D4FBDFD6DBB}" type="presParOf" srcId="{15F4DA8D-469A-4B09-AA6B-E85769C261BB}" destId="{907675D3-BBBC-4AC9-98F8-05EDEB020DA9}" srcOrd="2" destOrd="0" presId="urn:microsoft.com/office/officeart/2018/2/layout/IconCircleList"/>
    <dgm:cxn modelId="{7F3A3739-8152-4711-A762-E28DD57FE195}" type="presParOf" srcId="{907675D3-BBBC-4AC9-98F8-05EDEB020DA9}" destId="{6BBD93E7-0AA7-487C-9177-1B1C2198C99B}" srcOrd="0" destOrd="0" presId="urn:microsoft.com/office/officeart/2018/2/layout/IconCircleList"/>
    <dgm:cxn modelId="{FE8C993E-E5C6-4791-893C-ABB9ECE55CFA}" type="presParOf" srcId="{907675D3-BBBC-4AC9-98F8-05EDEB020DA9}" destId="{878B2D68-2D65-43CC-BD7B-C0945EC38590}" srcOrd="1" destOrd="0" presId="urn:microsoft.com/office/officeart/2018/2/layout/IconCircleList"/>
    <dgm:cxn modelId="{BE541110-C529-4750-A7B9-E64C62DBDA19}" type="presParOf" srcId="{907675D3-BBBC-4AC9-98F8-05EDEB020DA9}" destId="{AFDD0D0B-1A98-4FB6-B1ED-CA5B6336B18E}" srcOrd="2" destOrd="0" presId="urn:microsoft.com/office/officeart/2018/2/layout/IconCircleList"/>
    <dgm:cxn modelId="{D8817C18-A62C-422D-8E28-9B8FFE622B37}" type="presParOf" srcId="{907675D3-BBBC-4AC9-98F8-05EDEB020DA9}" destId="{CEAB8E10-576C-4686-86A6-66CA20B222F0}" srcOrd="3" destOrd="0" presId="urn:microsoft.com/office/officeart/2018/2/layout/IconCircleList"/>
    <dgm:cxn modelId="{627FD58E-2A00-4501-A2C8-971D68DA8935}" type="presParOf" srcId="{15F4DA8D-469A-4B09-AA6B-E85769C261BB}" destId="{94006DA4-1685-4EDF-9A09-DB782E35BD43}" srcOrd="3" destOrd="0" presId="urn:microsoft.com/office/officeart/2018/2/layout/IconCircleList"/>
    <dgm:cxn modelId="{03CD727D-15EE-4132-974F-C96F376D3ACD}" type="presParOf" srcId="{15F4DA8D-469A-4B09-AA6B-E85769C261BB}" destId="{B45029B0-4562-4A4D-9F4F-288CEB1938DD}" srcOrd="4" destOrd="0" presId="urn:microsoft.com/office/officeart/2018/2/layout/IconCircleList"/>
    <dgm:cxn modelId="{DA51E9CE-1A77-40A9-86A9-5C3A466A58AA}" type="presParOf" srcId="{B45029B0-4562-4A4D-9F4F-288CEB1938DD}" destId="{84FB26CD-81CD-4AF3-8087-CE248D93A953}" srcOrd="0" destOrd="0" presId="urn:microsoft.com/office/officeart/2018/2/layout/IconCircleList"/>
    <dgm:cxn modelId="{39A9F893-AF9A-467D-AB53-7CBB717E971D}" type="presParOf" srcId="{B45029B0-4562-4A4D-9F4F-288CEB1938DD}" destId="{EDD62E3E-1A34-452C-9685-AD0766CF1A17}" srcOrd="1" destOrd="0" presId="urn:microsoft.com/office/officeart/2018/2/layout/IconCircleList"/>
    <dgm:cxn modelId="{C9001C34-7EF3-46C7-A0F6-1A575FF40879}" type="presParOf" srcId="{B45029B0-4562-4A4D-9F4F-288CEB1938DD}" destId="{74C890F9-66BD-464B-AAB3-EB0D1897AE46}" srcOrd="2" destOrd="0" presId="urn:microsoft.com/office/officeart/2018/2/layout/IconCircleList"/>
    <dgm:cxn modelId="{33F33F8A-EE30-466B-8269-0DB84DFB3CE5}" type="presParOf" srcId="{B45029B0-4562-4A4D-9F4F-288CEB1938DD}" destId="{63644C22-B138-40B9-A0BD-4A4E433CE40E}" srcOrd="3" destOrd="0" presId="urn:microsoft.com/office/officeart/2018/2/layout/IconCircleList"/>
    <dgm:cxn modelId="{3E6535A5-3883-467F-B75E-25CAD9A445C0}" type="presParOf" srcId="{15F4DA8D-469A-4B09-AA6B-E85769C261BB}" destId="{4AA58484-B51E-4AAE-9797-9D8C952B2EEA}" srcOrd="5" destOrd="0" presId="urn:microsoft.com/office/officeart/2018/2/layout/IconCircleList"/>
    <dgm:cxn modelId="{948F5326-76B4-40EF-B95A-7A129188E3D8}" type="presParOf" srcId="{15F4DA8D-469A-4B09-AA6B-E85769C261BB}" destId="{262BE0CF-1DD5-47CE-8A7F-D9C5D4CFB06F}" srcOrd="6" destOrd="0" presId="urn:microsoft.com/office/officeart/2018/2/layout/IconCircleList"/>
    <dgm:cxn modelId="{8D1EC172-693D-4369-B65F-F9A1D7CFC07F}" type="presParOf" srcId="{262BE0CF-1DD5-47CE-8A7F-D9C5D4CFB06F}" destId="{1D55B332-1DBB-43C2-9DDA-EB35B11AB61D}" srcOrd="0" destOrd="0" presId="urn:microsoft.com/office/officeart/2018/2/layout/IconCircleList"/>
    <dgm:cxn modelId="{D781AE57-2212-4F6A-9952-141016A0F009}" type="presParOf" srcId="{262BE0CF-1DD5-47CE-8A7F-D9C5D4CFB06F}" destId="{4E29447F-50A8-4178-A450-BE47CF943FCA}" srcOrd="1" destOrd="0" presId="urn:microsoft.com/office/officeart/2018/2/layout/IconCircleList"/>
    <dgm:cxn modelId="{7418110B-575C-40CA-9B2E-01F768D9C4A1}" type="presParOf" srcId="{262BE0CF-1DD5-47CE-8A7F-D9C5D4CFB06F}" destId="{78516BB1-3E0D-477E-9AB2-D47732C1CC7A}" srcOrd="2" destOrd="0" presId="urn:microsoft.com/office/officeart/2018/2/layout/IconCircleList"/>
    <dgm:cxn modelId="{26DCD44B-52D9-49EF-A7B9-6DF438D9F12F}" type="presParOf" srcId="{262BE0CF-1DD5-47CE-8A7F-D9C5D4CFB06F}" destId="{54112280-9357-4EA6-A1E8-0FA4DAB8E206}"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A32C251-9EE1-49E5-8F3A-770C925292D0}" type="doc">
      <dgm:prSet loTypeId="urn:microsoft.com/office/officeart/2005/8/layout/process4" loCatId="process" qsTypeId="urn:microsoft.com/office/officeart/2005/8/quickstyle/simple1" qsCatId="simple" csTypeId="urn:microsoft.com/office/officeart/2005/8/colors/accent1_2" csCatId="accent1"/>
      <dgm:spPr/>
      <dgm:t>
        <a:bodyPr/>
        <a:lstStyle/>
        <a:p>
          <a:endParaRPr lang="en-US"/>
        </a:p>
      </dgm:t>
    </dgm:pt>
    <dgm:pt modelId="{F3AF1AA3-BD00-4535-933C-24AAB84E46EB}">
      <dgm:prSet/>
      <dgm:spPr/>
      <dgm:t>
        <a:bodyPr/>
        <a:lstStyle/>
        <a:p>
          <a:r>
            <a:rPr lang="en-US"/>
            <a:t>More RCTs needed across substances</a:t>
          </a:r>
        </a:p>
      </dgm:t>
    </dgm:pt>
    <dgm:pt modelId="{9AF50CF7-0C15-4F7E-9C53-2C46BFF878D8}" type="parTrans" cxnId="{9AECDC26-715B-4C27-A319-F844813D22AA}">
      <dgm:prSet/>
      <dgm:spPr/>
      <dgm:t>
        <a:bodyPr/>
        <a:lstStyle/>
        <a:p>
          <a:endParaRPr lang="en-US"/>
        </a:p>
      </dgm:t>
    </dgm:pt>
    <dgm:pt modelId="{7D77AFB6-CE33-463C-9F0A-5ADB0B393742}" type="sibTrans" cxnId="{9AECDC26-715B-4C27-A319-F844813D22AA}">
      <dgm:prSet/>
      <dgm:spPr/>
      <dgm:t>
        <a:bodyPr/>
        <a:lstStyle/>
        <a:p>
          <a:endParaRPr lang="en-US"/>
        </a:p>
      </dgm:t>
    </dgm:pt>
    <dgm:pt modelId="{8E3C663A-1BE0-404E-957E-91A3CDF26564}">
      <dgm:prSet/>
      <dgm:spPr/>
      <dgm:t>
        <a:bodyPr/>
        <a:lstStyle/>
        <a:p>
          <a:r>
            <a:rPr lang="en-US" dirty="0"/>
            <a:t>Integration into addiction medicine protocols?</a:t>
          </a:r>
        </a:p>
      </dgm:t>
    </dgm:pt>
    <dgm:pt modelId="{166BC691-964F-4E74-BBD2-DE83279E79E5}" type="parTrans" cxnId="{9FC1C8B3-0CC9-47FE-8FD9-3242F3F892DA}">
      <dgm:prSet/>
      <dgm:spPr/>
      <dgm:t>
        <a:bodyPr/>
        <a:lstStyle/>
        <a:p>
          <a:endParaRPr lang="en-US"/>
        </a:p>
      </dgm:t>
    </dgm:pt>
    <dgm:pt modelId="{0EF1EA4B-04C4-498D-AF7D-E2E34B73D619}" type="sibTrans" cxnId="{9FC1C8B3-0CC9-47FE-8FD9-3242F3F892DA}">
      <dgm:prSet/>
      <dgm:spPr/>
      <dgm:t>
        <a:bodyPr/>
        <a:lstStyle/>
        <a:p>
          <a:endParaRPr lang="en-US"/>
        </a:p>
      </dgm:t>
    </dgm:pt>
    <dgm:pt modelId="{BE5C1489-53FA-4E12-A1D7-F7E04235864A}">
      <dgm:prSet/>
      <dgm:spPr/>
      <dgm:t>
        <a:bodyPr/>
        <a:lstStyle/>
        <a:p>
          <a:r>
            <a:rPr lang="en-US"/>
            <a:t>Precision medicine: identify patients with dual metabolic and addictive risks</a:t>
          </a:r>
        </a:p>
      </dgm:t>
    </dgm:pt>
    <dgm:pt modelId="{CB699C77-0402-4E16-AB0C-C6DE16231657}" type="parTrans" cxnId="{32ADE2AB-3F48-4B30-A034-E163B26F0B76}">
      <dgm:prSet/>
      <dgm:spPr/>
      <dgm:t>
        <a:bodyPr/>
        <a:lstStyle/>
        <a:p>
          <a:endParaRPr lang="en-US"/>
        </a:p>
      </dgm:t>
    </dgm:pt>
    <dgm:pt modelId="{E67111A9-B5E8-4208-8188-BE3B850F9165}" type="sibTrans" cxnId="{32ADE2AB-3F48-4B30-A034-E163B26F0B76}">
      <dgm:prSet/>
      <dgm:spPr/>
      <dgm:t>
        <a:bodyPr/>
        <a:lstStyle/>
        <a:p>
          <a:endParaRPr lang="en-US"/>
        </a:p>
      </dgm:t>
    </dgm:pt>
    <dgm:pt modelId="{B0329D57-DABA-B542-92A6-2425FB70F539}" type="pres">
      <dgm:prSet presAssocID="{4A32C251-9EE1-49E5-8F3A-770C925292D0}" presName="Name0" presStyleCnt="0">
        <dgm:presLayoutVars>
          <dgm:dir/>
          <dgm:animLvl val="lvl"/>
          <dgm:resizeHandles val="exact"/>
        </dgm:presLayoutVars>
      </dgm:prSet>
      <dgm:spPr/>
    </dgm:pt>
    <dgm:pt modelId="{D84C6517-854C-C443-A75E-EA0C222529E1}" type="pres">
      <dgm:prSet presAssocID="{BE5C1489-53FA-4E12-A1D7-F7E04235864A}" presName="boxAndChildren" presStyleCnt="0"/>
      <dgm:spPr/>
    </dgm:pt>
    <dgm:pt modelId="{D298EFCF-73A7-6644-A52F-24D16BF9E2EF}" type="pres">
      <dgm:prSet presAssocID="{BE5C1489-53FA-4E12-A1D7-F7E04235864A}" presName="parentTextBox" presStyleLbl="node1" presStyleIdx="0" presStyleCnt="3"/>
      <dgm:spPr/>
    </dgm:pt>
    <dgm:pt modelId="{21D9E153-41CD-C14B-8EBE-E9F165DA067D}" type="pres">
      <dgm:prSet presAssocID="{0EF1EA4B-04C4-498D-AF7D-E2E34B73D619}" presName="sp" presStyleCnt="0"/>
      <dgm:spPr/>
    </dgm:pt>
    <dgm:pt modelId="{242E7F38-EE94-8847-8EFB-5F2938FA7945}" type="pres">
      <dgm:prSet presAssocID="{8E3C663A-1BE0-404E-957E-91A3CDF26564}" presName="arrowAndChildren" presStyleCnt="0"/>
      <dgm:spPr/>
    </dgm:pt>
    <dgm:pt modelId="{A955C8D0-772F-5343-BDE9-DAD509EF973E}" type="pres">
      <dgm:prSet presAssocID="{8E3C663A-1BE0-404E-957E-91A3CDF26564}" presName="parentTextArrow" presStyleLbl="node1" presStyleIdx="1" presStyleCnt="3"/>
      <dgm:spPr/>
    </dgm:pt>
    <dgm:pt modelId="{F23F892F-37B1-E049-9C2A-24DB9DDB2FB0}" type="pres">
      <dgm:prSet presAssocID="{7D77AFB6-CE33-463C-9F0A-5ADB0B393742}" presName="sp" presStyleCnt="0"/>
      <dgm:spPr/>
    </dgm:pt>
    <dgm:pt modelId="{5E99A65C-F777-794F-8344-737162B1F9D4}" type="pres">
      <dgm:prSet presAssocID="{F3AF1AA3-BD00-4535-933C-24AAB84E46EB}" presName="arrowAndChildren" presStyleCnt="0"/>
      <dgm:spPr/>
    </dgm:pt>
    <dgm:pt modelId="{F512045F-75D3-2543-9BC9-7B6B46F1891E}" type="pres">
      <dgm:prSet presAssocID="{F3AF1AA3-BD00-4535-933C-24AAB84E46EB}" presName="parentTextArrow" presStyleLbl="node1" presStyleIdx="2" presStyleCnt="3" custLinFactNeighborX="-863" custLinFactNeighborY="-47"/>
      <dgm:spPr/>
    </dgm:pt>
  </dgm:ptLst>
  <dgm:cxnLst>
    <dgm:cxn modelId="{9AECDC26-715B-4C27-A319-F844813D22AA}" srcId="{4A32C251-9EE1-49E5-8F3A-770C925292D0}" destId="{F3AF1AA3-BD00-4535-933C-24AAB84E46EB}" srcOrd="0" destOrd="0" parTransId="{9AF50CF7-0C15-4F7E-9C53-2C46BFF878D8}" sibTransId="{7D77AFB6-CE33-463C-9F0A-5ADB0B393742}"/>
    <dgm:cxn modelId="{3B9E322B-F99D-1D4E-A083-54277D6C361C}" type="presOf" srcId="{4A32C251-9EE1-49E5-8F3A-770C925292D0}" destId="{B0329D57-DABA-B542-92A6-2425FB70F539}" srcOrd="0" destOrd="0" presId="urn:microsoft.com/office/officeart/2005/8/layout/process4"/>
    <dgm:cxn modelId="{4AEE7770-2711-1B47-A604-763308189A40}" type="presOf" srcId="{BE5C1489-53FA-4E12-A1D7-F7E04235864A}" destId="{D298EFCF-73A7-6644-A52F-24D16BF9E2EF}" srcOrd="0" destOrd="0" presId="urn:microsoft.com/office/officeart/2005/8/layout/process4"/>
    <dgm:cxn modelId="{E514A558-C9E8-E64D-AD00-BC18E5200293}" type="presOf" srcId="{8E3C663A-1BE0-404E-957E-91A3CDF26564}" destId="{A955C8D0-772F-5343-BDE9-DAD509EF973E}" srcOrd="0" destOrd="0" presId="urn:microsoft.com/office/officeart/2005/8/layout/process4"/>
    <dgm:cxn modelId="{A8E20480-4721-9843-97C5-32E4DA750B78}" type="presOf" srcId="{F3AF1AA3-BD00-4535-933C-24AAB84E46EB}" destId="{F512045F-75D3-2543-9BC9-7B6B46F1891E}" srcOrd="0" destOrd="0" presId="urn:microsoft.com/office/officeart/2005/8/layout/process4"/>
    <dgm:cxn modelId="{32ADE2AB-3F48-4B30-A034-E163B26F0B76}" srcId="{4A32C251-9EE1-49E5-8F3A-770C925292D0}" destId="{BE5C1489-53FA-4E12-A1D7-F7E04235864A}" srcOrd="2" destOrd="0" parTransId="{CB699C77-0402-4E16-AB0C-C6DE16231657}" sibTransId="{E67111A9-B5E8-4208-8188-BE3B850F9165}"/>
    <dgm:cxn modelId="{9FC1C8B3-0CC9-47FE-8FD9-3242F3F892DA}" srcId="{4A32C251-9EE1-49E5-8F3A-770C925292D0}" destId="{8E3C663A-1BE0-404E-957E-91A3CDF26564}" srcOrd="1" destOrd="0" parTransId="{166BC691-964F-4E74-BBD2-DE83279E79E5}" sibTransId="{0EF1EA4B-04C4-498D-AF7D-E2E34B73D619}"/>
    <dgm:cxn modelId="{709232EB-A2E7-3A4D-90B2-ECA946615FE6}" type="presParOf" srcId="{B0329D57-DABA-B542-92A6-2425FB70F539}" destId="{D84C6517-854C-C443-A75E-EA0C222529E1}" srcOrd="0" destOrd="0" presId="urn:microsoft.com/office/officeart/2005/8/layout/process4"/>
    <dgm:cxn modelId="{13DD417E-25C9-F84A-8A1B-C154B81139E8}" type="presParOf" srcId="{D84C6517-854C-C443-A75E-EA0C222529E1}" destId="{D298EFCF-73A7-6644-A52F-24D16BF9E2EF}" srcOrd="0" destOrd="0" presId="urn:microsoft.com/office/officeart/2005/8/layout/process4"/>
    <dgm:cxn modelId="{AA7C3F20-1DF4-6C45-B335-F2BAA74DA028}" type="presParOf" srcId="{B0329D57-DABA-B542-92A6-2425FB70F539}" destId="{21D9E153-41CD-C14B-8EBE-E9F165DA067D}" srcOrd="1" destOrd="0" presId="urn:microsoft.com/office/officeart/2005/8/layout/process4"/>
    <dgm:cxn modelId="{63D33E12-1404-CF4F-9A03-0028EB318FD6}" type="presParOf" srcId="{B0329D57-DABA-B542-92A6-2425FB70F539}" destId="{242E7F38-EE94-8847-8EFB-5F2938FA7945}" srcOrd="2" destOrd="0" presId="urn:microsoft.com/office/officeart/2005/8/layout/process4"/>
    <dgm:cxn modelId="{2A119C12-0196-FE43-8E00-CE08201A923D}" type="presParOf" srcId="{242E7F38-EE94-8847-8EFB-5F2938FA7945}" destId="{A955C8D0-772F-5343-BDE9-DAD509EF973E}" srcOrd="0" destOrd="0" presId="urn:microsoft.com/office/officeart/2005/8/layout/process4"/>
    <dgm:cxn modelId="{EA8AAA4C-29D7-B846-9BC1-67D3FB9B9331}" type="presParOf" srcId="{B0329D57-DABA-B542-92A6-2425FB70F539}" destId="{F23F892F-37B1-E049-9C2A-24DB9DDB2FB0}" srcOrd="3" destOrd="0" presId="urn:microsoft.com/office/officeart/2005/8/layout/process4"/>
    <dgm:cxn modelId="{7DEC3F56-DEDE-6B4D-B026-E7EEDD3C7DA6}" type="presParOf" srcId="{B0329D57-DABA-B542-92A6-2425FB70F539}" destId="{5E99A65C-F777-794F-8344-737162B1F9D4}" srcOrd="4" destOrd="0" presId="urn:microsoft.com/office/officeart/2005/8/layout/process4"/>
    <dgm:cxn modelId="{CE81864A-ACF5-DB42-963F-538DF43E9AB1}" type="presParOf" srcId="{5E99A65C-F777-794F-8344-737162B1F9D4}" destId="{F512045F-75D3-2543-9BC9-7B6B46F1891E}"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13F38ED-F7D1-44A3-B41B-9E2CF9C25E3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DB1A924-6E9B-44B0-938C-C6494B223DD5}">
      <dgm:prSet/>
      <dgm:spPr/>
      <dgm:t>
        <a:bodyPr/>
        <a:lstStyle/>
        <a:p>
          <a:pPr>
            <a:lnSpc>
              <a:spcPct val="100000"/>
            </a:lnSpc>
          </a:pPr>
          <a:r>
            <a:rPr lang="en-US"/>
            <a:t>Obesity and substance use share reward/impulse pathways</a:t>
          </a:r>
        </a:p>
      </dgm:t>
    </dgm:pt>
    <dgm:pt modelId="{F064B361-4F7C-450D-8A9F-C9417E42ADAA}" type="parTrans" cxnId="{ACF96F4F-4869-4E20-9A2E-CB40B460C5A7}">
      <dgm:prSet/>
      <dgm:spPr/>
      <dgm:t>
        <a:bodyPr/>
        <a:lstStyle/>
        <a:p>
          <a:endParaRPr lang="en-US"/>
        </a:p>
      </dgm:t>
    </dgm:pt>
    <dgm:pt modelId="{576A153F-E3D3-41DC-A029-DBA8AC60F29A}" type="sibTrans" cxnId="{ACF96F4F-4869-4E20-9A2E-CB40B460C5A7}">
      <dgm:prSet/>
      <dgm:spPr/>
      <dgm:t>
        <a:bodyPr/>
        <a:lstStyle/>
        <a:p>
          <a:endParaRPr lang="en-US"/>
        </a:p>
      </dgm:t>
    </dgm:pt>
    <dgm:pt modelId="{BC88D89C-43E5-4C3E-9420-1EB823F3B0DF}">
      <dgm:prSet/>
      <dgm:spPr/>
      <dgm:t>
        <a:bodyPr/>
        <a:lstStyle/>
        <a:p>
          <a:pPr>
            <a:lnSpc>
              <a:spcPct val="100000"/>
            </a:lnSpc>
          </a:pPr>
          <a:r>
            <a:rPr lang="en-US"/>
            <a:t>AOMs show promise as adjuncts in addiction treatment</a:t>
          </a:r>
        </a:p>
      </dgm:t>
    </dgm:pt>
    <dgm:pt modelId="{F5AECF27-9639-4CF5-9A6D-49856B1ACA66}" type="parTrans" cxnId="{6647DCC3-4534-44C3-B818-DEDF47A00A22}">
      <dgm:prSet/>
      <dgm:spPr/>
      <dgm:t>
        <a:bodyPr/>
        <a:lstStyle/>
        <a:p>
          <a:endParaRPr lang="en-US"/>
        </a:p>
      </dgm:t>
    </dgm:pt>
    <dgm:pt modelId="{8C27092C-EFD1-4384-A32F-90558646E691}" type="sibTrans" cxnId="{6647DCC3-4534-44C3-B818-DEDF47A00A22}">
      <dgm:prSet/>
      <dgm:spPr/>
      <dgm:t>
        <a:bodyPr/>
        <a:lstStyle/>
        <a:p>
          <a:endParaRPr lang="en-US"/>
        </a:p>
      </dgm:t>
    </dgm:pt>
    <dgm:pt modelId="{8CA51804-3E01-4D19-B4BB-FCFBFFED4FDB}">
      <dgm:prSet/>
      <dgm:spPr/>
      <dgm:t>
        <a:bodyPr/>
        <a:lstStyle/>
        <a:p>
          <a:pPr>
            <a:lnSpc>
              <a:spcPct val="100000"/>
            </a:lnSpc>
          </a:pPr>
          <a:r>
            <a:rPr lang="en-US"/>
            <a:t>Evidence is emerging but not definitive</a:t>
          </a:r>
        </a:p>
      </dgm:t>
    </dgm:pt>
    <dgm:pt modelId="{AE1BCFDE-19D0-417E-959A-70B399B2B8D3}" type="parTrans" cxnId="{BA4735BC-F6D3-4D7D-BAA2-7A365F89907B}">
      <dgm:prSet/>
      <dgm:spPr/>
      <dgm:t>
        <a:bodyPr/>
        <a:lstStyle/>
        <a:p>
          <a:endParaRPr lang="en-US"/>
        </a:p>
      </dgm:t>
    </dgm:pt>
    <dgm:pt modelId="{BB35BBC1-A68C-4A52-970F-16164B4CAF77}" type="sibTrans" cxnId="{BA4735BC-F6D3-4D7D-BAA2-7A365F89907B}">
      <dgm:prSet/>
      <dgm:spPr/>
      <dgm:t>
        <a:bodyPr/>
        <a:lstStyle/>
        <a:p>
          <a:endParaRPr lang="en-US"/>
        </a:p>
      </dgm:t>
    </dgm:pt>
    <dgm:pt modelId="{3303A495-91D7-473D-95DC-B09238CA3BEA}">
      <dgm:prSet/>
      <dgm:spPr/>
      <dgm:t>
        <a:bodyPr/>
        <a:lstStyle/>
        <a:p>
          <a:pPr>
            <a:lnSpc>
              <a:spcPct val="100000"/>
            </a:lnSpc>
          </a:pPr>
          <a:r>
            <a:rPr lang="en-US"/>
            <a:t>Exciting frontier for research and clinical innovation</a:t>
          </a:r>
        </a:p>
      </dgm:t>
    </dgm:pt>
    <dgm:pt modelId="{A367328F-4659-4E72-88CF-A84E5EDC3DE2}" type="parTrans" cxnId="{5E26E5D9-766A-4F90-827B-C76F9966AE2D}">
      <dgm:prSet/>
      <dgm:spPr/>
      <dgm:t>
        <a:bodyPr/>
        <a:lstStyle/>
        <a:p>
          <a:endParaRPr lang="en-US"/>
        </a:p>
      </dgm:t>
    </dgm:pt>
    <dgm:pt modelId="{406C5CD1-700E-4E41-9233-81F208A997A0}" type="sibTrans" cxnId="{5E26E5D9-766A-4F90-827B-C76F9966AE2D}">
      <dgm:prSet/>
      <dgm:spPr/>
      <dgm:t>
        <a:bodyPr/>
        <a:lstStyle/>
        <a:p>
          <a:endParaRPr lang="en-US"/>
        </a:p>
      </dgm:t>
    </dgm:pt>
    <dgm:pt modelId="{4F4528AF-49E9-4D98-A4CD-4EC4D8E0A608}" type="pres">
      <dgm:prSet presAssocID="{313F38ED-F7D1-44A3-B41B-9E2CF9C25E3D}" presName="root" presStyleCnt="0">
        <dgm:presLayoutVars>
          <dgm:dir/>
          <dgm:resizeHandles val="exact"/>
        </dgm:presLayoutVars>
      </dgm:prSet>
      <dgm:spPr/>
    </dgm:pt>
    <dgm:pt modelId="{1DAE35A0-9CB1-453C-99F5-F31B11F071A2}" type="pres">
      <dgm:prSet presAssocID="{1DB1A924-6E9B-44B0-938C-C6494B223DD5}" presName="compNode" presStyleCnt="0"/>
      <dgm:spPr/>
    </dgm:pt>
    <dgm:pt modelId="{B2E765CC-C45F-41D6-8567-414C5387C728}" type="pres">
      <dgm:prSet presAssocID="{1DB1A924-6E9B-44B0-938C-C6494B223DD5}" presName="bgRect" presStyleLbl="bgShp" presStyleIdx="0" presStyleCnt="4"/>
      <dgm:spPr/>
    </dgm:pt>
    <dgm:pt modelId="{D556B646-5C24-432E-B39B-AFF310869F65}" type="pres">
      <dgm:prSet presAssocID="{1DB1A924-6E9B-44B0-938C-C6494B223DD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rain in head"/>
        </a:ext>
      </dgm:extLst>
    </dgm:pt>
    <dgm:pt modelId="{F00928E1-0708-4314-9A6D-7D84285D5F74}" type="pres">
      <dgm:prSet presAssocID="{1DB1A924-6E9B-44B0-938C-C6494B223DD5}" presName="spaceRect" presStyleCnt="0"/>
      <dgm:spPr/>
    </dgm:pt>
    <dgm:pt modelId="{A687E7F3-163C-4C22-B0D5-F0C05714BAEA}" type="pres">
      <dgm:prSet presAssocID="{1DB1A924-6E9B-44B0-938C-C6494B223DD5}" presName="parTx" presStyleLbl="revTx" presStyleIdx="0" presStyleCnt="4">
        <dgm:presLayoutVars>
          <dgm:chMax val="0"/>
          <dgm:chPref val="0"/>
        </dgm:presLayoutVars>
      </dgm:prSet>
      <dgm:spPr/>
    </dgm:pt>
    <dgm:pt modelId="{B7A3A076-32DC-48D3-B759-6E6948D5D309}" type="pres">
      <dgm:prSet presAssocID="{576A153F-E3D3-41DC-A029-DBA8AC60F29A}" presName="sibTrans" presStyleCnt="0"/>
      <dgm:spPr/>
    </dgm:pt>
    <dgm:pt modelId="{C69AADE6-D165-410B-B93E-67287B96B12D}" type="pres">
      <dgm:prSet presAssocID="{BC88D89C-43E5-4C3E-9420-1EB823F3B0DF}" presName="compNode" presStyleCnt="0"/>
      <dgm:spPr/>
    </dgm:pt>
    <dgm:pt modelId="{B4BEF3B0-DC16-48D9-BB90-61C066457340}" type="pres">
      <dgm:prSet presAssocID="{BC88D89C-43E5-4C3E-9420-1EB823F3B0DF}" presName="bgRect" presStyleLbl="bgShp" presStyleIdx="1" presStyleCnt="4"/>
      <dgm:spPr/>
    </dgm:pt>
    <dgm:pt modelId="{3F5FA844-A759-48E3-9B82-88B1E474AD91}" type="pres">
      <dgm:prSet presAssocID="{BC88D89C-43E5-4C3E-9420-1EB823F3B0D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dicine"/>
        </a:ext>
      </dgm:extLst>
    </dgm:pt>
    <dgm:pt modelId="{49777F22-DC8F-4A84-AA19-DADD5DF823B1}" type="pres">
      <dgm:prSet presAssocID="{BC88D89C-43E5-4C3E-9420-1EB823F3B0DF}" presName="spaceRect" presStyleCnt="0"/>
      <dgm:spPr/>
    </dgm:pt>
    <dgm:pt modelId="{4994017E-3158-4320-96F5-78D7DA39FCBE}" type="pres">
      <dgm:prSet presAssocID="{BC88D89C-43E5-4C3E-9420-1EB823F3B0DF}" presName="parTx" presStyleLbl="revTx" presStyleIdx="1" presStyleCnt="4">
        <dgm:presLayoutVars>
          <dgm:chMax val="0"/>
          <dgm:chPref val="0"/>
        </dgm:presLayoutVars>
      </dgm:prSet>
      <dgm:spPr/>
    </dgm:pt>
    <dgm:pt modelId="{7F63E314-2430-42FA-BB50-DEBA14B673B0}" type="pres">
      <dgm:prSet presAssocID="{8C27092C-EFD1-4384-A32F-90558646E691}" presName="sibTrans" presStyleCnt="0"/>
      <dgm:spPr/>
    </dgm:pt>
    <dgm:pt modelId="{7583096E-366C-480B-8CF8-1B4537194E0C}" type="pres">
      <dgm:prSet presAssocID="{8CA51804-3E01-4D19-B4BB-FCFBFFED4FDB}" presName="compNode" presStyleCnt="0"/>
      <dgm:spPr/>
    </dgm:pt>
    <dgm:pt modelId="{723E90F8-86D6-472C-A608-1D2292845032}" type="pres">
      <dgm:prSet presAssocID="{8CA51804-3E01-4D19-B4BB-FCFBFFED4FDB}" presName="bgRect" presStyleLbl="bgShp" presStyleIdx="2" presStyleCnt="4"/>
      <dgm:spPr/>
    </dgm:pt>
    <dgm:pt modelId="{2DFF27EE-E513-43B6-AAAB-42B2C308BE41}" type="pres">
      <dgm:prSet presAssocID="{8CA51804-3E01-4D19-B4BB-FCFBFFED4FDB}"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agnifying glass"/>
        </a:ext>
      </dgm:extLst>
    </dgm:pt>
    <dgm:pt modelId="{987035E4-1AE8-443F-BFBB-392A9E5A7281}" type="pres">
      <dgm:prSet presAssocID="{8CA51804-3E01-4D19-B4BB-FCFBFFED4FDB}" presName="spaceRect" presStyleCnt="0"/>
      <dgm:spPr/>
    </dgm:pt>
    <dgm:pt modelId="{1BDA96B1-2566-401C-AC7F-A33B6A6E7B14}" type="pres">
      <dgm:prSet presAssocID="{8CA51804-3E01-4D19-B4BB-FCFBFFED4FDB}" presName="parTx" presStyleLbl="revTx" presStyleIdx="2" presStyleCnt="4">
        <dgm:presLayoutVars>
          <dgm:chMax val="0"/>
          <dgm:chPref val="0"/>
        </dgm:presLayoutVars>
      </dgm:prSet>
      <dgm:spPr/>
    </dgm:pt>
    <dgm:pt modelId="{843D5C4E-DEB3-4E40-9D46-E015737F2189}" type="pres">
      <dgm:prSet presAssocID="{BB35BBC1-A68C-4A52-970F-16164B4CAF77}" presName="sibTrans" presStyleCnt="0"/>
      <dgm:spPr/>
    </dgm:pt>
    <dgm:pt modelId="{3997E67E-87B3-4E24-9EDF-26FADE528A42}" type="pres">
      <dgm:prSet presAssocID="{3303A495-91D7-473D-95DC-B09238CA3BEA}" presName="compNode" presStyleCnt="0"/>
      <dgm:spPr/>
    </dgm:pt>
    <dgm:pt modelId="{EEC4EE90-54FF-45F8-8B4D-E3DCA2964AF9}" type="pres">
      <dgm:prSet presAssocID="{3303A495-91D7-473D-95DC-B09238CA3BEA}" presName="bgRect" presStyleLbl="bgShp" presStyleIdx="3" presStyleCnt="4"/>
      <dgm:spPr/>
    </dgm:pt>
    <dgm:pt modelId="{C497FE81-89AB-47D4-9B0F-104642473DFC}" type="pres">
      <dgm:prSet presAssocID="{3303A495-91D7-473D-95DC-B09238CA3BE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Lightbulb"/>
        </a:ext>
      </dgm:extLst>
    </dgm:pt>
    <dgm:pt modelId="{28B6C022-3CAB-42E4-B4EE-BDF87B7234A3}" type="pres">
      <dgm:prSet presAssocID="{3303A495-91D7-473D-95DC-B09238CA3BEA}" presName="spaceRect" presStyleCnt="0"/>
      <dgm:spPr/>
    </dgm:pt>
    <dgm:pt modelId="{CA71E286-2F2D-40AD-A287-071816E07061}" type="pres">
      <dgm:prSet presAssocID="{3303A495-91D7-473D-95DC-B09238CA3BEA}" presName="parTx" presStyleLbl="revTx" presStyleIdx="3" presStyleCnt="4">
        <dgm:presLayoutVars>
          <dgm:chMax val="0"/>
          <dgm:chPref val="0"/>
        </dgm:presLayoutVars>
      </dgm:prSet>
      <dgm:spPr/>
    </dgm:pt>
  </dgm:ptLst>
  <dgm:cxnLst>
    <dgm:cxn modelId="{CD17584B-BFCF-40B6-B1AB-055C9D3E6D21}" type="presOf" srcId="{313F38ED-F7D1-44A3-B41B-9E2CF9C25E3D}" destId="{4F4528AF-49E9-4D98-A4CD-4EC4D8E0A608}" srcOrd="0" destOrd="0" presId="urn:microsoft.com/office/officeart/2018/2/layout/IconVerticalSolidList"/>
    <dgm:cxn modelId="{F97B124D-91B0-48B9-8DE1-0726778F0714}" type="presOf" srcId="{BC88D89C-43E5-4C3E-9420-1EB823F3B0DF}" destId="{4994017E-3158-4320-96F5-78D7DA39FCBE}" srcOrd="0" destOrd="0" presId="urn:microsoft.com/office/officeart/2018/2/layout/IconVerticalSolidList"/>
    <dgm:cxn modelId="{ACF96F4F-4869-4E20-9A2E-CB40B460C5A7}" srcId="{313F38ED-F7D1-44A3-B41B-9E2CF9C25E3D}" destId="{1DB1A924-6E9B-44B0-938C-C6494B223DD5}" srcOrd="0" destOrd="0" parTransId="{F064B361-4F7C-450D-8A9F-C9417E42ADAA}" sibTransId="{576A153F-E3D3-41DC-A029-DBA8AC60F29A}"/>
    <dgm:cxn modelId="{857F7380-F997-48B4-AC63-4302943745BD}" type="presOf" srcId="{1DB1A924-6E9B-44B0-938C-C6494B223DD5}" destId="{A687E7F3-163C-4C22-B0D5-F0C05714BAEA}" srcOrd="0" destOrd="0" presId="urn:microsoft.com/office/officeart/2018/2/layout/IconVerticalSolidList"/>
    <dgm:cxn modelId="{BA4735BC-F6D3-4D7D-BAA2-7A365F89907B}" srcId="{313F38ED-F7D1-44A3-B41B-9E2CF9C25E3D}" destId="{8CA51804-3E01-4D19-B4BB-FCFBFFED4FDB}" srcOrd="2" destOrd="0" parTransId="{AE1BCFDE-19D0-417E-959A-70B399B2B8D3}" sibTransId="{BB35BBC1-A68C-4A52-970F-16164B4CAF77}"/>
    <dgm:cxn modelId="{6647DCC3-4534-44C3-B818-DEDF47A00A22}" srcId="{313F38ED-F7D1-44A3-B41B-9E2CF9C25E3D}" destId="{BC88D89C-43E5-4C3E-9420-1EB823F3B0DF}" srcOrd="1" destOrd="0" parTransId="{F5AECF27-9639-4CF5-9A6D-49856B1ACA66}" sibTransId="{8C27092C-EFD1-4384-A32F-90558646E691}"/>
    <dgm:cxn modelId="{FC334ECF-D173-49C1-A402-803B42817E70}" type="presOf" srcId="{8CA51804-3E01-4D19-B4BB-FCFBFFED4FDB}" destId="{1BDA96B1-2566-401C-AC7F-A33B6A6E7B14}" srcOrd="0" destOrd="0" presId="urn:microsoft.com/office/officeart/2018/2/layout/IconVerticalSolidList"/>
    <dgm:cxn modelId="{49D963D6-AC9A-46C3-B9E4-D95A0884EC49}" type="presOf" srcId="{3303A495-91D7-473D-95DC-B09238CA3BEA}" destId="{CA71E286-2F2D-40AD-A287-071816E07061}" srcOrd="0" destOrd="0" presId="urn:microsoft.com/office/officeart/2018/2/layout/IconVerticalSolidList"/>
    <dgm:cxn modelId="{5E26E5D9-766A-4F90-827B-C76F9966AE2D}" srcId="{313F38ED-F7D1-44A3-B41B-9E2CF9C25E3D}" destId="{3303A495-91D7-473D-95DC-B09238CA3BEA}" srcOrd="3" destOrd="0" parTransId="{A367328F-4659-4E72-88CF-A84E5EDC3DE2}" sibTransId="{406C5CD1-700E-4E41-9233-81F208A997A0}"/>
    <dgm:cxn modelId="{103019CB-AB5C-4BD8-88F0-E82E50EBD1FD}" type="presParOf" srcId="{4F4528AF-49E9-4D98-A4CD-4EC4D8E0A608}" destId="{1DAE35A0-9CB1-453C-99F5-F31B11F071A2}" srcOrd="0" destOrd="0" presId="urn:microsoft.com/office/officeart/2018/2/layout/IconVerticalSolidList"/>
    <dgm:cxn modelId="{A28C5348-0824-4027-8660-D49F75B1FD81}" type="presParOf" srcId="{1DAE35A0-9CB1-453C-99F5-F31B11F071A2}" destId="{B2E765CC-C45F-41D6-8567-414C5387C728}" srcOrd="0" destOrd="0" presId="urn:microsoft.com/office/officeart/2018/2/layout/IconVerticalSolidList"/>
    <dgm:cxn modelId="{D503E5FF-D723-494D-997F-9825A9123D58}" type="presParOf" srcId="{1DAE35A0-9CB1-453C-99F5-F31B11F071A2}" destId="{D556B646-5C24-432E-B39B-AFF310869F65}" srcOrd="1" destOrd="0" presId="urn:microsoft.com/office/officeart/2018/2/layout/IconVerticalSolidList"/>
    <dgm:cxn modelId="{A961A858-0390-4195-B42F-70C1FE69D1AB}" type="presParOf" srcId="{1DAE35A0-9CB1-453C-99F5-F31B11F071A2}" destId="{F00928E1-0708-4314-9A6D-7D84285D5F74}" srcOrd="2" destOrd="0" presId="urn:microsoft.com/office/officeart/2018/2/layout/IconVerticalSolidList"/>
    <dgm:cxn modelId="{F42AA280-21A3-4F08-8C0E-3FDA993E1AE5}" type="presParOf" srcId="{1DAE35A0-9CB1-453C-99F5-F31B11F071A2}" destId="{A687E7F3-163C-4C22-B0D5-F0C05714BAEA}" srcOrd="3" destOrd="0" presId="urn:microsoft.com/office/officeart/2018/2/layout/IconVerticalSolidList"/>
    <dgm:cxn modelId="{B1CCF8CF-9DD4-4187-9D53-99465C97F69B}" type="presParOf" srcId="{4F4528AF-49E9-4D98-A4CD-4EC4D8E0A608}" destId="{B7A3A076-32DC-48D3-B759-6E6948D5D309}" srcOrd="1" destOrd="0" presId="urn:microsoft.com/office/officeart/2018/2/layout/IconVerticalSolidList"/>
    <dgm:cxn modelId="{43F4749A-8900-489E-B6D4-50193310FD98}" type="presParOf" srcId="{4F4528AF-49E9-4D98-A4CD-4EC4D8E0A608}" destId="{C69AADE6-D165-410B-B93E-67287B96B12D}" srcOrd="2" destOrd="0" presId="urn:microsoft.com/office/officeart/2018/2/layout/IconVerticalSolidList"/>
    <dgm:cxn modelId="{84967C94-E44E-42F3-8F68-C4BC01FB95D9}" type="presParOf" srcId="{C69AADE6-D165-410B-B93E-67287B96B12D}" destId="{B4BEF3B0-DC16-48D9-BB90-61C066457340}" srcOrd="0" destOrd="0" presId="urn:microsoft.com/office/officeart/2018/2/layout/IconVerticalSolidList"/>
    <dgm:cxn modelId="{6E1D7F8F-AEEA-41A5-886D-429BFF6DA63E}" type="presParOf" srcId="{C69AADE6-D165-410B-B93E-67287B96B12D}" destId="{3F5FA844-A759-48E3-9B82-88B1E474AD91}" srcOrd="1" destOrd="0" presId="urn:microsoft.com/office/officeart/2018/2/layout/IconVerticalSolidList"/>
    <dgm:cxn modelId="{0FAD2233-3688-4977-83E0-895F93B73D27}" type="presParOf" srcId="{C69AADE6-D165-410B-B93E-67287B96B12D}" destId="{49777F22-DC8F-4A84-AA19-DADD5DF823B1}" srcOrd="2" destOrd="0" presId="urn:microsoft.com/office/officeart/2018/2/layout/IconVerticalSolidList"/>
    <dgm:cxn modelId="{BEE5B51B-5B7E-4EC4-8A69-280606CEE9E4}" type="presParOf" srcId="{C69AADE6-D165-410B-B93E-67287B96B12D}" destId="{4994017E-3158-4320-96F5-78D7DA39FCBE}" srcOrd="3" destOrd="0" presId="urn:microsoft.com/office/officeart/2018/2/layout/IconVerticalSolidList"/>
    <dgm:cxn modelId="{160FECE5-8242-4DFB-80FE-DCA0D5D36305}" type="presParOf" srcId="{4F4528AF-49E9-4D98-A4CD-4EC4D8E0A608}" destId="{7F63E314-2430-42FA-BB50-DEBA14B673B0}" srcOrd="3" destOrd="0" presId="urn:microsoft.com/office/officeart/2018/2/layout/IconVerticalSolidList"/>
    <dgm:cxn modelId="{CCD97AAD-998A-49D4-AAEA-E4B8BE689F02}" type="presParOf" srcId="{4F4528AF-49E9-4D98-A4CD-4EC4D8E0A608}" destId="{7583096E-366C-480B-8CF8-1B4537194E0C}" srcOrd="4" destOrd="0" presId="urn:microsoft.com/office/officeart/2018/2/layout/IconVerticalSolidList"/>
    <dgm:cxn modelId="{1CBA0A5D-0CB5-4092-AD1F-1B510EDC3DB5}" type="presParOf" srcId="{7583096E-366C-480B-8CF8-1B4537194E0C}" destId="{723E90F8-86D6-472C-A608-1D2292845032}" srcOrd="0" destOrd="0" presId="urn:microsoft.com/office/officeart/2018/2/layout/IconVerticalSolidList"/>
    <dgm:cxn modelId="{25EA7845-FB2F-4148-8E6E-2A69A8458223}" type="presParOf" srcId="{7583096E-366C-480B-8CF8-1B4537194E0C}" destId="{2DFF27EE-E513-43B6-AAAB-42B2C308BE41}" srcOrd="1" destOrd="0" presId="urn:microsoft.com/office/officeart/2018/2/layout/IconVerticalSolidList"/>
    <dgm:cxn modelId="{B30DBDA1-F4A5-4955-B39B-FBC0E0AEE93A}" type="presParOf" srcId="{7583096E-366C-480B-8CF8-1B4537194E0C}" destId="{987035E4-1AE8-443F-BFBB-392A9E5A7281}" srcOrd="2" destOrd="0" presId="urn:microsoft.com/office/officeart/2018/2/layout/IconVerticalSolidList"/>
    <dgm:cxn modelId="{09B84C3A-8A6C-4275-BD7C-029C6AD02491}" type="presParOf" srcId="{7583096E-366C-480B-8CF8-1B4537194E0C}" destId="{1BDA96B1-2566-401C-AC7F-A33B6A6E7B14}" srcOrd="3" destOrd="0" presId="urn:microsoft.com/office/officeart/2018/2/layout/IconVerticalSolidList"/>
    <dgm:cxn modelId="{A9D87E03-EC89-420F-A0B4-81B976EF662F}" type="presParOf" srcId="{4F4528AF-49E9-4D98-A4CD-4EC4D8E0A608}" destId="{843D5C4E-DEB3-4E40-9D46-E015737F2189}" srcOrd="5" destOrd="0" presId="urn:microsoft.com/office/officeart/2018/2/layout/IconVerticalSolidList"/>
    <dgm:cxn modelId="{DBEA666B-52D4-4A28-BEA1-5CAB79627FB8}" type="presParOf" srcId="{4F4528AF-49E9-4D98-A4CD-4EC4D8E0A608}" destId="{3997E67E-87B3-4E24-9EDF-26FADE528A42}" srcOrd="6" destOrd="0" presId="urn:microsoft.com/office/officeart/2018/2/layout/IconVerticalSolidList"/>
    <dgm:cxn modelId="{7CD3926B-DB7F-4E31-9438-B066816C17FE}" type="presParOf" srcId="{3997E67E-87B3-4E24-9EDF-26FADE528A42}" destId="{EEC4EE90-54FF-45F8-8B4D-E3DCA2964AF9}" srcOrd="0" destOrd="0" presId="urn:microsoft.com/office/officeart/2018/2/layout/IconVerticalSolidList"/>
    <dgm:cxn modelId="{347C1EB2-71C1-4EF7-A51C-45E887230BA0}" type="presParOf" srcId="{3997E67E-87B3-4E24-9EDF-26FADE528A42}" destId="{C497FE81-89AB-47D4-9B0F-104642473DFC}" srcOrd="1" destOrd="0" presId="urn:microsoft.com/office/officeart/2018/2/layout/IconVerticalSolidList"/>
    <dgm:cxn modelId="{0EB3D4D5-E7DC-4215-B369-0C68A4F96C12}" type="presParOf" srcId="{3997E67E-87B3-4E24-9EDF-26FADE528A42}" destId="{28B6C022-3CAB-42E4-B4EE-BDF87B7234A3}" srcOrd="2" destOrd="0" presId="urn:microsoft.com/office/officeart/2018/2/layout/IconVerticalSolidList"/>
    <dgm:cxn modelId="{CF569E16-3C07-4CA5-9F25-5CF09023E4D5}" type="presParOf" srcId="{3997E67E-87B3-4E24-9EDF-26FADE528A42}" destId="{CA71E286-2F2D-40AD-A287-071816E0706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242D4ED-6BD4-4499-ADA2-DF83BEF3125A}"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37D77750-C4E6-4FD9-AA00-B0A841082B4F}">
      <dgm:prSet/>
      <dgm:spPr/>
      <dgm:t>
        <a:bodyPr/>
        <a:lstStyle/>
        <a:p>
          <a:pPr>
            <a:lnSpc>
              <a:spcPct val="100000"/>
            </a:lnSpc>
          </a:pPr>
          <a:r>
            <a:rPr lang="en-US"/>
            <a:t>Which patient populations might benefit most?</a:t>
          </a:r>
        </a:p>
      </dgm:t>
    </dgm:pt>
    <dgm:pt modelId="{B8497446-B8D5-4769-AE29-1F5282C5133B}" type="parTrans" cxnId="{70CBC8A0-2544-4200-BF06-ED4FDCEFC20C}">
      <dgm:prSet/>
      <dgm:spPr/>
      <dgm:t>
        <a:bodyPr/>
        <a:lstStyle/>
        <a:p>
          <a:endParaRPr lang="en-US"/>
        </a:p>
      </dgm:t>
    </dgm:pt>
    <dgm:pt modelId="{6405813B-3370-4BD7-BB78-57396664D311}" type="sibTrans" cxnId="{70CBC8A0-2544-4200-BF06-ED4FDCEFC20C}">
      <dgm:prSet/>
      <dgm:spPr/>
      <dgm:t>
        <a:bodyPr/>
        <a:lstStyle/>
        <a:p>
          <a:endParaRPr lang="en-US"/>
        </a:p>
      </dgm:t>
    </dgm:pt>
    <dgm:pt modelId="{10EA12F2-E79A-4AE3-BD51-D9C2DCF4BA1E}">
      <dgm:prSet/>
      <dgm:spPr/>
      <dgm:t>
        <a:bodyPr/>
        <a:lstStyle/>
        <a:p>
          <a:pPr>
            <a:lnSpc>
              <a:spcPct val="100000"/>
            </a:lnSpc>
          </a:pPr>
          <a:r>
            <a:rPr lang="en-US"/>
            <a:t>What barriers exist for clinical adoption?</a:t>
          </a:r>
        </a:p>
      </dgm:t>
    </dgm:pt>
    <dgm:pt modelId="{84D45474-0B7F-4B95-9DBD-DB50878F7F2C}" type="parTrans" cxnId="{DEBC3C36-7E5A-4670-8D68-13B98FDE0FD1}">
      <dgm:prSet/>
      <dgm:spPr/>
      <dgm:t>
        <a:bodyPr/>
        <a:lstStyle/>
        <a:p>
          <a:endParaRPr lang="en-US"/>
        </a:p>
      </dgm:t>
    </dgm:pt>
    <dgm:pt modelId="{F5944E71-FFD0-4009-8EF3-9C3BEFF8EF96}" type="sibTrans" cxnId="{DEBC3C36-7E5A-4670-8D68-13B98FDE0FD1}">
      <dgm:prSet/>
      <dgm:spPr/>
      <dgm:t>
        <a:bodyPr/>
        <a:lstStyle/>
        <a:p>
          <a:endParaRPr lang="en-US"/>
        </a:p>
      </dgm:t>
    </dgm:pt>
    <dgm:pt modelId="{601E15B6-4C74-482D-A15F-42ABF06A63E5}">
      <dgm:prSet/>
      <dgm:spPr/>
      <dgm:t>
        <a:bodyPr/>
        <a:lstStyle/>
        <a:p>
          <a:pPr>
            <a:lnSpc>
              <a:spcPct val="100000"/>
            </a:lnSpc>
          </a:pPr>
          <a:r>
            <a:rPr lang="en-US"/>
            <a:t>How should addiction medicine prepare for integration?</a:t>
          </a:r>
        </a:p>
      </dgm:t>
    </dgm:pt>
    <dgm:pt modelId="{1285AE13-4846-4B6C-9E52-F4DED2147F3D}" type="parTrans" cxnId="{C2F04394-7542-46D2-9FD4-F32F636A36D0}">
      <dgm:prSet/>
      <dgm:spPr/>
      <dgm:t>
        <a:bodyPr/>
        <a:lstStyle/>
        <a:p>
          <a:endParaRPr lang="en-US"/>
        </a:p>
      </dgm:t>
    </dgm:pt>
    <dgm:pt modelId="{1DE0F1F3-46DF-4BBE-BC8E-E2F03966E39D}" type="sibTrans" cxnId="{C2F04394-7542-46D2-9FD4-F32F636A36D0}">
      <dgm:prSet/>
      <dgm:spPr/>
      <dgm:t>
        <a:bodyPr/>
        <a:lstStyle/>
        <a:p>
          <a:endParaRPr lang="en-US"/>
        </a:p>
      </dgm:t>
    </dgm:pt>
    <dgm:pt modelId="{B158ACA6-14B9-47BF-AE22-D78A0C9A5FCB}" type="pres">
      <dgm:prSet presAssocID="{8242D4ED-6BD4-4499-ADA2-DF83BEF3125A}" presName="root" presStyleCnt="0">
        <dgm:presLayoutVars>
          <dgm:dir/>
          <dgm:resizeHandles val="exact"/>
        </dgm:presLayoutVars>
      </dgm:prSet>
      <dgm:spPr/>
    </dgm:pt>
    <dgm:pt modelId="{85275384-0A6C-44F7-818D-061CB820B8A7}" type="pres">
      <dgm:prSet presAssocID="{37D77750-C4E6-4FD9-AA00-B0A841082B4F}" presName="compNode" presStyleCnt="0"/>
      <dgm:spPr/>
    </dgm:pt>
    <dgm:pt modelId="{842F4AC5-0509-41DE-B438-A4CA4AA08B28}" type="pres">
      <dgm:prSet presAssocID="{37D77750-C4E6-4FD9-AA00-B0A841082B4F}" presName="bgRect" presStyleLbl="bgShp" presStyleIdx="0" presStyleCnt="3"/>
      <dgm:spPr/>
    </dgm:pt>
    <dgm:pt modelId="{E0F3F057-2BE7-477A-BD29-0F2D3AD218E0}" type="pres">
      <dgm:prSet presAssocID="{37D77750-C4E6-4FD9-AA00-B0A841082B4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tethoscope"/>
        </a:ext>
      </dgm:extLst>
    </dgm:pt>
    <dgm:pt modelId="{F1F9210A-59D4-4484-9F01-F4754C49B470}" type="pres">
      <dgm:prSet presAssocID="{37D77750-C4E6-4FD9-AA00-B0A841082B4F}" presName="spaceRect" presStyleCnt="0"/>
      <dgm:spPr/>
    </dgm:pt>
    <dgm:pt modelId="{8E34740D-F930-4D0F-8D38-6FBA4CD16DB5}" type="pres">
      <dgm:prSet presAssocID="{37D77750-C4E6-4FD9-AA00-B0A841082B4F}" presName="parTx" presStyleLbl="revTx" presStyleIdx="0" presStyleCnt="3">
        <dgm:presLayoutVars>
          <dgm:chMax val="0"/>
          <dgm:chPref val="0"/>
        </dgm:presLayoutVars>
      </dgm:prSet>
      <dgm:spPr/>
    </dgm:pt>
    <dgm:pt modelId="{D5E862DA-D0D3-449A-865A-5A86DE4EA257}" type="pres">
      <dgm:prSet presAssocID="{6405813B-3370-4BD7-BB78-57396664D311}" presName="sibTrans" presStyleCnt="0"/>
      <dgm:spPr/>
    </dgm:pt>
    <dgm:pt modelId="{603AA1F5-163A-43A1-82A8-8B1AD1743755}" type="pres">
      <dgm:prSet presAssocID="{10EA12F2-E79A-4AE3-BD51-D9C2DCF4BA1E}" presName="compNode" presStyleCnt="0"/>
      <dgm:spPr/>
    </dgm:pt>
    <dgm:pt modelId="{E69168DD-C027-4890-A0F0-956FDA614F9C}" type="pres">
      <dgm:prSet presAssocID="{10EA12F2-E79A-4AE3-BD51-D9C2DCF4BA1E}" presName="bgRect" presStyleLbl="bgShp" presStyleIdx="1" presStyleCnt="3"/>
      <dgm:spPr/>
    </dgm:pt>
    <dgm:pt modelId="{B6DD39B1-D75F-4336-BA2F-D11FAA67B9A0}" type="pres">
      <dgm:prSet presAssocID="{10EA12F2-E79A-4AE3-BD51-D9C2DCF4BA1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ospital"/>
        </a:ext>
      </dgm:extLst>
    </dgm:pt>
    <dgm:pt modelId="{A6D5EC22-4F07-4820-8306-0C09CAE69C4A}" type="pres">
      <dgm:prSet presAssocID="{10EA12F2-E79A-4AE3-BD51-D9C2DCF4BA1E}" presName="spaceRect" presStyleCnt="0"/>
      <dgm:spPr/>
    </dgm:pt>
    <dgm:pt modelId="{F966EFB3-944A-4630-AA54-BE9530B9E37E}" type="pres">
      <dgm:prSet presAssocID="{10EA12F2-E79A-4AE3-BD51-D9C2DCF4BA1E}" presName="parTx" presStyleLbl="revTx" presStyleIdx="1" presStyleCnt="3">
        <dgm:presLayoutVars>
          <dgm:chMax val="0"/>
          <dgm:chPref val="0"/>
        </dgm:presLayoutVars>
      </dgm:prSet>
      <dgm:spPr/>
    </dgm:pt>
    <dgm:pt modelId="{7ECE1F1B-F5B3-4497-95C3-0AE87ADC836F}" type="pres">
      <dgm:prSet presAssocID="{F5944E71-FFD0-4009-8EF3-9C3BEFF8EF96}" presName="sibTrans" presStyleCnt="0"/>
      <dgm:spPr/>
    </dgm:pt>
    <dgm:pt modelId="{24289962-9E18-4ECC-A656-C00F2CBFC707}" type="pres">
      <dgm:prSet presAssocID="{601E15B6-4C74-482D-A15F-42ABF06A63E5}" presName="compNode" presStyleCnt="0"/>
      <dgm:spPr/>
    </dgm:pt>
    <dgm:pt modelId="{D962378C-C1FD-43BC-8932-509FCFF2EA9A}" type="pres">
      <dgm:prSet presAssocID="{601E15B6-4C74-482D-A15F-42ABF06A63E5}" presName="bgRect" presStyleLbl="bgShp" presStyleIdx="2" presStyleCnt="3"/>
      <dgm:spPr/>
    </dgm:pt>
    <dgm:pt modelId="{6E2D70A7-0A98-4AC5-B7C3-4442453A9DA0}" type="pres">
      <dgm:prSet presAssocID="{601E15B6-4C74-482D-A15F-42ABF06A63E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edicine"/>
        </a:ext>
      </dgm:extLst>
    </dgm:pt>
    <dgm:pt modelId="{15645894-1B35-4E99-897B-764D8D002632}" type="pres">
      <dgm:prSet presAssocID="{601E15B6-4C74-482D-A15F-42ABF06A63E5}" presName="spaceRect" presStyleCnt="0"/>
      <dgm:spPr/>
    </dgm:pt>
    <dgm:pt modelId="{3668533C-A92C-4843-A3AB-37EB7F52619F}" type="pres">
      <dgm:prSet presAssocID="{601E15B6-4C74-482D-A15F-42ABF06A63E5}" presName="parTx" presStyleLbl="revTx" presStyleIdx="2" presStyleCnt="3">
        <dgm:presLayoutVars>
          <dgm:chMax val="0"/>
          <dgm:chPref val="0"/>
        </dgm:presLayoutVars>
      </dgm:prSet>
      <dgm:spPr/>
    </dgm:pt>
  </dgm:ptLst>
  <dgm:cxnLst>
    <dgm:cxn modelId="{048BAA05-9919-4ED7-A7C4-EDE5638CB8A6}" type="presOf" srcId="{8242D4ED-6BD4-4499-ADA2-DF83BEF3125A}" destId="{B158ACA6-14B9-47BF-AE22-D78A0C9A5FCB}" srcOrd="0" destOrd="0" presId="urn:microsoft.com/office/officeart/2018/2/layout/IconVerticalSolidList"/>
    <dgm:cxn modelId="{361BF62D-4B72-4485-8972-FDFA89BC0765}" type="presOf" srcId="{601E15B6-4C74-482D-A15F-42ABF06A63E5}" destId="{3668533C-A92C-4843-A3AB-37EB7F52619F}" srcOrd="0" destOrd="0" presId="urn:microsoft.com/office/officeart/2018/2/layout/IconVerticalSolidList"/>
    <dgm:cxn modelId="{DEBC3C36-7E5A-4670-8D68-13B98FDE0FD1}" srcId="{8242D4ED-6BD4-4499-ADA2-DF83BEF3125A}" destId="{10EA12F2-E79A-4AE3-BD51-D9C2DCF4BA1E}" srcOrd="1" destOrd="0" parTransId="{84D45474-0B7F-4B95-9DBD-DB50878F7F2C}" sibTransId="{F5944E71-FFD0-4009-8EF3-9C3BEFF8EF96}"/>
    <dgm:cxn modelId="{A09A3738-9A8A-4680-9268-6B8556A14B13}" type="presOf" srcId="{37D77750-C4E6-4FD9-AA00-B0A841082B4F}" destId="{8E34740D-F930-4D0F-8D38-6FBA4CD16DB5}" srcOrd="0" destOrd="0" presId="urn:microsoft.com/office/officeart/2018/2/layout/IconVerticalSolidList"/>
    <dgm:cxn modelId="{C2F04394-7542-46D2-9FD4-F32F636A36D0}" srcId="{8242D4ED-6BD4-4499-ADA2-DF83BEF3125A}" destId="{601E15B6-4C74-482D-A15F-42ABF06A63E5}" srcOrd="2" destOrd="0" parTransId="{1285AE13-4846-4B6C-9E52-F4DED2147F3D}" sibTransId="{1DE0F1F3-46DF-4BBE-BC8E-E2F03966E39D}"/>
    <dgm:cxn modelId="{70CBC8A0-2544-4200-BF06-ED4FDCEFC20C}" srcId="{8242D4ED-6BD4-4499-ADA2-DF83BEF3125A}" destId="{37D77750-C4E6-4FD9-AA00-B0A841082B4F}" srcOrd="0" destOrd="0" parTransId="{B8497446-B8D5-4769-AE29-1F5282C5133B}" sibTransId="{6405813B-3370-4BD7-BB78-57396664D311}"/>
    <dgm:cxn modelId="{29CD72AB-1486-47F4-BD2A-7DF70BB73EEF}" type="presOf" srcId="{10EA12F2-E79A-4AE3-BD51-D9C2DCF4BA1E}" destId="{F966EFB3-944A-4630-AA54-BE9530B9E37E}" srcOrd="0" destOrd="0" presId="urn:microsoft.com/office/officeart/2018/2/layout/IconVerticalSolidList"/>
    <dgm:cxn modelId="{E6CB0F7D-B9DA-4CE3-89B1-88E1DACEB6D1}" type="presParOf" srcId="{B158ACA6-14B9-47BF-AE22-D78A0C9A5FCB}" destId="{85275384-0A6C-44F7-818D-061CB820B8A7}" srcOrd="0" destOrd="0" presId="urn:microsoft.com/office/officeart/2018/2/layout/IconVerticalSolidList"/>
    <dgm:cxn modelId="{067E74CA-F9B2-4256-8261-E13E44D992E9}" type="presParOf" srcId="{85275384-0A6C-44F7-818D-061CB820B8A7}" destId="{842F4AC5-0509-41DE-B438-A4CA4AA08B28}" srcOrd="0" destOrd="0" presId="urn:microsoft.com/office/officeart/2018/2/layout/IconVerticalSolidList"/>
    <dgm:cxn modelId="{C4A047ED-F33D-49EA-8E35-DE53701AF522}" type="presParOf" srcId="{85275384-0A6C-44F7-818D-061CB820B8A7}" destId="{E0F3F057-2BE7-477A-BD29-0F2D3AD218E0}" srcOrd="1" destOrd="0" presId="urn:microsoft.com/office/officeart/2018/2/layout/IconVerticalSolidList"/>
    <dgm:cxn modelId="{A0823F86-99FC-42E6-BBF4-C7161D973979}" type="presParOf" srcId="{85275384-0A6C-44F7-818D-061CB820B8A7}" destId="{F1F9210A-59D4-4484-9F01-F4754C49B470}" srcOrd="2" destOrd="0" presId="urn:microsoft.com/office/officeart/2018/2/layout/IconVerticalSolidList"/>
    <dgm:cxn modelId="{909196D7-C12F-458C-81E6-5542651B3017}" type="presParOf" srcId="{85275384-0A6C-44F7-818D-061CB820B8A7}" destId="{8E34740D-F930-4D0F-8D38-6FBA4CD16DB5}" srcOrd="3" destOrd="0" presId="urn:microsoft.com/office/officeart/2018/2/layout/IconVerticalSolidList"/>
    <dgm:cxn modelId="{B8A2A93E-5E1C-42FF-A303-8990CF5712B1}" type="presParOf" srcId="{B158ACA6-14B9-47BF-AE22-D78A0C9A5FCB}" destId="{D5E862DA-D0D3-449A-865A-5A86DE4EA257}" srcOrd="1" destOrd="0" presId="urn:microsoft.com/office/officeart/2018/2/layout/IconVerticalSolidList"/>
    <dgm:cxn modelId="{A311E203-0E7B-47B8-9A06-FC2B46421684}" type="presParOf" srcId="{B158ACA6-14B9-47BF-AE22-D78A0C9A5FCB}" destId="{603AA1F5-163A-43A1-82A8-8B1AD1743755}" srcOrd="2" destOrd="0" presId="urn:microsoft.com/office/officeart/2018/2/layout/IconVerticalSolidList"/>
    <dgm:cxn modelId="{C58A31E8-9EF5-44C3-A6E4-E8087191881A}" type="presParOf" srcId="{603AA1F5-163A-43A1-82A8-8B1AD1743755}" destId="{E69168DD-C027-4890-A0F0-956FDA614F9C}" srcOrd="0" destOrd="0" presId="urn:microsoft.com/office/officeart/2018/2/layout/IconVerticalSolidList"/>
    <dgm:cxn modelId="{4653307C-BA1A-4377-A5DF-78A0EF098A5D}" type="presParOf" srcId="{603AA1F5-163A-43A1-82A8-8B1AD1743755}" destId="{B6DD39B1-D75F-4336-BA2F-D11FAA67B9A0}" srcOrd="1" destOrd="0" presId="urn:microsoft.com/office/officeart/2018/2/layout/IconVerticalSolidList"/>
    <dgm:cxn modelId="{56825FE0-13EF-409F-9DC2-0C6DC847692F}" type="presParOf" srcId="{603AA1F5-163A-43A1-82A8-8B1AD1743755}" destId="{A6D5EC22-4F07-4820-8306-0C09CAE69C4A}" srcOrd="2" destOrd="0" presId="urn:microsoft.com/office/officeart/2018/2/layout/IconVerticalSolidList"/>
    <dgm:cxn modelId="{16F7F17F-C163-4066-B079-7D46BD7BD45C}" type="presParOf" srcId="{603AA1F5-163A-43A1-82A8-8B1AD1743755}" destId="{F966EFB3-944A-4630-AA54-BE9530B9E37E}" srcOrd="3" destOrd="0" presId="urn:microsoft.com/office/officeart/2018/2/layout/IconVerticalSolidList"/>
    <dgm:cxn modelId="{8BFE8BDE-E1AC-41B7-8609-8C3CC8654EA0}" type="presParOf" srcId="{B158ACA6-14B9-47BF-AE22-D78A0C9A5FCB}" destId="{7ECE1F1B-F5B3-4497-95C3-0AE87ADC836F}" srcOrd="3" destOrd="0" presId="urn:microsoft.com/office/officeart/2018/2/layout/IconVerticalSolidList"/>
    <dgm:cxn modelId="{E72882BD-017C-4ACB-A46C-9A9B0A04F47E}" type="presParOf" srcId="{B158ACA6-14B9-47BF-AE22-D78A0C9A5FCB}" destId="{24289962-9E18-4ECC-A656-C00F2CBFC707}" srcOrd="4" destOrd="0" presId="urn:microsoft.com/office/officeart/2018/2/layout/IconVerticalSolidList"/>
    <dgm:cxn modelId="{CD51E812-931A-44AF-93AB-B1691E710C94}" type="presParOf" srcId="{24289962-9E18-4ECC-A656-C00F2CBFC707}" destId="{D962378C-C1FD-43BC-8932-509FCFF2EA9A}" srcOrd="0" destOrd="0" presId="urn:microsoft.com/office/officeart/2018/2/layout/IconVerticalSolidList"/>
    <dgm:cxn modelId="{1FC8DFBA-444A-4F32-A596-B3D4A4C0F2C0}" type="presParOf" srcId="{24289962-9E18-4ECC-A656-C00F2CBFC707}" destId="{6E2D70A7-0A98-4AC5-B7C3-4442453A9DA0}" srcOrd="1" destOrd="0" presId="urn:microsoft.com/office/officeart/2018/2/layout/IconVerticalSolidList"/>
    <dgm:cxn modelId="{73F7BD4F-2C30-40F7-8511-E691C59B354E}" type="presParOf" srcId="{24289962-9E18-4ECC-A656-C00F2CBFC707}" destId="{15645894-1B35-4E99-897B-764D8D002632}" srcOrd="2" destOrd="0" presId="urn:microsoft.com/office/officeart/2018/2/layout/IconVerticalSolidList"/>
    <dgm:cxn modelId="{7F4192D6-8925-46C9-8F14-8A944EA9EE95}" type="presParOf" srcId="{24289962-9E18-4ECC-A656-C00F2CBFC707}" destId="{3668533C-A92C-4843-A3AB-37EB7F52619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D4E8660-DAD5-4429-8E7E-B55A6888928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99CFBED-2614-485E-93AA-0371C85DDA82}">
      <dgm:prSet/>
      <dgm:spPr/>
      <dgm:t>
        <a:bodyPr/>
        <a:lstStyle/>
        <a:p>
          <a:r>
            <a:rPr lang="en-US"/>
            <a:t>Klausen MK et al. Br J Pharmacol. 2022;179:625–641.</a:t>
          </a:r>
        </a:p>
      </dgm:t>
    </dgm:pt>
    <dgm:pt modelId="{7349D6AE-C45F-4A97-B7CC-49DED02622BC}" type="parTrans" cxnId="{B6B58BA8-A82B-4A42-A5BF-A4B7BFFFA523}">
      <dgm:prSet/>
      <dgm:spPr/>
      <dgm:t>
        <a:bodyPr/>
        <a:lstStyle/>
        <a:p>
          <a:endParaRPr lang="en-US"/>
        </a:p>
      </dgm:t>
    </dgm:pt>
    <dgm:pt modelId="{45F64A08-810F-4855-810C-CAFB6438880D}" type="sibTrans" cxnId="{B6B58BA8-A82B-4A42-A5BF-A4B7BFFFA523}">
      <dgm:prSet/>
      <dgm:spPr/>
      <dgm:t>
        <a:bodyPr/>
        <a:lstStyle/>
        <a:p>
          <a:endParaRPr lang="en-US"/>
        </a:p>
      </dgm:t>
    </dgm:pt>
    <dgm:pt modelId="{A66E2959-B942-4594-A73E-BD39D9F9E498}">
      <dgm:prSet/>
      <dgm:spPr/>
      <dgm:t>
        <a:bodyPr/>
        <a:lstStyle/>
        <a:p>
          <a:r>
            <a:rPr lang="en-US"/>
            <a:t>Yammine L et al. Curr Addict Rep. 2025;12:59.</a:t>
          </a:r>
        </a:p>
      </dgm:t>
    </dgm:pt>
    <dgm:pt modelId="{74B7F16D-6F6F-4B54-9B28-55F74D2189E1}" type="parTrans" cxnId="{E420CEEB-FF66-41EC-AAB2-FE8794683835}">
      <dgm:prSet/>
      <dgm:spPr/>
      <dgm:t>
        <a:bodyPr/>
        <a:lstStyle/>
        <a:p>
          <a:endParaRPr lang="en-US"/>
        </a:p>
      </dgm:t>
    </dgm:pt>
    <dgm:pt modelId="{84ECA1C5-5D33-4D23-B055-1C6E19E41A9F}" type="sibTrans" cxnId="{E420CEEB-FF66-41EC-AAB2-FE8794683835}">
      <dgm:prSet/>
      <dgm:spPr/>
      <dgm:t>
        <a:bodyPr/>
        <a:lstStyle/>
        <a:p>
          <a:endParaRPr lang="en-US"/>
        </a:p>
      </dgm:t>
    </dgm:pt>
    <dgm:pt modelId="{50DB7EFD-579D-48F6-8767-8C6A23BA6849}">
      <dgm:prSet/>
      <dgm:spPr/>
      <dgm:t>
        <a:bodyPr/>
        <a:lstStyle/>
        <a:p>
          <a:r>
            <a:rPr lang="en-US"/>
            <a:t>Angarita GA et al. Drug Alcohol Depend. 2021;221:108614.</a:t>
          </a:r>
        </a:p>
      </dgm:t>
    </dgm:pt>
    <dgm:pt modelId="{11CB2B4B-DDEB-4CDF-8DD3-4882C3B30F61}" type="parTrans" cxnId="{5C481D89-D525-4F9E-878B-45468F96B3C8}">
      <dgm:prSet/>
      <dgm:spPr/>
      <dgm:t>
        <a:bodyPr/>
        <a:lstStyle/>
        <a:p>
          <a:endParaRPr lang="en-US"/>
        </a:p>
      </dgm:t>
    </dgm:pt>
    <dgm:pt modelId="{F8A6FB3C-97CE-4D67-89B5-CEC5B741F2CB}" type="sibTrans" cxnId="{5C481D89-D525-4F9E-878B-45468F96B3C8}">
      <dgm:prSet/>
      <dgm:spPr/>
      <dgm:t>
        <a:bodyPr/>
        <a:lstStyle/>
        <a:p>
          <a:endParaRPr lang="en-US"/>
        </a:p>
      </dgm:t>
    </dgm:pt>
    <dgm:pt modelId="{C9480033-5523-44F8-99DF-A218AC5C421A}">
      <dgm:prSet/>
      <dgm:spPr/>
      <dgm:t>
        <a:bodyPr/>
        <a:lstStyle/>
        <a:p>
          <a:r>
            <a:rPr lang="en-US"/>
            <a:t>Mburu M et al. Drug Alcohol Depend. 2024;264:112454.</a:t>
          </a:r>
        </a:p>
      </dgm:t>
    </dgm:pt>
    <dgm:pt modelId="{CB08FC2A-7D70-431B-8051-B0D693293A0C}" type="parTrans" cxnId="{11BC8AA0-D456-4F94-AC91-48BE796CF509}">
      <dgm:prSet/>
      <dgm:spPr/>
      <dgm:t>
        <a:bodyPr/>
        <a:lstStyle/>
        <a:p>
          <a:endParaRPr lang="en-US"/>
        </a:p>
      </dgm:t>
    </dgm:pt>
    <dgm:pt modelId="{C172E5DF-78AE-4055-95A1-07E14733FDD0}" type="sibTrans" cxnId="{11BC8AA0-D456-4F94-AC91-48BE796CF509}">
      <dgm:prSet/>
      <dgm:spPr/>
      <dgm:t>
        <a:bodyPr/>
        <a:lstStyle/>
        <a:p>
          <a:endParaRPr lang="en-US"/>
        </a:p>
      </dgm:t>
    </dgm:pt>
    <dgm:pt modelId="{D69E7281-0A00-4023-A223-98B7B394F094}">
      <dgm:prSet/>
      <dgm:spPr/>
      <dgm:t>
        <a:bodyPr/>
        <a:lstStyle/>
        <a:p>
          <a:r>
            <a:rPr lang="en-US"/>
            <a:t>Jeong K et al. APhA 2025 Abstracts.</a:t>
          </a:r>
        </a:p>
      </dgm:t>
    </dgm:pt>
    <dgm:pt modelId="{B4F8E484-099E-4793-952F-C35855C5D956}" type="parTrans" cxnId="{BAD903DC-8AA9-4B1D-BC05-9839D70E594C}">
      <dgm:prSet/>
      <dgm:spPr/>
      <dgm:t>
        <a:bodyPr/>
        <a:lstStyle/>
        <a:p>
          <a:endParaRPr lang="en-US"/>
        </a:p>
      </dgm:t>
    </dgm:pt>
    <dgm:pt modelId="{9945188C-77A2-4CAF-B873-5DFF25A69890}" type="sibTrans" cxnId="{BAD903DC-8AA9-4B1D-BC05-9839D70E594C}">
      <dgm:prSet/>
      <dgm:spPr/>
      <dgm:t>
        <a:bodyPr/>
        <a:lstStyle/>
        <a:p>
          <a:endParaRPr lang="en-US"/>
        </a:p>
      </dgm:t>
    </dgm:pt>
    <dgm:pt modelId="{B548E84A-9216-924A-9138-A8FFDB714703}" type="pres">
      <dgm:prSet presAssocID="{CD4E8660-DAD5-4429-8E7E-B55A6888928D}" presName="linear" presStyleCnt="0">
        <dgm:presLayoutVars>
          <dgm:animLvl val="lvl"/>
          <dgm:resizeHandles val="exact"/>
        </dgm:presLayoutVars>
      </dgm:prSet>
      <dgm:spPr/>
    </dgm:pt>
    <dgm:pt modelId="{441FFDAB-4047-7548-85F0-3A43F6A81ED3}" type="pres">
      <dgm:prSet presAssocID="{999CFBED-2614-485E-93AA-0371C85DDA82}" presName="parentText" presStyleLbl="node1" presStyleIdx="0" presStyleCnt="5">
        <dgm:presLayoutVars>
          <dgm:chMax val="0"/>
          <dgm:bulletEnabled val="1"/>
        </dgm:presLayoutVars>
      </dgm:prSet>
      <dgm:spPr/>
    </dgm:pt>
    <dgm:pt modelId="{8A1756B3-C057-AD42-BC7D-E10E7C5EE42E}" type="pres">
      <dgm:prSet presAssocID="{45F64A08-810F-4855-810C-CAFB6438880D}" presName="spacer" presStyleCnt="0"/>
      <dgm:spPr/>
    </dgm:pt>
    <dgm:pt modelId="{8F499E54-5834-0145-9CF2-7A98064FD333}" type="pres">
      <dgm:prSet presAssocID="{A66E2959-B942-4594-A73E-BD39D9F9E498}" presName="parentText" presStyleLbl="node1" presStyleIdx="1" presStyleCnt="5" custLinFactNeighborX="-924" custLinFactNeighborY="71609">
        <dgm:presLayoutVars>
          <dgm:chMax val="0"/>
          <dgm:bulletEnabled val="1"/>
        </dgm:presLayoutVars>
      </dgm:prSet>
      <dgm:spPr/>
    </dgm:pt>
    <dgm:pt modelId="{E7B2D40C-5627-C947-A4BC-340D2BBF2695}" type="pres">
      <dgm:prSet presAssocID="{84ECA1C5-5D33-4D23-B055-1C6E19E41A9F}" presName="spacer" presStyleCnt="0"/>
      <dgm:spPr/>
    </dgm:pt>
    <dgm:pt modelId="{C03A4D98-51D9-1047-AFD2-51AC485FECBF}" type="pres">
      <dgm:prSet presAssocID="{50DB7EFD-579D-48F6-8767-8C6A23BA6849}" presName="parentText" presStyleLbl="node1" presStyleIdx="2" presStyleCnt="5">
        <dgm:presLayoutVars>
          <dgm:chMax val="0"/>
          <dgm:bulletEnabled val="1"/>
        </dgm:presLayoutVars>
      </dgm:prSet>
      <dgm:spPr/>
    </dgm:pt>
    <dgm:pt modelId="{9012944F-C958-0549-BFC2-E701DD6FAD27}" type="pres">
      <dgm:prSet presAssocID="{F8A6FB3C-97CE-4D67-89B5-CEC5B741F2CB}" presName="spacer" presStyleCnt="0"/>
      <dgm:spPr/>
    </dgm:pt>
    <dgm:pt modelId="{9483E9DD-AE8D-5A4C-A41F-3E107745A918}" type="pres">
      <dgm:prSet presAssocID="{C9480033-5523-44F8-99DF-A218AC5C421A}" presName="parentText" presStyleLbl="node1" presStyleIdx="3" presStyleCnt="5">
        <dgm:presLayoutVars>
          <dgm:chMax val="0"/>
          <dgm:bulletEnabled val="1"/>
        </dgm:presLayoutVars>
      </dgm:prSet>
      <dgm:spPr/>
    </dgm:pt>
    <dgm:pt modelId="{08DA6E46-30D6-CA4E-99DA-9FF95D8BDFF7}" type="pres">
      <dgm:prSet presAssocID="{C172E5DF-78AE-4055-95A1-07E14733FDD0}" presName="spacer" presStyleCnt="0"/>
      <dgm:spPr/>
    </dgm:pt>
    <dgm:pt modelId="{B553AC73-D763-254A-B2E6-5348DE053945}" type="pres">
      <dgm:prSet presAssocID="{D69E7281-0A00-4023-A223-98B7B394F094}" presName="parentText" presStyleLbl="node1" presStyleIdx="4" presStyleCnt="5">
        <dgm:presLayoutVars>
          <dgm:chMax val="0"/>
          <dgm:bulletEnabled val="1"/>
        </dgm:presLayoutVars>
      </dgm:prSet>
      <dgm:spPr/>
    </dgm:pt>
  </dgm:ptLst>
  <dgm:cxnLst>
    <dgm:cxn modelId="{00D60706-6EC4-3D42-9C70-7A61B4BF9576}" type="presOf" srcId="{A66E2959-B942-4594-A73E-BD39D9F9E498}" destId="{8F499E54-5834-0145-9CF2-7A98064FD333}" srcOrd="0" destOrd="0" presId="urn:microsoft.com/office/officeart/2005/8/layout/vList2"/>
    <dgm:cxn modelId="{3A364407-DA71-1441-955E-5183F30E65B9}" type="presOf" srcId="{CD4E8660-DAD5-4429-8E7E-B55A6888928D}" destId="{B548E84A-9216-924A-9138-A8FFDB714703}" srcOrd="0" destOrd="0" presId="urn:microsoft.com/office/officeart/2005/8/layout/vList2"/>
    <dgm:cxn modelId="{8E545355-AEF0-914A-B400-AAEBD8864296}" type="presOf" srcId="{50DB7EFD-579D-48F6-8767-8C6A23BA6849}" destId="{C03A4D98-51D9-1047-AFD2-51AC485FECBF}" srcOrd="0" destOrd="0" presId="urn:microsoft.com/office/officeart/2005/8/layout/vList2"/>
    <dgm:cxn modelId="{5C481D89-D525-4F9E-878B-45468F96B3C8}" srcId="{CD4E8660-DAD5-4429-8E7E-B55A6888928D}" destId="{50DB7EFD-579D-48F6-8767-8C6A23BA6849}" srcOrd="2" destOrd="0" parTransId="{11CB2B4B-DDEB-4CDF-8DD3-4882C3B30F61}" sibTransId="{F8A6FB3C-97CE-4D67-89B5-CEC5B741F2CB}"/>
    <dgm:cxn modelId="{11BC8AA0-D456-4F94-AC91-48BE796CF509}" srcId="{CD4E8660-DAD5-4429-8E7E-B55A6888928D}" destId="{C9480033-5523-44F8-99DF-A218AC5C421A}" srcOrd="3" destOrd="0" parTransId="{CB08FC2A-7D70-431B-8051-B0D693293A0C}" sibTransId="{C172E5DF-78AE-4055-95A1-07E14733FDD0}"/>
    <dgm:cxn modelId="{B6B58BA8-A82B-4A42-A5BF-A4B7BFFFA523}" srcId="{CD4E8660-DAD5-4429-8E7E-B55A6888928D}" destId="{999CFBED-2614-485E-93AA-0371C85DDA82}" srcOrd="0" destOrd="0" parTransId="{7349D6AE-C45F-4A97-B7CC-49DED02622BC}" sibTransId="{45F64A08-810F-4855-810C-CAFB6438880D}"/>
    <dgm:cxn modelId="{A56F1DB2-9C5E-A441-BC13-5F10276E0A73}" type="presOf" srcId="{D69E7281-0A00-4023-A223-98B7B394F094}" destId="{B553AC73-D763-254A-B2E6-5348DE053945}" srcOrd="0" destOrd="0" presId="urn:microsoft.com/office/officeart/2005/8/layout/vList2"/>
    <dgm:cxn modelId="{CE23B9C8-AA3F-1A44-B1EF-A5DD4A3A89BF}" type="presOf" srcId="{999CFBED-2614-485E-93AA-0371C85DDA82}" destId="{441FFDAB-4047-7548-85F0-3A43F6A81ED3}" srcOrd="0" destOrd="0" presId="urn:microsoft.com/office/officeart/2005/8/layout/vList2"/>
    <dgm:cxn modelId="{BAD903DC-8AA9-4B1D-BC05-9839D70E594C}" srcId="{CD4E8660-DAD5-4429-8E7E-B55A6888928D}" destId="{D69E7281-0A00-4023-A223-98B7B394F094}" srcOrd="4" destOrd="0" parTransId="{B4F8E484-099E-4793-952F-C35855C5D956}" sibTransId="{9945188C-77A2-4CAF-B873-5DFF25A69890}"/>
    <dgm:cxn modelId="{E420CEEB-FF66-41EC-AAB2-FE8794683835}" srcId="{CD4E8660-DAD5-4429-8E7E-B55A6888928D}" destId="{A66E2959-B942-4594-A73E-BD39D9F9E498}" srcOrd="1" destOrd="0" parTransId="{74B7F16D-6F6F-4B54-9B28-55F74D2189E1}" sibTransId="{84ECA1C5-5D33-4D23-B055-1C6E19E41A9F}"/>
    <dgm:cxn modelId="{E35611F7-4663-6846-B4D4-83BFED066073}" type="presOf" srcId="{C9480033-5523-44F8-99DF-A218AC5C421A}" destId="{9483E9DD-AE8D-5A4C-A41F-3E107745A918}" srcOrd="0" destOrd="0" presId="urn:microsoft.com/office/officeart/2005/8/layout/vList2"/>
    <dgm:cxn modelId="{10E14A6F-A002-D342-AC96-103AD029DE9B}" type="presParOf" srcId="{B548E84A-9216-924A-9138-A8FFDB714703}" destId="{441FFDAB-4047-7548-85F0-3A43F6A81ED3}" srcOrd="0" destOrd="0" presId="urn:microsoft.com/office/officeart/2005/8/layout/vList2"/>
    <dgm:cxn modelId="{3B38C968-3F81-624A-84A5-8078F96CD081}" type="presParOf" srcId="{B548E84A-9216-924A-9138-A8FFDB714703}" destId="{8A1756B3-C057-AD42-BC7D-E10E7C5EE42E}" srcOrd="1" destOrd="0" presId="urn:microsoft.com/office/officeart/2005/8/layout/vList2"/>
    <dgm:cxn modelId="{65A00DA2-CBF9-2B4A-99E2-4CA0C4E5ABDC}" type="presParOf" srcId="{B548E84A-9216-924A-9138-A8FFDB714703}" destId="{8F499E54-5834-0145-9CF2-7A98064FD333}" srcOrd="2" destOrd="0" presId="urn:microsoft.com/office/officeart/2005/8/layout/vList2"/>
    <dgm:cxn modelId="{ABAD42E5-DF37-AC47-AFB3-5418FD025D0A}" type="presParOf" srcId="{B548E84A-9216-924A-9138-A8FFDB714703}" destId="{E7B2D40C-5627-C947-A4BC-340D2BBF2695}" srcOrd="3" destOrd="0" presId="urn:microsoft.com/office/officeart/2005/8/layout/vList2"/>
    <dgm:cxn modelId="{1A532553-EBCE-F04F-879D-18D8A17B7CEC}" type="presParOf" srcId="{B548E84A-9216-924A-9138-A8FFDB714703}" destId="{C03A4D98-51D9-1047-AFD2-51AC485FECBF}" srcOrd="4" destOrd="0" presId="urn:microsoft.com/office/officeart/2005/8/layout/vList2"/>
    <dgm:cxn modelId="{2CD0B3BF-55C3-394B-AC3E-32153872A468}" type="presParOf" srcId="{B548E84A-9216-924A-9138-A8FFDB714703}" destId="{9012944F-C958-0549-BFC2-E701DD6FAD27}" srcOrd="5" destOrd="0" presId="urn:microsoft.com/office/officeart/2005/8/layout/vList2"/>
    <dgm:cxn modelId="{8E34E910-56DE-6443-84EA-767AA661F810}" type="presParOf" srcId="{B548E84A-9216-924A-9138-A8FFDB714703}" destId="{9483E9DD-AE8D-5A4C-A41F-3E107745A918}" srcOrd="6" destOrd="0" presId="urn:microsoft.com/office/officeart/2005/8/layout/vList2"/>
    <dgm:cxn modelId="{8D9CECB2-4881-D944-A72A-B37DB2EC53A7}" type="presParOf" srcId="{B548E84A-9216-924A-9138-A8FFDB714703}" destId="{08DA6E46-30D6-CA4E-99DA-9FF95D8BDFF7}" srcOrd="7" destOrd="0" presId="urn:microsoft.com/office/officeart/2005/8/layout/vList2"/>
    <dgm:cxn modelId="{A011AD9C-C03E-074F-B7F5-D155B1AD8E91}" type="presParOf" srcId="{B548E84A-9216-924A-9138-A8FFDB714703}" destId="{B553AC73-D763-254A-B2E6-5348DE053945}"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4E6E8F-097E-4992-84E2-A182D4964F08}"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5B2498B8-35D5-46A1-92FB-4E9121C0DD55}">
      <dgm:prSet custT="1"/>
      <dgm:spPr/>
      <dgm:t>
        <a:bodyPr/>
        <a:lstStyle/>
        <a:p>
          <a:pPr>
            <a:lnSpc>
              <a:spcPct val="100000"/>
            </a:lnSpc>
          </a:pPr>
          <a:r>
            <a:rPr lang="en-US" sz="2400" dirty="0"/>
            <a:t>Reward circuitry: dopamine, nucleus </a:t>
          </a:r>
          <a:r>
            <a:rPr lang="en-US" sz="2400" dirty="0" err="1"/>
            <a:t>accumbens</a:t>
          </a:r>
          <a:r>
            <a:rPr lang="en-US" sz="2400" dirty="0"/>
            <a:t>, prefrontal cortex</a:t>
          </a:r>
        </a:p>
      </dgm:t>
    </dgm:pt>
    <dgm:pt modelId="{5661394B-8A22-43D0-A4A8-34555F1D616E}" type="parTrans" cxnId="{AEB959CE-09FA-4989-89D1-4C16A4BCB234}">
      <dgm:prSet/>
      <dgm:spPr/>
      <dgm:t>
        <a:bodyPr/>
        <a:lstStyle/>
        <a:p>
          <a:endParaRPr lang="en-US"/>
        </a:p>
      </dgm:t>
    </dgm:pt>
    <dgm:pt modelId="{CE1421F7-AD93-49DB-8287-D4D10D945220}" type="sibTrans" cxnId="{AEB959CE-09FA-4989-89D1-4C16A4BCB234}">
      <dgm:prSet/>
      <dgm:spPr/>
      <dgm:t>
        <a:bodyPr/>
        <a:lstStyle/>
        <a:p>
          <a:endParaRPr lang="en-US"/>
        </a:p>
      </dgm:t>
    </dgm:pt>
    <dgm:pt modelId="{90D120ED-E49B-4894-9F81-AA0573E0D3A3}">
      <dgm:prSet/>
      <dgm:spPr/>
      <dgm:t>
        <a:bodyPr/>
        <a:lstStyle/>
        <a:p>
          <a:pPr>
            <a:lnSpc>
              <a:spcPct val="100000"/>
            </a:lnSpc>
          </a:pPr>
          <a:r>
            <a:rPr lang="en-US"/>
            <a:t>Impulse control and executive dysfunction in both conditions</a:t>
          </a:r>
        </a:p>
      </dgm:t>
    </dgm:pt>
    <dgm:pt modelId="{4D908747-67CF-4EBB-A82E-209525C46BFD}" type="parTrans" cxnId="{30B6225D-0041-40A3-A1F6-BAE607520A90}">
      <dgm:prSet/>
      <dgm:spPr/>
      <dgm:t>
        <a:bodyPr/>
        <a:lstStyle/>
        <a:p>
          <a:endParaRPr lang="en-US"/>
        </a:p>
      </dgm:t>
    </dgm:pt>
    <dgm:pt modelId="{2A743C02-9D9F-4FD6-B790-260F56C6C998}" type="sibTrans" cxnId="{30B6225D-0041-40A3-A1F6-BAE607520A90}">
      <dgm:prSet/>
      <dgm:spPr/>
      <dgm:t>
        <a:bodyPr/>
        <a:lstStyle/>
        <a:p>
          <a:endParaRPr lang="en-US"/>
        </a:p>
      </dgm:t>
    </dgm:pt>
    <dgm:pt modelId="{6D86F4B5-5BB0-4E85-84D9-25AAB4C741CD}">
      <dgm:prSet/>
      <dgm:spPr/>
      <dgm:t>
        <a:bodyPr/>
        <a:lstStyle/>
        <a:p>
          <a:pPr>
            <a:lnSpc>
              <a:spcPct val="100000"/>
            </a:lnSpc>
          </a:pPr>
          <a:r>
            <a:rPr lang="en-US"/>
            <a:t>Reinforcement from food and substances → similar neuroadaptations</a:t>
          </a:r>
        </a:p>
      </dgm:t>
    </dgm:pt>
    <dgm:pt modelId="{81FEA813-C95D-474A-8D2D-198F7629AB76}" type="parTrans" cxnId="{437DE134-546F-4665-96E2-D6DDB908DCA9}">
      <dgm:prSet/>
      <dgm:spPr/>
      <dgm:t>
        <a:bodyPr/>
        <a:lstStyle/>
        <a:p>
          <a:endParaRPr lang="en-US"/>
        </a:p>
      </dgm:t>
    </dgm:pt>
    <dgm:pt modelId="{6DB0944B-B5E2-4D3D-8B4F-EC490BABCFEB}" type="sibTrans" cxnId="{437DE134-546F-4665-96E2-D6DDB908DCA9}">
      <dgm:prSet/>
      <dgm:spPr/>
      <dgm:t>
        <a:bodyPr/>
        <a:lstStyle/>
        <a:p>
          <a:endParaRPr lang="en-US"/>
        </a:p>
      </dgm:t>
    </dgm:pt>
    <dgm:pt modelId="{E69BE642-7551-4485-B44A-205B6B51D0BF}" type="pres">
      <dgm:prSet presAssocID="{E94E6E8F-097E-4992-84E2-A182D4964F08}" presName="root" presStyleCnt="0">
        <dgm:presLayoutVars>
          <dgm:dir/>
          <dgm:resizeHandles val="exact"/>
        </dgm:presLayoutVars>
      </dgm:prSet>
      <dgm:spPr/>
    </dgm:pt>
    <dgm:pt modelId="{36C8FA6F-DC51-48F5-9792-42A9FEBB4925}" type="pres">
      <dgm:prSet presAssocID="{5B2498B8-35D5-46A1-92FB-4E9121C0DD55}" presName="compNode" presStyleCnt="0"/>
      <dgm:spPr/>
    </dgm:pt>
    <dgm:pt modelId="{B57467B7-35C7-4392-A92E-F5F95E281B34}" type="pres">
      <dgm:prSet presAssocID="{5B2498B8-35D5-46A1-92FB-4E9121C0DD5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rain"/>
        </a:ext>
      </dgm:extLst>
    </dgm:pt>
    <dgm:pt modelId="{5D90E55D-8B50-40DA-AD89-8F474A1C2414}" type="pres">
      <dgm:prSet presAssocID="{5B2498B8-35D5-46A1-92FB-4E9121C0DD55}" presName="spaceRect" presStyleCnt="0"/>
      <dgm:spPr/>
    </dgm:pt>
    <dgm:pt modelId="{E0722F50-FB01-4BB5-869F-8861695C5E03}" type="pres">
      <dgm:prSet presAssocID="{5B2498B8-35D5-46A1-92FB-4E9121C0DD55}" presName="textRect" presStyleLbl="revTx" presStyleIdx="0" presStyleCnt="3">
        <dgm:presLayoutVars>
          <dgm:chMax val="1"/>
          <dgm:chPref val="1"/>
        </dgm:presLayoutVars>
      </dgm:prSet>
      <dgm:spPr/>
    </dgm:pt>
    <dgm:pt modelId="{5C106F1E-83F9-4E66-9FBB-43C2CFE08EA6}" type="pres">
      <dgm:prSet presAssocID="{CE1421F7-AD93-49DB-8287-D4D10D945220}" presName="sibTrans" presStyleCnt="0"/>
      <dgm:spPr/>
    </dgm:pt>
    <dgm:pt modelId="{B440CF0D-6AF6-4BBB-881D-966A26FB6929}" type="pres">
      <dgm:prSet presAssocID="{90D120ED-E49B-4894-9F81-AA0573E0D3A3}" presName="compNode" presStyleCnt="0"/>
      <dgm:spPr/>
    </dgm:pt>
    <dgm:pt modelId="{B1E1CFD7-7452-4012-A35F-B5CCFDFDD347}" type="pres">
      <dgm:prSet presAssocID="{90D120ED-E49B-4894-9F81-AA0573E0D3A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rain in head"/>
        </a:ext>
      </dgm:extLst>
    </dgm:pt>
    <dgm:pt modelId="{35818846-6291-4CB1-9F78-0AAA477322A0}" type="pres">
      <dgm:prSet presAssocID="{90D120ED-E49B-4894-9F81-AA0573E0D3A3}" presName="spaceRect" presStyleCnt="0"/>
      <dgm:spPr/>
    </dgm:pt>
    <dgm:pt modelId="{34106853-309E-4BF6-A0E2-932E1879156E}" type="pres">
      <dgm:prSet presAssocID="{90D120ED-E49B-4894-9F81-AA0573E0D3A3}" presName="textRect" presStyleLbl="revTx" presStyleIdx="1" presStyleCnt="3">
        <dgm:presLayoutVars>
          <dgm:chMax val="1"/>
          <dgm:chPref val="1"/>
        </dgm:presLayoutVars>
      </dgm:prSet>
      <dgm:spPr/>
    </dgm:pt>
    <dgm:pt modelId="{20E0D676-6F76-45B1-8FA1-4779DDC60526}" type="pres">
      <dgm:prSet presAssocID="{2A743C02-9D9F-4FD6-B790-260F56C6C998}" presName="sibTrans" presStyleCnt="0"/>
      <dgm:spPr/>
    </dgm:pt>
    <dgm:pt modelId="{91C92ED8-5978-433E-8180-EBE311173AE9}" type="pres">
      <dgm:prSet presAssocID="{6D86F4B5-5BB0-4E85-84D9-25AAB4C741CD}" presName="compNode" presStyleCnt="0"/>
      <dgm:spPr/>
    </dgm:pt>
    <dgm:pt modelId="{92688F9B-19BD-45F2-8AAB-EA30ECE9C9BE}" type="pres">
      <dgm:prSet presAssocID="{6D86F4B5-5BB0-4E85-84D9-25AAB4C741CD}"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eckmark"/>
        </a:ext>
      </dgm:extLst>
    </dgm:pt>
    <dgm:pt modelId="{1A0E127A-711E-4F54-AFBC-9E8677369578}" type="pres">
      <dgm:prSet presAssocID="{6D86F4B5-5BB0-4E85-84D9-25AAB4C741CD}" presName="spaceRect" presStyleCnt="0"/>
      <dgm:spPr/>
    </dgm:pt>
    <dgm:pt modelId="{9633351D-48E8-4357-A215-D162E0B8114F}" type="pres">
      <dgm:prSet presAssocID="{6D86F4B5-5BB0-4E85-84D9-25AAB4C741CD}" presName="textRect" presStyleLbl="revTx" presStyleIdx="2" presStyleCnt="3">
        <dgm:presLayoutVars>
          <dgm:chMax val="1"/>
          <dgm:chPref val="1"/>
        </dgm:presLayoutVars>
      </dgm:prSet>
      <dgm:spPr/>
    </dgm:pt>
  </dgm:ptLst>
  <dgm:cxnLst>
    <dgm:cxn modelId="{726DBD06-D51E-48D4-8BDA-21D8D29482CE}" type="presOf" srcId="{5B2498B8-35D5-46A1-92FB-4E9121C0DD55}" destId="{E0722F50-FB01-4BB5-869F-8861695C5E03}" srcOrd="0" destOrd="0" presId="urn:microsoft.com/office/officeart/2018/2/layout/IconLabelList"/>
    <dgm:cxn modelId="{437DE134-546F-4665-96E2-D6DDB908DCA9}" srcId="{E94E6E8F-097E-4992-84E2-A182D4964F08}" destId="{6D86F4B5-5BB0-4E85-84D9-25AAB4C741CD}" srcOrd="2" destOrd="0" parTransId="{81FEA813-C95D-474A-8D2D-198F7629AB76}" sibTransId="{6DB0944B-B5E2-4D3D-8B4F-EC490BABCFEB}"/>
    <dgm:cxn modelId="{30B6225D-0041-40A3-A1F6-BAE607520A90}" srcId="{E94E6E8F-097E-4992-84E2-A182D4964F08}" destId="{90D120ED-E49B-4894-9F81-AA0573E0D3A3}" srcOrd="1" destOrd="0" parTransId="{4D908747-67CF-4EBB-A82E-209525C46BFD}" sibTransId="{2A743C02-9D9F-4FD6-B790-260F56C6C998}"/>
    <dgm:cxn modelId="{A58D3ECD-427F-495B-81F4-104B64577681}" type="presOf" srcId="{E94E6E8F-097E-4992-84E2-A182D4964F08}" destId="{E69BE642-7551-4485-B44A-205B6B51D0BF}" srcOrd="0" destOrd="0" presId="urn:microsoft.com/office/officeart/2018/2/layout/IconLabelList"/>
    <dgm:cxn modelId="{AEB959CE-09FA-4989-89D1-4C16A4BCB234}" srcId="{E94E6E8F-097E-4992-84E2-A182D4964F08}" destId="{5B2498B8-35D5-46A1-92FB-4E9121C0DD55}" srcOrd="0" destOrd="0" parTransId="{5661394B-8A22-43D0-A4A8-34555F1D616E}" sibTransId="{CE1421F7-AD93-49DB-8287-D4D10D945220}"/>
    <dgm:cxn modelId="{0F75A1DC-EC75-4E39-A78E-025989744A14}" type="presOf" srcId="{6D86F4B5-5BB0-4E85-84D9-25AAB4C741CD}" destId="{9633351D-48E8-4357-A215-D162E0B8114F}" srcOrd="0" destOrd="0" presId="urn:microsoft.com/office/officeart/2018/2/layout/IconLabelList"/>
    <dgm:cxn modelId="{46C6F5DF-A98B-444C-8DAD-E7C14B43AB2E}" type="presOf" srcId="{90D120ED-E49B-4894-9F81-AA0573E0D3A3}" destId="{34106853-309E-4BF6-A0E2-932E1879156E}" srcOrd="0" destOrd="0" presId="urn:microsoft.com/office/officeart/2018/2/layout/IconLabelList"/>
    <dgm:cxn modelId="{DC8D2DBD-CF90-4EBA-8FB0-F067D054E7C5}" type="presParOf" srcId="{E69BE642-7551-4485-B44A-205B6B51D0BF}" destId="{36C8FA6F-DC51-48F5-9792-42A9FEBB4925}" srcOrd="0" destOrd="0" presId="urn:microsoft.com/office/officeart/2018/2/layout/IconLabelList"/>
    <dgm:cxn modelId="{CE342732-AAC0-4203-A689-2828FDF7EA5D}" type="presParOf" srcId="{36C8FA6F-DC51-48F5-9792-42A9FEBB4925}" destId="{B57467B7-35C7-4392-A92E-F5F95E281B34}" srcOrd="0" destOrd="0" presId="urn:microsoft.com/office/officeart/2018/2/layout/IconLabelList"/>
    <dgm:cxn modelId="{5778B390-EA35-4195-AB75-EAB444945935}" type="presParOf" srcId="{36C8FA6F-DC51-48F5-9792-42A9FEBB4925}" destId="{5D90E55D-8B50-40DA-AD89-8F474A1C2414}" srcOrd="1" destOrd="0" presId="urn:microsoft.com/office/officeart/2018/2/layout/IconLabelList"/>
    <dgm:cxn modelId="{458ADC13-3633-4925-B933-3AD5F34E09E3}" type="presParOf" srcId="{36C8FA6F-DC51-48F5-9792-42A9FEBB4925}" destId="{E0722F50-FB01-4BB5-869F-8861695C5E03}" srcOrd="2" destOrd="0" presId="urn:microsoft.com/office/officeart/2018/2/layout/IconLabelList"/>
    <dgm:cxn modelId="{3573AD75-E379-49BA-B6A3-234DAF9F89F9}" type="presParOf" srcId="{E69BE642-7551-4485-B44A-205B6B51D0BF}" destId="{5C106F1E-83F9-4E66-9FBB-43C2CFE08EA6}" srcOrd="1" destOrd="0" presId="urn:microsoft.com/office/officeart/2018/2/layout/IconLabelList"/>
    <dgm:cxn modelId="{29BF7BA6-B184-4EA6-95A1-008B11DF4C5F}" type="presParOf" srcId="{E69BE642-7551-4485-B44A-205B6B51D0BF}" destId="{B440CF0D-6AF6-4BBB-881D-966A26FB6929}" srcOrd="2" destOrd="0" presId="urn:microsoft.com/office/officeart/2018/2/layout/IconLabelList"/>
    <dgm:cxn modelId="{D2BE4B14-E563-4F3D-AF46-94C54C3B7040}" type="presParOf" srcId="{B440CF0D-6AF6-4BBB-881D-966A26FB6929}" destId="{B1E1CFD7-7452-4012-A35F-B5CCFDFDD347}" srcOrd="0" destOrd="0" presId="urn:microsoft.com/office/officeart/2018/2/layout/IconLabelList"/>
    <dgm:cxn modelId="{C64A97CE-47D2-4F6A-B305-151A403577EE}" type="presParOf" srcId="{B440CF0D-6AF6-4BBB-881D-966A26FB6929}" destId="{35818846-6291-4CB1-9F78-0AAA477322A0}" srcOrd="1" destOrd="0" presId="urn:microsoft.com/office/officeart/2018/2/layout/IconLabelList"/>
    <dgm:cxn modelId="{E770BE2B-5184-47D5-B0E5-125FB99E39A2}" type="presParOf" srcId="{B440CF0D-6AF6-4BBB-881D-966A26FB6929}" destId="{34106853-309E-4BF6-A0E2-932E1879156E}" srcOrd="2" destOrd="0" presId="urn:microsoft.com/office/officeart/2018/2/layout/IconLabelList"/>
    <dgm:cxn modelId="{6FF1E6DC-A1AF-4111-8466-9A2C90C03F44}" type="presParOf" srcId="{E69BE642-7551-4485-B44A-205B6B51D0BF}" destId="{20E0D676-6F76-45B1-8FA1-4779DDC60526}" srcOrd="3" destOrd="0" presId="urn:microsoft.com/office/officeart/2018/2/layout/IconLabelList"/>
    <dgm:cxn modelId="{75D89FF3-C735-4CD5-8931-CE0CDD79859F}" type="presParOf" srcId="{E69BE642-7551-4485-B44A-205B6B51D0BF}" destId="{91C92ED8-5978-433E-8180-EBE311173AE9}" srcOrd="4" destOrd="0" presId="urn:microsoft.com/office/officeart/2018/2/layout/IconLabelList"/>
    <dgm:cxn modelId="{BA129E2F-9808-435D-800B-48978831777B}" type="presParOf" srcId="{91C92ED8-5978-433E-8180-EBE311173AE9}" destId="{92688F9B-19BD-45F2-8AAB-EA30ECE9C9BE}" srcOrd="0" destOrd="0" presId="urn:microsoft.com/office/officeart/2018/2/layout/IconLabelList"/>
    <dgm:cxn modelId="{C993255F-F752-45B0-B5B9-F38BD55FB4CC}" type="presParOf" srcId="{91C92ED8-5978-433E-8180-EBE311173AE9}" destId="{1A0E127A-711E-4F54-AFBC-9E8677369578}" srcOrd="1" destOrd="0" presId="urn:microsoft.com/office/officeart/2018/2/layout/IconLabelList"/>
    <dgm:cxn modelId="{9F449B40-6BD2-4DC4-BF82-E6F2EA6ACB52}" type="presParOf" srcId="{91C92ED8-5978-433E-8180-EBE311173AE9}" destId="{9633351D-48E8-4357-A215-D162E0B8114F}"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9696C58-2CA5-4F1D-B9B0-7A577326828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E8A07E3-139A-41A2-B589-4719B8963EE8}">
      <dgm:prSet/>
      <dgm:spPr/>
      <dgm:t>
        <a:bodyPr/>
        <a:lstStyle/>
        <a:p>
          <a:r>
            <a:rPr lang="en-US" dirty="0"/>
            <a:t>GLP-1 agonists: ↓ dopamine signaling, ↓ craving/reward (alcohol, nicotine)</a:t>
          </a:r>
        </a:p>
      </dgm:t>
    </dgm:pt>
    <dgm:pt modelId="{C7F93298-F1FD-4D6C-985E-EFD98AB40F0D}" type="parTrans" cxnId="{09CB90F6-B824-4214-A505-B9DDCC2FD3C3}">
      <dgm:prSet/>
      <dgm:spPr/>
      <dgm:t>
        <a:bodyPr/>
        <a:lstStyle/>
        <a:p>
          <a:endParaRPr lang="en-US"/>
        </a:p>
      </dgm:t>
    </dgm:pt>
    <dgm:pt modelId="{94E04DD0-B18F-463B-B569-C844BFD1BAB5}" type="sibTrans" cxnId="{09CB90F6-B824-4214-A505-B9DDCC2FD3C3}">
      <dgm:prSet/>
      <dgm:spPr/>
      <dgm:t>
        <a:bodyPr/>
        <a:lstStyle/>
        <a:p>
          <a:endParaRPr lang="en-US"/>
        </a:p>
      </dgm:t>
    </dgm:pt>
    <dgm:pt modelId="{8C74CC3D-881F-4381-9F49-D28A116CA1CD}">
      <dgm:prSet/>
      <dgm:spPr/>
      <dgm:t>
        <a:bodyPr/>
        <a:lstStyle/>
        <a:p>
          <a:r>
            <a:rPr lang="en-US"/>
            <a:t>Naltrexone/bupropion: opioid blockade + dopamine/norepinephrine reuptake inhibition</a:t>
          </a:r>
        </a:p>
      </dgm:t>
    </dgm:pt>
    <dgm:pt modelId="{EE23BFC8-6107-40DB-B5CA-8EDBC5F994B5}" type="parTrans" cxnId="{064C324C-66FB-4380-B48E-A6E653089C99}">
      <dgm:prSet/>
      <dgm:spPr/>
      <dgm:t>
        <a:bodyPr/>
        <a:lstStyle/>
        <a:p>
          <a:endParaRPr lang="en-US"/>
        </a:p>
      </dgm:t>
    </dgm:pt>
    <dgm:pt modelId="{C798CC17-7A3E-4142-A966-5529D861D77A}" type="sibTrans" cxnId="{064C324C-66FB-4380-B48E-A6E653089C99}">
      <dgm:prSet/>
      <dgm:spPr/>
      <dgm:t>
        <a:bodyPr/>
        <a:lstStyle/>
        <a:p>
          <a:endParaRPr lang="en-US"/>
        </a:p>
      </dgm:t>
    </dgm:pt>
    <dgm:pt modelId="{F4440FE2-D8BF-4990-9434-AE81FA27A149}">
      <dgm:prSet/>
      <dgm:spPr/>
      <dgm:t>
        <a:bodyPr/>
        <a:lstStyle/>
        <a:p>
          <a:r>
            <a:rPr lang="en-US"/>
            <a:t>Topiramate: GABA modulation, ↓ alcohol/cocaine craving</a:t>
          </a:r>
        </a:p>
      </dgm:t>
    </dgm:pt>
    <dgm:pt modelId="{C18145EC-F1C2-49A2-95C1-92CF1B679263}" type="parTrans" cxnId="{C8FB71AB-4D83-4685-B670-299E41B808E5}">
      <dgm:prSet/>
      <dgm:spPr/>
      <dgm:t>
        <a:bodyPr/>
        <a:lstStyle/>
        <a:p>
          <a:endParaRPr lang="en-US"/>
        </a:p>
      </dgm:t>
    </dgm:pt>
    <dgm:pt modelId="{663674A4-2DE9-4A42-BC66-50D48B664156}" type="sibTrans" cxnId="{C8FB71AB-4D83-4685-B670-299E41B808E5}">
      <dgm:prSet/>
      <dgm:spPr/>
      <dgm:t>
        <a:bodyPr/>
        <a:lstStyle/>
        <a:p>
          <a:endParaRPr lang="en-US"/>
        </a:p>
      </dgm:t>
    </dgm:pt>
    <dgm:pt modelId="{4F5DA7B9-7D84-7841-8108-93295C598D9C}" type="pres">
      <dgm:prSet presAssocID="{69696C58-2CA5-4F1D-B9B0-7A5773268287}" presName="linear" presStyleCnt="0">
        <dgm:presLayoutVars>
          <dgm:animLvl val="lvl"/>
          <dgm:resizeHandles val="exact"/>
        </dgm:presLayoutVars>
      </dgm:prSet>
      <dgm:spPr/>
    </dgm:pt>
    <dgm:pt modelId="{9382FEEC-6BFB-F841-A02F-3083436736E7}" type="pres">
      <dgm:prSet presAssocID="{6E8A07E3-139A-41A2-B589-4719B8963EE8}" presName="parentText" presStyleLbl="node1" presStyleIdx="0" presStyleCnt="3">
        <dgm:presLayoutVars>
          <dgm:chMax val="0"/>
          <dgm:bulletEnabled val="1"/>
        </dgm:presLayoutVars>
      </dgm:prSet>
      <dgm:spPr/>
    </dgm:pt>
    <dgm:pt modelId="{8553F85D-D2BB-004E-9650-486717BEB2BE}" type="pres">
      <dgm:prSet presAssocID="{94E04DD0-B18F-463B-B569-C844BFD1BAB5}" presName="spacer" presStyleCnt="0"/>
      <dgm:spPr/>
    </dgm:pt>
    <dgm:pt modelId="{900B3481-E9B4-9D48-A3A1-3401DFC6D11E}" type="pres">
      <dgm:prSet presAssocID="{8C74CC3D-881F-4381-9F49-D28A116CA1CD}" presName="parentText" presStyleLbl="node1" presStyleIdx="1" presStyleCnt="3">
        <dgm:presLayoutVars>
          <dgm:chMax val="0"/>
          <dgm:bulletEnabled val="1"/>
        </dgm:presLayoutVars>
      </dgm:prSet>
      <dgm:spPr/>
    </dgm:pt>
    <dgm:pt modelId="{7BAAF6EB-8EEC-6049-A22F-549A3CD56B72}" type="pres">
      <dgm:prSet presAssocID="{C798CC17-7A3E-4142-A966-5529D861D77A}" presName="spacer" presStyleCnt="0"/>
      <dgm:spPr/>
    </dgm:pt>
    <dgm:pt modelId="{AFF61758-0869-6A49-B209-2F5B3E49ED5D}" type="pres">
      <dgm:prSet presAssocID="{F4440FE2-D8BF-4990-9434-AE81FA27A149}" presName="parentText" presStyleLbl="node1" presStyleIdx="2" presStyleCnt="3">
        <dgm:presLayoutVars>
          <dgm:chMax val="0"/>
          <dgm:bulletEnabled val="1"/>
        </dgm:presLayoutVars>
      </dgm:prSet>
      <dgm:spPr/>
    </dgm:pt>
  </dgm:ptLst>
  <dgm:cxnLst>
    <dgm:cxn modelId="{A1F7E018-E740-2243-8068-C844295013ED}" type="presOf" srcId="{69696C58-2CA5-4F1D-B9B0-7A5773268287}" destId="{4F5DA7B9-7D84-7841-8108-93295C598D9C}" srcOrd="0" destOrd="0" presId="urn:microsoft.com/office/officeart/2005/8/layout/vList2"/>
    <dgm:cxn modelId="{064C324C-66FB-4380-B48E-A6E653089C99}" srcId="{69696C58-2CA5-4F1D-B9B0-7A5773268287}" destId="{8C74CC3D-881F-4381-9F49-D28A116CA1CD}" srcOrd="1" destOrd="0" parTransId="{EE23BFC8-6107-40DB-B5CA-8EDBC5F994B5}" sibTransId="{C798CC17-7A3E-4142-A966-5529D861D77A}"/>
    <dgm:cxn modelId="{45C8488A-1D3C-B24A-9432-513D663C6AA5}" type="presOf" srcId="{8C74CC3D-881F-4381-9F49-D28A116CA1CD}" destId="{900B3481-E9B4-9D48-A3A1-3401DFC6D11E}" srcOrd="0" destOrd="0" presId="urn:microsoft.com/office/officeart/2005/8/layout/vList2"/>
    <dgm:cxn modelId="{C8FB71AB-4D83-4685-B670-299E41B808E5}" srcId="{69696C58-2CA5-4F1D-B9B0-7A5773268287}" destId="{F4440FE2-D8BF-4990-9434-AE81FA27A149}" srcOrd="2" destOrd="0" parTransId="{C18145EC-F1C2-49A2-95C1-92CF1B679263}" sibTransId="{663674A4-2DE9-4A42-BC66-50D48B664156}"/>
    <dgm:cxn modelId="{241834C4-241D-0D49-A156-FBC3E329CFC5}" type="presOf" srcId="{F4440FE2-D8BF-4990-9434-AE81FA27A149}" destId="{AFF61758-0869-6A49-B209-2F5B3E49ED5D}" srcOrd="0" destOrd="0" presId="urn:microsoft.com/office/officeart/2005/8/layout/vList2"/>
    <dgm:cxn modelId="{E08E0FE9-D46F-AB44-9505-8EDDF184DF1F}" type="presOf" srcId="{6E8A07E3-139A-41A2-B589-4719B8963EE8}" destId="{9382FEEC-6BFB-F841-A02F-3083436736E7}" srcOrd="0" destOrd="0" presId="urn:microsoft.com/office/officeart/2005/8/layout/vList2"/>
    <dgm:cxn modelId="{09CB90F6-B824-4214-A505-B9DDCC2FD3C3}" srcId="{69696C58-2CA5-4F1D-B9B0-7A5773268287}" destId="{6E8A07E3-139A-41A2-B589-4719B8963EE8}" srcOrd="0" destOrd="0" parTransId="{C7F93298-F1FD-4D6C-985E-EFD98AB40F0D}" sibTransId="{94E04DD0-B18F-463B-B569-C844BFD1BAB5}"/>
    <dgm:cxn modelId="{388F6B2F-19C9-8B45-A715-29B650E19055}" type="presParOf" srcId="{4F5DA7B9-7D84-7841-8108-93295C598D9C}" destId="{9382FEEC-6BFB-F841-A02F-3083436736E7}" srcOrd="0" destOrd="0" presId="urn:microsoft.com/office/officeart/2005/8/layout/vList2"/>
    <dgm:cxn modelId="{B0D62049-3E04-F347-A018-4D94F34AD809}" type="presParOf" srcId="{4F5DA7B9-7D84-7841-8108-93295C598D9C}" destId="{8553F85D-D2BB-004E-9650-486717BEB2BE}" srcOrd="1" destOrd="0" presId="urn:microsoft.com/office/officeart/2005/8/layout/vList2"/>
    <dgm:cxn modelId="{912D692D-A943-ED48-B8F7-B14C43E301E9}" type="presParOf" srcId="{4F5DA7B9-7D84-7841-8108-93295C598D9C}" destId="{900B3481-E9B4-9D48-A3A1-3401DFC6D11E}" srcOrd="2" destOrd="0" presId="urn:microsoft.com/office/officeart/2005/8/layout/vList2"/>
    <dgm:cxn modelId="{3C21FE19-2FE6-1C4B-857E-F0D74A708380}" type="presParOf" srcId="{4F5DA7B9-7D84-7841-8108-93295C598D9C}" destId="{7BAAF6EB-8EEC-6049-A22F-549A3CD56B72}" srcOrd="3" destOrd="0" presId="urn:microsoft.com/office/officeart/2005/8/layout/vList2"/>
    <dgm:cxn modelId="{BA3F557B-5750-E141-AA6C-60FC05C07092}" type="presParOf" srcId="{4F5DA7B9-7D84-7841-8108-93295C598D9C}" destId="{AFF61758-0869-6A49-B209-2F5B3E49ED5D}"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0B41747-80F3-4CBD-8383-B448BA343AA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5DD2AF40-C584-41B4-B3CF-376EA5D83F2D}">
      <dgm:prSet/>
      <dgm:spPr/>
      <dgm:t>
        <a:bodyPr/>
        <a:lstStyle/>
        <a:p>
          <a:r>
            <a:rPr lang="en-US" dirty="0"/>
            <a:t>GLP-1 receptor agonists (</a:t>
          </a:r>
          <a:r>
            <a:rPr lang="en-US" dirty="0" err="1"/>
            <a:t>semaglutide</a:t>
          </a:r>
          <a:r>
            <a:rPr lang="en-US" dirty="0"/>
            <a:t>, liraglutide, </a:t>
          </a:r>
          <a:r>
            <a:rPr lang="en-US" dirty="0" err="1"/>
            <a:t>tirzepatide</a:t>
          </a:r>
          <a:r>
            <a:rPr lang="en-US" dirty="0"/>
            <a:t>)</a:t>
          </a:r>
        </a:p>
      </dgm:t>
    </dgm:pt>
    <dgm:pt modelId="{045518A0-ED78-4C0A-ACFB-BEBCB5C77E27}" type="parTrans" cxnId="{5868035D-ED6F-4B75-B05B-F74687524048}">
      <dgm:prSet/>
      <dgm:spPr/>
      <dgm:t>
        <a:bodyPr/>
        <a:lstStyle/>
        <a:p>
          <a:endParaRPr lang="en-US"/>
        </a:p>
      </dgm:t>
    </dgm:pt>
    <dgm:pt modelId="{E818790F-E25C-482F-99EA-374B099AC627}" type="sibTrans" cxnId="{5868035D-ED6F-4B75-B05B-F74687524048}">
      <dgm:prSet/>
      <dgm:spPr/>
      <dgm:t>
        <a:bodyPr/>
        <a:lstStyle/>
        <a:p>
          <a:endParaRPr lang="en-US"/>
        </a:p>
      </dgm:t>
    </dgm:pt>
    <dgm:pt modelId="{D5EA207E-8702-4842-BC3E-379FD49FEBEF}">
      <dgm:prSet/>
      <dgm:spPr/>
      <dgm:t>
        <a:bodyPr/>
        <a:lstStyle/>
        <a:p>
          <a:r>
            <a:rPr lang="en-US"/>
            <a:t>Bupropion/naltrexone (Contrave®)</a:t>
          </a:r>
        </a:p>
      </dgm:t>
    </dgm:pt>
    <dgm:pt modelId="{532B43B0-9384-4838-9BE4-DA1F1AAF2D21}" type="parTrans" cxnId="{F3691D4E-7CD7-453D-9048-8A52E2E97E5C}">
      <dgm:prSet/>
      <dgm:spPr/>
      <dgm:t>
        <a:bodyPr/>
        <a:lstStyle/>
        <a:p>
          <a:endParaRPr lang="en-US"/>
        </a:p>
      </dgm:t>
    </dgm:pt>
    <dgm:pt modelId="{7D75AB2B-2FB2-4E6A-8F23-210915186B72}" type="sibTrans" cxnId="{F3691D4E-7CD7-453D-9048-8A52E2E97E5C}">
      <dgm:prSet/>
      <dgm:spPr/>
      <dgm:t>
        <a:bodyPr/>
        <a:lstStyle/>
        <a:p>
          <a:endParaRPr lang="en-US"/>
        </a:p>
      </dgm:t>
    </dgm:pt>
    <dgm:pt modelId="{1EB636AD-D5D0-4F04-AFD7-3BF87B314B6F}">
      <dgm:prSet/>
      <dgm:spPr/>
      <dgm:t>
        <a:bodyPr/>
        <a:lstStyle/>
        <a:p>
          <a:r>
            <a:rPr lang="en-US"/>
            <a:t>Phentermine/topiramate (Qsymia®)</a:t>
          </a:r>
        </a:p>
      </dgm:t>
    </dgm:pt>
    <dgm:pt modelId="{1FCD37DE-9CD3-46F9-A568-EE04C4DA7B82}" type="parTrans" cxnId="{46075BD7-7E9A-4CAB-B983-04826E18C477}">
      <dgm:prSet/>
      <dgm:spPr/>
      <dgm:t>
        <a:bodyPr/>
        <a:lstStyle/>
        <a:p>
          <a:endParaRPr lang="en-US"/>
        </a:p>
      </dgm:t>
    </dgm:pt>
    <dgm:pt modelId="{7B6A939B-EC14-4C0D-8FA8-3B10CE9CD594}" type="sibTrans" cxnId="{46075BD7-7E9A-4CAB-B983-04826E18C477}">
      <dgm:prSet/>
      <dgm:spPr/>
      <dgm:t>
        <a:bodyPr/>
        <a:lstStyle/>
        <a:p>
          <a:endParaRPr lang="en-US"/>
        </a:p>
      </dgm:t>
    </dgm:pt>
    <dgm:pt modelId="{09CEE261-4636-4594-BAA1-1B15AFD6D0A3}">
      <dgm:prSet/>
      <dgm:spPr/>
      <dgm:t>
        <a:bodyPr/>
        <a:lstStyle/>
        <a:p>
          <a:r>
            <a:rPr lang="en-US"/>
            <a:t>Mechanisms: appetite suppression, reward modulation, impulse control improvement</a:t>
          </a:r>
        </a:p>
      </dgm:t>
    </dgm:pt>
    <dgm:pt modelId="{BF607279-00D6-492C-8B80-84109F8C2BF2}" type="parTrans" cxnId="{B5D5452E-291E-48F6-AD4B-E160250A5F80}">
      <dgm:prSet/>
      <dgm:spPr/>
      <dgm:t>
        <a:bodyPr/>
        <a:lstStyle/>
        <a:p>
          <a:endParaRPr lang="en-US"/>
        </a:p>
      </dgm:t>
    </dgm:pt>
    <dgm:pt modelId="{26E3D5F0-4A87-4CD8-914A-59323EBC75CC}" type="sibTrans" cxnId="{B5D5452E-291E-48F6-AD4B-E160250A5F80}">
      <dgm:prSet/>
      <dgm:spPr/>
      <dgm:t>
        <a:bodyPr/>
        <a:lstStyle/>
        <a:p>
          <a:endParaRPr lang="en-US"/>
        </a:p>
      </dgm:t>
    </dgm:pt>
    <dgm:pt modelId="{9D7D9AE0-69A1-1B41-B75A-F31066A3542B}" type="pres">
      <dgm:prSet presAssocID="{50B41747-80F3-4CBD-8383-B448BA343AAF}" presName="linear" presStyleCnt="0">
        <dgm:presLayoutVars>
          <dgm:animLvl val="lvl"/>
          <dgm:resizeHandles val="exact"/>
        </dgm:presLayoutVars>
      </dgm:prSet>
      <dgm:spPr/>
    </dgm:pt>
    <dgm:pt modelId="{B7A5A53B-6019-E64C-A349-9331AA5DE5B6}" type="pres">
      <dgm:prSet presAssocID="{5DD2AF40-C584-41B4-B3CF-376EA5D83F2D}" presName="parentText" presStyleLbl="node1" presStyleIdx="0" presStyleCnt="4">
        <dgm:presLayoutVars>
          <dgm:chMax val="0"/>
          <dgm:bulletEnabled val="1"/>
        </dgm:presLayoutVars>
      </dgm:prSet>
      <dgm:spPr/>
    </dgm:pt>
    <dgm:pt modelId="{5B6F00F4-69B8-AE45-B19F-175F35573A5A}" type="pres">
      <dgm:prSet presAssocID="{E818790F-E25C-482F-99EA-374B099AC627}" presName="spacer" presStyleCnt="0"/>
      <dgm:spPr/>
    </dgm:pt>
    <dgm:pt modelId="{B163D74E-AA45-E34B-9962-CBB0B66F2C06}" type="pres">
      <dgm:prSet presAssocID="{D5EA207E-8702-4842-BC3E-379FD49FEBEF}" presName="parentText" presStyleLbl="node1" presStyleIdx="1" presStyleCnt="4">
        <dgm:presLayoutVars>
          <dgm:chMax val="0"/>
          <dgm:bulletEnabled val="1"/>
        </dgm:presLayoutVars>
      </dgm:prSet>
      <dgm:spPr/>
    </dgm:pt>
    <dgm:pt modelId="{874536D5-4AFF-2543-B61A-746691D97CE2}" type="pres">
      <dgm:prSet presAssocID="{7D75AB2B-2FB2-4E6A-8F23-210915186B72}" presName="spacer" presStyleCnt="0"/>
      <dgm:spPr/>
    </dgm:pt>
    <dgm:pt modelId="{7CCF468F-0CEB-DA43-8002-390E57AD7BA3}" type="pres">
      <dgm:prSet presAssocID="{1EB636AD-D5D0-4F04-AFD7-3BF87B314B6F}" presName="parentText" presStyleLbl="node1" presStyleIdx="2" presStyleCnt="4">
        <dgm:presLayoutVars>
          <dgm:chMax val="0"/>
          <dgm:bulletEnabled val="1"/>
        </dgm:presLayoutVars>
      </dgm:prSet>
      <dgm:spPr/>
    </dgm:pt>
    <dgm:pt modelId="{989C6935-5387-7D47-8865-E31A77BE98FF}" type="pres">
      <dgm:prSet presAssocID="{7B6A939B-EC14-4C0D-8FA8-3B10CE9CD594}" presName="spacer" presStyleCnt="0"/>
      <dgm:spPr/>
    </dgm:pt>
    <dgm:pt modelId="{827785E4-A5A2-DA47-B096-2B95A2DC4F5D}" type="pres">
      <dgm:prSet presAssocID="{09CEE261-4636-4594-BAA1-1B15AFD6D0A3}" presName="parentText" presStyleLbl="node1" presStyleIdx="3" presStyleCnt="4">
        <dgm:presLayoutVars>
          <dgm:chMax val="0"/>
          <dgm:bulletEnabled val="1"/>
        </dgm:presLayoutVars>
      </dgm:prSet>
      <dgm:spPr/>
    </dgm:pt>
  </dgm:ptLst>
  <dgm:cxnLst>
    <dgm:cxn modelId="{EE320300-D6E3-A142-A5E8-9CB0707528AF}" type="presOf" srcId="{50B41747-80F3-4CBD-8383-B448BA343AAF}" destId="{9D7D9AE0-69A1-1B41-B75A-F31066A3542B}" srcOrd="0" destOrd="0" presId="urn:microsoft.com/office/officeart/2005/8/layout/vList2"/>
    <dgm:cxn modelId="{72DDF726-B895-8441-8C12-E86DCD653F02}" type="presOf" srcId="{D5EA207E-8702-4842-BC3E-379FD49FEBEF}" destId="{B163D74E-AA45-E34B-9962-CBB0B66F2C06}" srcOrd="0" destOrd="0" presId="urn:microsoft.com/office/officeart/2005/8/layout/vList2"/>
    <dgm:cxn modelId="{B5D5452E-291E-48F6-AD4B-E160250A5F80}" srcId="{50B41747-80F3-4CBD-8383-B448BA343AAF}" destId="{09CEE261-4636-4594-BAA1-1B15AFD6D0A3}" srcOrd="3" destOrd="0" parTransId="{BF607279-00D6-492C-8B80-84109F8C2BF2}" sibTransId="{26E3D5F0-4A87-4CD8-914A-59323EBC75CC}"/>
    <dgm:cxn modelId="{5868035D-ED6F-4B75-B05B-F74687524048}" srcId="{50B41747-80F3-4CBD-8383-B448BA343AAF}" destId="{5DD2AF40-C584-41B4-B3CF-376EA5D83F2D}" srcOrd="0" destOrd="0" parTransId="{045518A0-ED78-4C0A-ACFB-BEBCB5C77E27}" sibTransId="{E818790F-E25C-482F-99EA-374B099AC627}"/>
    <dgm:cxn modelId="{4E7AB243-CCFA-D541-A5FD-FA695FBFD31E}" type="presOf" srcId="{09CEE261-4636-4594-BAA1-1B15AFD6D0A3}" destId="{827785E4-A5A2-DA47-B096-2B95A2DC4F5D}" srcOrd="0" destOrd="0" presId="urn:microsoft.com/office/officeart/2005/8/layout/vList2"/>
    <dgm:cxn modelId="{F3691D4E-7CD7-453D-9048-8A52E2E97E5C}" srcId="{50B41747-80F3-4CBD-8383-B448BA343AAF}" destId="{D5EA207E-8702-4842-BC3E-379FD49FEBEF}" srcOrd="1" destOrd="0" parTransId="{532B43B0-9384-4838-9BE4-DA1F1AAF2D21}" sibTransId="{7D75AB2B-2FB2-4E6A-8F23-210915186B72}"/>
    <dgm:cxn modelId="{AFD7D187-2981-BD48-877B-9FE89A252895}" type="presOf" srcId="{5DD2AF40-C584-41B4-B3CF-376EA5D83F2D}" destId="{B7A5A53B-6019-E64C-A349-9331AA5DE5B6}" srcOrd="0" destOrd="0" presId="urn:microsoft.com/office/officeart/2005/8/layout/vList2"/>
    <dgm:cxn modelId="{9EC0498B-0F19-D14B-B749-EBA7F55D7C42}" type="presOf" srcId="{1EB636AD-D5D0-4F04-AFD7-3BF87B314B6F}" destId="{7CCF468F-0CEB-DA43-8002-390E57AD7BA3}" srcOrd="0" destOrd="0" presId="urn:microsoft.com/office/officeart/2005/8/layout/vList2"/>
    <dgm:cxn modelId="{46075BD7-7E9A-4CAB-B983-04826E18C477}" srcId="{50B41747-80F3-4CBD-8383-B448BA343AAF}" destId="{1EB636AD-D5D0-4F04-AFD7-3BF87B314B6F}" srcOrd="2" destOrd="0" parTransId="{1FCD37DE-9CD3-46F9-A568-EE04C4DA7B82}" sibTransId="{7B6A939B-EC14-4C0D-8FA8-3B10CE9CD594}"/>
    <dgm:cxn modelId="{343657D4-670D-2747-935F-AB77C2AAB688}" type="presParOf" srcId="{9D7D9AE0-69A1-1B41-B75A-F31066A3542B}" destId="{B7A5A53B-6019-E64C-A349-9331AA5DE5B6}" srcOrd="0" destOrd="0" presId="urn:microsoft.com/office/officeart/2005/8/layout/vList2"/>
    <dgm:cxn modelId="{D7643F52-D769-684A-9951-E962C64FE1BC}" type="presParOf" srcId="{9D7D9AE0-69A1-1B41-B75A-F31066A3542B}" destId="{5B6F00F4-69B8-AE45-B19F-175F35573A5A}" srcOrd="1" destOrd="0" presId="urn:microsoft.com/office/officeart/2005/8/layout/vList2"/>
    <dgm:cxn modelId="{17558788-4B2A-474A-91B2-293F773B3B6A}" type="presParOf" srcId="{9D7D9AE0-69A1-1B41-B75A-F31066A3542B}" destId="{B163D74E-AA45-E34B-9962-CBB0B66F2C06}" srcOrd="2" destOrd="0" presId="urn:microsoft.com/office/officeart/2005/8/layout/vList2"/>
    <dgm:cxn modelId="{7E854936-B3E2-FC4D-AA07-69B0E28E826E}" type="presParOf" srcId="{9D7D9AE0-69A1-1B41-B75A-F31066A3542B}" destId="{874536D5-4AFF-2543-B61A-746691D97CE2}" srcOrd="3" destOrd="0" presId="urn:microsoft.com/office/officeart/2005/8/layout/vList2"/>
    <dgm:cxn modelId="{4DD0DF3D-2C23-5B4D-93A1-43992051978E}" type="presParOf" srcId="{9D7D9AE0-69A1-1B41-B75A-F31066A3542B}" destId="{7CCF468F-0CEB-DA43-8002-390E57AD7BA3}" srcOrd="4" destOrd="0" presId="urn:microsoft.com/office/officeart/2005/8/layout/vList2"/>
    <dgm:cxn modelId="{425F4EB1-28F7-4549-9A0F-61622D9C66C4}" type="presParOf" srcId="{9D7D9AE0-69A1-1B41-B75A-F31066A3542B}" destId="{989C6935-5387-7D47-8865-E31A77BE98FF}" srcOrd="5" destOrd="0" presId="urn:microsoft.com/office/officeart/2005/8/layout/vList2"/>
    <dgm:cxn modelId="{31287D1E-541E-D847-893A-76F3C1C8D158}" type="presParOf" srcId="{9D7D9AE0-69A1-1B41-B75A-F31066A3542B}" destId="{827785E4-A5A2-DA47-B096-2B95A2DC4F5D}"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8F996D9-DD95-4146-9EC0-21C4AFA927C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73DE211-5859-4F8B-9AA4-A4C195464BC2}">
      <dgm:prSet/>
      <dgm:spPr/>
      <dgm:t>
        <a:bodyPr/>
        <a:lstStyle/>
        <a:p>
          <a:r>
            <a:rPr lang="en-US" b="0" i="0" baseline="0"/>
            <a:t>Injectable GLP-1 Agonists: </a:t>
          </a:r>
          <a:endParaRPr lang="en-US"/>
        </a:p>
      </dgm:t>
    </dgm:pt>
    <dgm:pt modelId="{2EB38C52-44BE-4C19-B3E6-04B0CC997175}" type="parTrans" cxnId="{9AD29853-4B44-4938-99AA-A468BE29B98A}">
      <dgm:prSet/>
      <dgm:spPr/>
      <dgm:t>
        <a:bodyPr/>
        <a:lstStyle/>
        <a:p>
          <a:endParaRPr lang="en-US"/>
        </a:p>
      </dgm:t>
    </dgm:pt>
    <dgm:pt modelId="{26AF8337-8AC0-4C8F-94C5-83DD11401956}" type="sibTrans" cxnId="{9AD29853-4B44-4938-99AA-A468BE29B98A}">
      <dgm:prSet/>
      <dgm:spPr/>
      <dgm:t>
        <a:bodyPr/>
        <a:lstStyle/>
        <a:p>
          <a:endParaRPr lang="en-US"/>
        </a:p>
      </dgm:t>
    </dgm:pt>
    <dgm:pt modelId="{8C77411D-E3ED-40E4-8202-CE7AF9F05428}">
      <dgm:prSet/>
      <dgm:spPr/>
      <dgm:t>
        <a:bodyPr/>
        <a:lstStyle/>
        <a:p>
          <a:r>
            <a:rPr lang="en-US" b="0" i="0" baseline="0" dirty="0" err="1">
              <a:solidFill>
                <a:schemeClr val="tx1"/>
              </a:solidFill>
            </a:rPr>
            <a:t>Semaglutide</a:t>
          </a:r>
          <a:r>
            <a:rPr lang="en-US" b="0" i="0" baseline="0" dirty="0">
              <a:solidFill>
                <a:schemeClr val="tx1"/>
              </a:solidFill>
            </a:rPr>
            <a:t> (Ozempic, </a:t>
          </a:r>
          <a:r>
            <a:rPr lang="en-US" b="0" i="0" baseline="0" dirty="0" err="1">
              <a:solidFill>
                <a:schemeClr val="tx1"/>
              </a:solidFill>
            </a:rPr>
            <a:t>Wegovy</a:t>
          </a:r>
          <a:r>
            <a:rPr lang="en-US" b="0" i="0" baseline="0" dirty="0">
              <a:solidFill>
                <a:schemeClr val="tx1"/>
              </a:solidFill>
            </a:rPr>
            <a:t>)</a:t>
          </a:r>
          <a:endParaRPr lang="en-US" dirty="0">
            <a:solidFill>
              <a:schemeClr val="tx1"/>
            </a:solidFill>
          </a:endParaRPr>
        </a:p>
      </dgm:t>
    </dgm:pt>
    <dgm:pt modelId="{E1A1F9F1-C956-4B03-B9BE-5647B382A633}" type="parTrans" cxnId="{749FD390-7238-47F8-ADC9-203D37800F0A}">
      <dgm:prSet/>
      <dgm:spPr/>
      <dgm:t>
        <a:bodyPr/>
        <a:lstStyle/>
        <a:p>
          <a:endParaRPr lang="en-US"/>
        </a:p>
      </dgm:t>
    </dgm:pt>
    <dgm:pt modelId="{2594CAAB-EC64-4225-B877-3F247CC64FB9}" type="sibTrans" cxnId="{749FD390-7238-47F8-ADC9-203D37800F0A}">
      <dgm:prSet/>
      <dgm:spPr/>
      <dgm:t>
        <a:bodyPr/>
        <a:lstStyle/>
        <a:p>
          <a:endParaRPr lang="en-US"/>
        </a:p>
      </dgm:t>
    </dgm:pt>
    <dgm:pt modelId="{2F8C3581-FCD3-4FE4-8707-D3312B210434}">
      <dgm:prSet/>
      <dgm:spPr/>
      <dgm:t>
        <a:bodyPr/>
        <a:lstStyle/>
        <a:p>
          <a:r>
            <a:rPr lang="en-US" b="0" i="0" baseline="0" dirty="0">
              <a:solidFill>
                <a:schemeClr val="tx1"/>
              </a:solidFill>
            </a:rPr>
            <a:t>Liraglutide (Victoza, </a:t>
          </a:r>
          <a:r>
            <a:rPr lang="en-US" b="0" i="0" baseline="0" dirty="0" err="1">
              <a:solidFill>
                <a:schemeClr val="tx1"/>
              </a:solidFill>
            </a:rPr>
            <a:t>Saxenda</a:t>
          </a:r>
          <a:r>
            <a:rPr lang="en-US" b="0" i="0" baseline="0" dirty="0">
              <a:solidFill>
                <a:schemeClr val="tx1"/>
              </a:solidFill>
            </a:rPr>
            <a:t>)</a:t>
          </a:r>
          <a:endParaRPr lang="en-US" dirty="0">
            <a:solidFill>
              <a:schemeClr val="tx1"/>
            </a:solidFill>
          </a:endParaRPr>
        </a:p>
      </dgm:t>
    </dgm:pt>
    <dgm:pt modelId="{5CE0BD49-646C-4F11-B156-DB2B8F76CF89}" type="parTrans" cxnId="{6D48F2E5-EDD0-4950-A7C3-C9420DCAA07B}">
      <dgm:prSet/>
      <dgm:spPr/>
      <dgm:t>
        <a:bodyPr/>
        <a:lstStyle/>
        <a:p>
          <a:endParaRPr lang="en-US"/>
        </a:p>
      </dgm:t>
    </dgm:pt>
    <dgm:pt modelId="{849C2E13-76D1-4114-9871-F42ED71C61BD}" type="sibTrans" cxnId="{6D48F2E5-EDD0-4950-A7C3-C9420DCAA07B}">
      <dgm:prSet/>
      <dgm:spPr/>
      <dgm:t>
        <a:bodyPr/>
        <a:lstStyle/>
        <a:p>
          <a:endParaRPr lang="en-US"/>
        </a:p>
      </dgm:t>
    </dgm:pt>
    <dgm:pt modelId="{0F14675D-AC8D-4D4C-9A63-203BA720267A}">
      <dgm:prSet/>
      <dgm:spPr/>
      <dgm:t>
        <a:bodyPr/>
        <a:lstStyle/>
        <a:p>
          <a:r>
            <a:rPr lang="en-US" b="0" i="0" baseline="0" dirty="0">
              <a:solidFill>
                <a:schemeClr val="tx1"/>
              </a:solidFill>
            </a:rPr>
            <a:t>Dulaglutide (Trulicity)</a:t>
          </a:r>
          <a:endParaRPr lang="en-US" dirty="0">
            <a:solidFill>
              <a:schemeClr val="tx1"/>
            </a:solidFill>
          </a:endParaRPr>
        </a:p>
      </dgm:t>
    </dgm:pt>
    <dgm:pt modelId="{9B413C7D-18AA-4F78-A33D-C047F60D8A40}" type="parTrans" cxnId="{AE15251E-5449-4D51-93D1-B369D0E13372}">
      <dgm:prSet/>
      <dgm:spPr/>
      <dgm:t>
        <a:bodyPr/>
        <a:lstStyle/>
        <a:p>
          <a:endParaRPr lang="en-US"/>
        </a:p>
      </dgm:t>
    </dgm:pt>
    <dgm:pt modelId="{94A157CD-FEF5-465D-822A-02DDB97E2B5F}" type="sibTrans" cxnId="{AE15251E-5449-4D51-93D1-B369D0E13372}">
      <dgm:prSet/>
      <dgm:spPr/>
      <dgm:t>
        <a:bodyPr/>
        <a:lstStyle/>
        <a:p>
          <a:endParaRPr lang="en-US"/>
        </a:p>
      </dgm:t>
    </dgm:pt>
    <dgm:pt modelId="{358DEEA3-A40A-4BAA-9BA1-A1DBBB3147C9}">
      <dgm:prSet/>
      <dgm:spPr/>
      <dgm:t>
        <a:bodyPr/>
        <a:lstStyle/>
        <a:p>
          <a:r>
            <a:rPr lang="en-US" b="0" i="0" baseline="0" dirty="0">
              <a:solidFill>
                <a:schemeClr val="tx1"/>
              </a:solidFill>
            </a:rPr>
            <a:t>Exenatide (Byetta, </a:t>
          </a:r>
          <a:r>
            <a:rPr lang="en-US" b="0" i="0" baseline="0" dirty="0" err="1">
              <a:solidFill>
                <a:schemeClr val="tx1"/>
              </a:solidFill>
            </a:rPr>
            <a:t>Bydureon</a:t>
          </a:r>
          <a:r>
            <a:rPr lang="en-US" b="0" i="0" baseline="0" dirty="0">
              <a:solidFill>
                <a:schemeClr val="tx1"/>
              </a:solidFill>
            </a:rPr>
            <a:t>)</a:t>
          </a:r>
          <a:endParaRPr lang="en-US" dirty="0">
            <a:solidFill>
              <a:schemeClr val="tx1"/>
            </a:solidFill>
          </a:endParaRPr>
        </a:p>
      </dgm:t>
    </dgm:pt>
    <dgm:pt modelId="{0B27A911-F0AB-42F1-9829-00BFAA9E1352}" type="parTrans" cxnId="{5B94FCA3-BBC6-45EE-BD3E-C748820D30AB}">
      <dgm:prSet/>
      <dgm:spPr/>
      <dgm:t>
        <a:bodyPr/>
        <a:lstStyle/>
        <a:p>
          <a:endParaRPr lang="en-US"/>
        </a:p>
      </dgm:t>
    </dgm:pt>
    <dgm:pt modelId="{EBAE41D4-C674-43A8-B04E-E0F3D4657AB7}" type="sibTrans" cxnId="{5B94FCA3-BBC6-45EE-BD3E-C748820D30AB}">
      <dgm:prSet/>
      <dgm:spPr/>
      <dgm:t>
        <a:bodyPr/>
        <a:lstStyle/>
        <a:p>
          <a:endParaRPr lang="en-US"/>
        </a:p>
      </dgm:t>
    </dgm:pt>
    <dgm:pt modelId="{0CB3B77D-20BC-4AE8-9043-3612924712FB}">
      <dgm:prSet/>
      <dgm:spPr/>
      <dgm:t>
        <a:bodyPr/>
        <a:lstStyle/>
        <a:p>
          <a:r>
            <a:rPr lang="en-US" b="0" i="0" baseline="0" dirty="0"/>
            <a:t>Oral GLP-1 Agonist: </a:t>
          </a:r>
          <a:r>
            <a:rPr lang="en-US" b="0" i="0" baseline="0" dirty="0" err="1">
              <a:solidFill>
                <a:schemeClr val="tx1"/>
              </a:solidFill>
            </a:rPr>
            <a:t>Semaglutide</a:t>
          </a:r>
          <a:r>
            <a:rPr lang="en-US" b="0" i="0" baseline="0" dirty="0">
              <a:solidFill>
                <a:schemeClr val="tx1"/>
              </a:solidFill>
            </a:rPr>
            <a:t> (</a:t>
          </a:r>
          <a:r>
            <a:rPr lang="en-US" b="0" i="0" baseline="0" dirty="0" err="1">
              <a:solidFill>
                <a:schemeClr val="tx1"/>
              </a:solidFill>
            </a:rPr>
            <a:t>Rybelsus</a:t>
          </a:r>
          <a:r>
            <a:rPr lang="en-US" b="0" i="0" baseline="0" dirty="0">
              <a:solidFill>
                <a:schemeClr val="tx1"/>
              </a:solidFill>
            </a:rPr>
            <a:t>). </a:t>
          </a:r>
          <a:endParaRPr lang="en-US" dirty="0">
            <a:solidFill>
              <a:schemeClr val="tx1"/>
            </a:solidFill>
          </a:endParaRPr>
        </a:p>
      </dgm:t>
    </dgm:pt>
    <dgm:pt modelId="{F2A4B000-20D7-476D-929A-2810BC4C8A9B}" type="parTrans" cxnId="{70BB6450-4BA9-4197-B765-F5E94FFDA549}">
      <dgm:prSet/>
      <dgm:spPr/>
      <dgm:t>
        <a:bodyPr/>
        <a:lstStyle/>
        <a:p>
          <a:endParaRPr lang="en-US"/>
        </a:p>
      </dgm:t>
    </dgm:pt>
    <dgm:pt modelId="{523DDF6C-464E-4BA6-B102-E9252A8831EE}" type="sibTrans" cxnId="{70BB6450-4BA9-4197-B765-F5E94FFDA549}">
      <dgm:prSet/>
      <dgm:spPr/>
      <dgm:t>
        <a:bodyPr/>
        <a:lstStyle/>
        <a:p>
          <a:endParaRPr lang="en-US"/>
        </a:p>
      </dgm:t>
    </dgm:pt>
    <dgm:pt modelId="{F6F90D14-5D76-4A1B-8359-59C60934B001}">
      <dgm:prSet/>
      <dgm:spPr/>
      <dgm:t>
        <a:bodyPr/>
        <a:lstStyle/>
        <a:p>
          <a:r>
            <a:rPr lang="en-US" b="0" i="0" baseline="0" dirty="0"/>
            <a:t>Dual GLP-1 and GIP Receptor Agonists: </a:t>
          </a:r>
          <a:endParaRPr lang="en-US" dirty="0"/>
        </a:p>
      </dgm:t>
    </dgm:pt>
    <dgm:pt modelId="{531A1F06-169D-44E9-8CE4-ED21FD24628D}" type="parTrans" cxnId="{8BBED0DF-13E9-493E-BAC0-3BF76C3C7CBE}">
      <dgm:prSet/>
      <dgm:spPr/>
      <dgm:t>
        <a:bodyPr/>
        <a:lstStyle/>
        <a:p>
          <a:endParaRPr lang="en-US"/>
        </a:p>
      </dgm:t>
    </dgm:pt>
    <dgm:pt modelId="{58BF20C7-1BC9-4536-BE59-E9A587EADC6A}" type="sibTrans" cxnId="{8BBED0DF-13E9-493E-BAC0-3BF76C3C7CBE}">
      <dgm:prSet/>
      <dgm:spPr/>
      <dgm:t>
        <a:bodyPr/>
        <a:lstStyle/>
        <a:p>
          <a:endParaRPr lang="en-US"/>
        </a:p>
      </dgm:t>
    </dgm:pt>
    <dgm:pt modelId="{B8C96CF4-78AB-4307-A3DA-C1B9E20D85DB}">
      <dgm:prSet/>
      <dgm:spPr/>
      <dgm:t>
        <a:bodyPr/>
        <a:lstStyle/>
        <a:p>
          <a:r>
            <a:rPr lang="en-US" dirty="0" err="1">
              <a:solidFill>
                <a:schemeClr val="tx1"/>
              </a:solidFill>
            </a:rPr>
            <a:t>Tirzepatide</a:t>
          </a:r>
          <a:r>
            <a:rPr lang="en-US" dirty="0">
              <a:solidFill>
                <a:schemeClr val="tx1"/>
              </a:solidFill>
            </a:rPr>
            <a:t> (</a:t>
          </a:r>
          <a:r>
            <a:rPr lang="en-US" dirty="0" err="1">
              <a:solidFill>
                <a:schemeClr val="tx1"/>
              </a:solidFill>
            </a:rPr>
            <a:t>Mounjaro</a:t>
          </a:r>
          <a:r>
            <a:rPr lang="en-US" dirty="0">
              <a:solidFill>
                <a:schemeClr val="tx1"/>
              </a:solidFill>
            </a:rPr>
            <a:t>, </a:t>
          </a:r>
          <a:r>
            <a:rPr lang="en-US" dirty="0" err="1">
              <a:solidFill>
                <a:schemeClr val="tx1"/>
              </a:solidFill>
            </a:rPr>
            <a:t>Zepbound</a:t>
          </a:r>
          <a:r>
            <a:rPr lang="en-US" dirty="0">
              <a:solidFill>
                <a:schemeClr val="tx1"/>
              </a:solidFill>
            </a:rPr>
            <a:t>)</a:t>
          </a:r>
        </a:p>
      </dgm:t>
    </dgm:pt>
    <dgm:pt modelId="{0753CD79-2753-4A7F-BD5F-9AAAC29AE06B}" type="parTrans" cxnId="{CE6F3A54-F001-43CA-989C-B5413830A4A1}">
      <dgm:prSet/>
      <dgm:spPr/>
      <dgm:t>
        <a:bodyPr/>
        <a:lstStyle/>
        <a:p>
          <a:endParaRPr lang="en-US"/>
        </a:p>
      </dgm:t>
    </dgm:pt>
    <dgm:pt modelId="{67E01A9B-7695-40D6-B1EC-7B40DE4E7BA4}" type="sibTrans" cxnId="{CE6F3A54-F001-43CA-989C-B5413830A4A1}">
      <dgm:prSet/>
      <dgm:spPr/>
      <dgm:t>
        <a:bodyPr/>
        <a:lstStyle/>
        <a:p>
          <a:endParaRPr lang="en-US"/>
        </a:p>
      </dgm:t>
    </dgm:pt>
    <dgm:pt modelId="{0412D989-25F5-B84D-BD9C-7EAE933AC782}" type="pres">
      <dgm:prSet presAssocID="{D8F996D9-DD95-4146-9EC0-21C4AFA927C6}" presName="linear" presStyleCnt="0">
        <dgm:presLayoutVars>
          <dgm:animLvl val="lvl"/>
          <dgm:resizeHandles val="exact"/>
        </dgm:presLayoutVars>
      </dgm:prSet>
      <dgm:spPr/>
    </dgm:pt>
    <dgm:pt modelId="{8E7A69B0-6F11-5D43-8D32-515047DBC61D}" type="pres">
      <dgm:prSet presAssocID="{973DE211-5859-4F8B-9AA4-A4C195464BC2}" presName="parentText" presStyleLbl="node1" presStyleIdx="0" presStyleCnt="8" custLinFactNeighborY="-25882">
        <dgm:presLayoutVars>
          <dgm:chMax val="0"/>
          <dgm:bulletEnabled val="1"/>
        </dgm:presLayoutVars>
      </dgm:prSet>
      <dgm:spPr/>
    </dgm:pt>
    <dgm:pt modelId="{C9D24846-E6FA-3E41-8ECD-56B2D1FED30E}" type="pres">
      <dgm:prSet presAssocID="{26AF8337-8AC0-4C8F-94C5-83DD11401956}" presName="spacer" presStyleCnt="0"/>
      <dgm:spPr/>
    </dgm:pt>
    <dgm:pt modelId="{ACF3599A-CAAB-B748-855B-F13EC47AD198}" type="pres">
      <dgm:prSet presAssocID="{8C77411D-E3ED-40E4-8202-CE7AF9F05428}" presName="parentText" presStyleLbl="node1" presStyleIdx="1" presStyleCnt="8" custScaleX="78213">
        <dgm:presLayoutVars>
          <dgm:chMax val="0"/>
          <dgm:bulletEnabled val="1"/>
        </dgm:presLayoutVars>
      </dgm:prSet>
      <dgm:spPr/>
    </dgm:pt>
    <dgm:pt modelId="{3B87C680-53FD-414A-8DA3-584A42AF39F2}" type="pres">
      <dgm:prSet presAssocID="{2594CAAB-EC64-4225-B877-3F247CC64FB9}" presName="spacer" presStyleCnt="0"/>
      <dgm:spPr/>
    </dgm:pt>
    <dgm:pt modelId="{3636247E-1A69-434C-9CCC-67FB9C12A2A4}" type="pres">
      <dgm:prSet presAssocID="{2F8C3581-FCD3-4FE4-8707-D3312B210434}" presName="parentText" presStyleLbl="node1" presStyleIdx="2" presStyleCnt="8" custScaleX="78348">
        <dgm:presLayoutVars>
          <dgm:chMax val="0"/>
          <dgm:bulletEnabled val="1"/>
        </dgm:presLayoutVars>
      </dgm:prSet>
      <dgm:spPr/>
    </dgm:pt>
    <dgm:pt modelId="{9EACC86C-5AC6-1D45-95F4-940097C2B430}" type="pres">
      <dgm:prSet presAssocID="{849C2E13-76D1-4114-9871-F42ED71C61BD}" presName="spacer" presStyleCnt="0"/>
      <dgm:spPr/>
    </dgm:pt>
    <dgm:pt modelId="{2874F530-5402-7D4D-847D-4955B6A2CD33}" type="pres">
      <dgm:prSet presAssocID="{0F14675D-AC8D-4D4C-9A63-203BA720267A}" presName="parentText" presStyleLbl="node1" presStyleIdx="3" presStyleCnt="8" custScaleX="78753">
        <dgm:presLayoutVars>
          <dgm:chMax val="0"/>
          <dgm:bulletEnabled val="1"/>
        </dgm:presLayoutVars>
      </dgm:prSet>
      <dgm:spPr/>
    </dgm:pt>
    <dgm:pt modelId="{9E40E7D3-02CA-974A-84A1-CCA22244F4FC}" type="pres">
      <dgm:prSet presAssocID="{94A157CD-FEF5-465D-822A-02DDB97E2B5F}" presName="spacer" presStyleCnt="0"/>
      <dgm:spPr/>
    </dgm:pt>
    <dgm:pt modelId="{41F700EC-5131-4246-948D-D2045F5D2D8B}" type="pres">
      <dgm:prSet presAssocID="{358DEEA3-A40A-4BAA-9BA1-A1DBBB3147C9}" presName="parentText" presStyleLbl="node1" presStyleIdx="4" presStyleCnt="8" custScaleX="78483">
        <dgm:presLayoutVars>
          <dgm:chMax val="0"/>
          <dgm:bulletEnabled val="1"/>
        </dgm:presLayoutVars>
      </dgm:prSet>
      <dgm:spPr/>
    </dgm:pt>
    <dgm:pt modelId="{D9FC838C-3B0E-6C4E-B419-56BC280D7D12}" type="pres">
      <dgm:prSet presAssocID="{EBAE41D4-C674-43A8-B04E-E0F3D4657AB7}" presName="spacer" presStyleCnt="0"/>
      <dgm:spPr/>
    </dgm:pt>
    <dgm:pt modelId="{18BBB6F1-D2BE-694A-9290-D6ED1B8E20AA}" type="pres">
      <dgm:prSet presAssocID="{0CB3B77D-20BC-4AE8-9043-3612924712FB}" presName="parentText" presStyleLbl="node1" presStyleIdx="5" presStyleCnt="8">
        <dgm:presLayoutVars>
          <dgm:chMax val="0"/>
          <dgm:bulletEnabled val="1"/>
        </dgm:presLayoutVars>
      </dgm:prSet>
      <dgm:spPr/>
    </dgm:pt>
    <dgm:pt modelId="{631F70A2-A1FE-2C44-8C5A-C0290BD21C0E}" type="pres">
      <dgm:prSet presAssocID="{523DDF6C-464E-4BA6-B102-E9252A8831EE}" presName="spacer" presStyleCnt="0"/>
      <dgm:spPr/>
    </dgm:pt>
    <dgm:pt modelId="{3E22DFAB-105D-E74F-97D6-24D82E0FC787}" type="pres">
      <dgm:prSet presAssocID="{F6F90D14-5D76-4A1B-8359-59C60934B001}" presName="parentText" presStyleLbl="node1" presStyleIdx="6" presStyleCnt="8">
        <dgm:presLayoutVars>
          <dgm:chMax val="0"/>
          <dgm:bulletEnabled val="1"/>
        </dgm:presLayoutVars>
      </dgm:prSet>
      <dgm:spPr/>
    </dgm:pt>
    <dgm:pt modelId="{908FA56A-3DD7-EE47-8D2C-956583FD353B}" type="pres">
      <dgm:prSet presAssocID="{58BF20C7-1BC9-4536-BE59-E9A587EADC6A}" presName="spacer" presStyleCnt="0"/>
      <dgm:spPr/>
    </dgm:pt>
    <dgm:pt modelId="{BD89F9CA-D167-2A4C-B5D4-323CEE1F9730}" type="pres">
      <dgm:prSet presAssocID="{B8C96CF4-78AB-4307-A3DA-C1B9E20D85DB}" presName="parentText" presStyleLbl="node1" presStyleIdx="7" presStyleCnt="8" custScaleX="82671">
        <dgm:presLayoutVars>
          <dgm:chMax val="0"/>
          <dgm:bulletEnabled val="1"/>
        </dgm:presLayoutVars>
      </dgm:prSet>
      <dgm:spPr/>
    </dgm:pt>
  </dgm:ptLst>
  <dgm:cxnLst>
    <dgm:cxn modelId="{FC02D80B-B3BA-834E-A628-8FC3FFF745C7}" type="presOf" srcId="{8C77411D-E3ED-40E4-8202-CE7AF9F05428}" destId="{ACF3599A-CAAB-B748-855B-F13EC47AD198}" srcOrd="0" destOrd="0" presId="urn:microsoft.com/office/officeart/2005/8/layout/vList2"/>
    <dgm:cxn modelId="{8E1C7A16-1FA0-2446-8034-7A316D192DDD}" type="presOf" srcId="{D8F996D9-DD95-4146-9EC0-21C4AFA927C6}" destId="{0412D989-25F5-B84D-BD9C-7EAE933AC782}" srcOrd="0" destOrd="0" presId="urn:microsoft.com/office/officeart/2005/8/layout/vList2"/>
    <dgm:cxn modelId="{AE15251E-5449-4D51-93D1-B369D0E13372}" srcId="{D8F996D9-DD95-4146-9EC0-21C4AFA927C6}" destId="{0F14675D-AC8D-4D4C-9A63-203BA720267A}" srcOrd="3" destOrd="0" parTransId="{9B413C7D-18AA-4F78-A33D-C047F60D8A40}" sibTransId="{94A157CD-FEF5-465D-822A-02DDB97E2B5F}"/>
    <dgm:cxn modelId="{CBBFA52C-0EDD-C642-B3A5-C2DE6711E07E}" type="presOf" srcId="{B8C96CF4-78AB-4307-A3DA-C1B9E20D85DB}" destId="{BD89F9CA-D167-2A4C-B5D4-323CEE1F9730}" srcOrd="0" destOrd="0" presId="urn:microsoft.com/office/officeart/2005/8/layout/vList2"/>
    <dgm:cxn modelId="{70BB6450-4BA9-4197-B765-F5E94FFDA549}" srcId="{D8F996D9-DD95-4146-9EC0-21C4AFA927C6}" destId="{0CB3B77D-20BC-4AE8-9043-3612924712FB}" srcOrd="5" destOrd="0" parTransId="{F2A4B000-20D7-476D-929A-2810BC4C8A9B}" sibTransId="{523DDF6C-464E-4BA6-B102-E9252A8831EE}"/>
    <dgm:cxn modelId="{9AD29853-4B44-4938-99AA-A468BE29B98A}" srcId="{D8F996D9-DD95-4146-9EC0-21C4AFA927C6}" destId="{973DE211-5859-4F8B-9AA4-A4C195464BC2}" srcOrd="0" destOrd="0" parTransId="{2EB38C52-44BE-4C19-B3E6-04B0CC997175}" sibTransId="{26AF8337-8AC0-4C8F-94C5-83DD11401956}"/>
    <dgm:cxn modelId="{CE6F3A54-F001-43CA-989C-B5413830A4A1}" srcId="{D8F996D9-DD95-4146-9EC0-21C4AFA927C6}" destId="{B8C96CF4-78AB-4307-A3DA-C1B9E20D85DB}" srcOrd="7" destOrd="0" parTransId="{0753CD79-2753-4A7F-BD5F-9AAAC29AE06B}" sibTransId="{67E01A9B-7695-40D6-B1EC-7B40DE4E7BA4}"/>
    <dgm:cxn modelId="{749FD390-7238-47F8-ADC9-203D37800F0A}" srcId="{D8F996D9-DD95-4146-9EC0-21C4AFA927C6}" destId="{8C77411D-E3ED-40E4-8202-CE7AF9F05428}" srcOrd="1" destOrd="0" parTransId="{E1A1F9F1-C956-4B03-B9BE-5647B382A633}" sibTransId="{2594CAAB-EC64-4225-B877-3F247CC64FB9}"/>
    <dgm:cxn modelId="{5B94FCA3-BBC6-45EE-BD3E-C748820D30AB}" srcId="{D8F996D9-DD95-4146-9EC0-21C4AFA927C6}" destId="{358DEEA3-A40A-4BAA-9BA1-A1DBBB3147C9}" srcOrd="4" destOrd="0" parTransId="{0B27A911-F0AB-42F1-9829-00BFAA9E1352}" sibTransId="{EBAE41D4-C674-43A8-B04E-E0F3D4657AB7}"/>
    <dgm:cxn modelId="{BB3902A8-66E8-2E4A-AB92-EDE7E331D19C}" type="presOf" srcId="{973DE211-5859-4F8B-9AA4-A4C195464BC2}" destId="{8E7A69B0-6F11-5D43-8D32-515047DBC61D}" srcOrd="0" destOrd="0" presId="urn:microsoft.com/office/officeart/2005/8/layout/vList2"/>
    <dgm:cxn modelId="{A854E5BF-8957-D747-B803-E7CEE92FB221}" type="presOf" srcId="{0F14675D-AC8D-4D4C-9A63-203BA720267A}" destId="{2874F530-5402-7D4D-847D-4955B6A2CD33}" srcOrd="0" destOrd="0" presId="urn:microsoft.com/office/officeart/2005/8/layout/vList2"/>
    <dgm:cxn modelId="{36D31AC7-4E69-7C4B-BDBC-29CDE750E2FB}" type="presOf" srcId="{F6F90D14-5D76-4A1B-8359-59C60934B001}" destId="{3E22DFAB-105D-E74F-97D6-24D82E0FC787}" srcOrd="0" destOrd="0" presId="urn:microsoft.com/office/officeart/2005/8/layout/vList2"/>
    <dgm:cxn modelId="{7F6871D3-375F-D147-B4BF-DB6BF6B8844F}" type="presOf" srcId="{358DEEA3-A40A-4BAA-9BA1-A1DBBB3147C9}" destId="{41F700EC-5131-4246-948D-D2045F5D2D8B}" srcOrd="0" destOrd="0" presId="urn:microsoft.com/office/officeart/2005/8/layout/vList2"/>
    <dgm:cxn modelId="{50C61FDF-B245-2248-BD34-23651EDEA68E}" type="presOf" srcId="{0CB3B77D-20BC-4AE8-9043-3612924712FB}" destId="{18BBB6F1-D2BE-694A-9290-D6ED1B8E20AA}" srcOrd="0" destOrd="0" presId="urn:microsoft.com/office/officeart/2005/8/layout/vList2"/>
    <dgm:cxn modelId="{8BBED0DF-13E9-493E-BAC0-3BF76C3C7CBE}" srcId="{D8F996D9-DD95-4146-9EC0-21C4AFA927C6}" destId="{F6F90D14-5D76-4A1B-8359-59C60934B001}" srcOrd="6" destOrd="0" parTransId="{531A1F06-169D-44E9-8CE4-ED21FD24628D}" sibTransId="{58BF20C7-1BC9-4536-BE59-E9A587EADC6A}"/>
    <dgm:cxn modelId="{6D48F2E5-EDD0-4950-A7C3-C9420DCAA07B}" srcId="{D8F996D9-DD95-4146-9EC0-21C4AFA927C6}" destId="{2F8C3581-FCD3-4FE4-8707-D3312B210434}" srcOrd="2" destOrd="0" parTransId="{5CE0BD49-646C-4F11-B156-DB2B8F76CF89}" sibTransId="{849C2E13-76D1-4114-9871-F42ED71C61BD}"/>
    <dgm:cxn modelId="{C72301F9-4954-6043-BB68-75FB6BE333A6}" type="presOf" srcId="{2F8C3581-FCD3-4FE4-8707-D3312B210434}" destId="{3636247E-1A69-434C-9CCC-67FB9C12A2A4}" srcOrd="0" destOrd="0" presId="urn:microsoft.com/office/officeart/2005/8/layout/vList2"/>
    <dgm:cxn modelId="{A9CDEB5E-A643-EB46-A68E-29025B5C078B}" type="presParOf" srcId="{0412D989-25F5-B84D-BD9C-7EAE933AC782}" destId="{8E7A69B0-6F11-5D43-8D32-515047DBC61D}" srcOrd="0" destOrd="0" presId="urn:microsoft.com/office/officeart/2005/8/layout/vList2"/>
    <dgm:cxn modelId="{A67507B6-2BD3-1D42-95B5-B6CCB0A5C6F0}" type="presParOf" srcId="{0412D989-25F5-B84D-BD9C-7EAE933AC782}" destId="{C9D24846-E6FA-3E41-8ECD-56B2D1FED30E}" srcOrd="1" destOrd="0" presId="urn:microsoft.com/office/officeart/2005/8/layout/vList2"/>
    <dgm:cxn modelId="{4393C17F-A193-094E-9AD0-2F9575E031A3}" type="presParOf" srcId="{0412D989-25F5-B84D-BD9C-7EAE933AC782}" destId="{ACF3599A-CAAB-B748-855B-F13EC47AD198}" srcOrd="2" destOrd="0" presId="urn:microsoft.com/office/officeart/2005/8/layout/vList2"/>
    <dgm:cxn modelId="{F243EDB6-F10E-8B47-8EA1-4B177B04450C}" type="presParOf" srcId="{0412D989-25F5-B84D-BD9C-7EAE933AC782}" destId="{3B87C680-53FD-414A-8DA3-584A42AF39F2}" srcOrd="3" destOrd="0" presId="urn:microsoft.com/office/officeart/2005/8/layout/vList2"/>
    <dgm:cxn modelId="{BEDA96D3-903F-A44C-B092-4409FDC0BFBF}" type="presParOf" srcId="{0412D989-25F5-B84D-BD9C-7EAE933AC782}" destId="{3636247E-1A69-434C-9CCC-67FB9C12A2A4}" srcOrd="4" destOrd="0" presId="urn:microsoft.com/office/officeart/2005/8/layout/vList2"/>
    <dgm:cxn modelId="{964BF75C-5451-8D41-BF4F-211397BBE469}" type="presParOf" srcId="{0412D989-25F5-B84D-BD9C-7EAE933AC782}" destId="{9EACC86C-5AC6-1D45-95F4-940097C2B430}" srcOrd="5" destOrd="0" presId="urn:microsoft.com/office/officeart/2005/8/layout/vList2"/>
    <dgm:cxn modelId="{38E3AA00-5C0E-0C48-9CEA-F615B540E1BF}" type="presParOf" srcId="{0412D989-25F5-B84D-BD9C-7EAE933AC782}" destId="{2874F530-5402-7D4D-847D-4955B6A2CD33}" srcOrd="6" destOrd="0" presId="urn:microsoft.com/office/officeart/2005/8/layout/vList2"/>
    <dgm:cxn modelId="{90B61CA7-1D05-4B46-A7A8-317EF1EB6896}" type="presParOf" srcId="{0412D989-25F5-B84D-BD9C-7EAE933AC782}" destId="{9E40E7D3-02CA-974A-84A1-CCA22244F4FC}" srcOrd="7" destOrd="0" presId="urn:microsoft.com/office/officeart/2005/8/layout/vList2"/>
    <dgm:cxn modelId="{998C8F18-3538-3248-9829-6F63BDDF4782}" type="presParOf" srcId="{0412D989-25F5-B84D-BD9C-7EAE933AC782}" destId="{41F700EC-5131-4246-948D-D2045F5D2D8B}" srcOrd="8" destOrd="0" presId="urn:microsoft.com/office/officeart/2005/8/layout/vList2"/>
    <dgm:cxn modelId="{049B70D4-502D-8F40-BB9E-56EB22174CDC}" type="presParOf" srcId="{0412D989-25F5-B84D-BD9C-7EAE933AC782}" destId="{D9FC838C-3B0E-6C4E-B419-56BC280D7D12}" srcOrd="9" destOrd="0" presId="urn:microsoft.com/office/officeart/2005/8/layout/vList2"/>
    <dgm:cxn modelId="{3C66D517-A010-CF4C-96ED-3CA073BA061D}" type="presParOf" srcId="{0412D989-25F5-B84D-BD9C-7EAE933AC782}" destId="{18BBB6F1-D2BE-694A-9290-D6ED1B8E20AA}" srcOrd="10" destOrd="0" presId="urn:microsoft.com/office/officeart/2005/8/layout/vList2"/>
    <dgm:cxn modelId="{06EBFACF-E1FB-7B4C-ABCD-EA5A27A11B97}" type="presParOf" srcId="{0412D989-25F5-B84D-BD9C-7EAE933AC782}" destId="{631F70A2-A1FE-2C44-8C5A-C0290BD21C0E}" srcOrd="11" destOrd="0" presId="urn:microsoft.com/office/officeart/2005/8/layout/vList2"/>
    <dgm:cxn modelId="{A3E52D1A-A1A1-964A-9598-A125424D3DFE}" type="presParOf" srcId="{0412D989-25F5-B84D-BD9C-7EAE933AC782}" destId="{3E22DFAB-105D-E74F-97D6-24D82E0FC787}" srcOrd="12" destOrd="0" presId="urn:microsoft.com/office/officeart/2005/8/layout/vList2"/>
    <dgm:cxn modelId="{0C803B82-11B0-EE46-B827-3ECB94657252}" type="presParOf" srcId="{0412D989-25F5-B84D-BD9C-7EAE933AC782}" destId="{908FA56A-3DD7-EE47-8D2C-956583FD353B}" srcOrd="13" destOrd="0" presId="urn:microsoft.com/office/officeart/2005/8/layout/vList2"/>
    <dgm:cxn modelId="{E47ADFF3-DC90-344A-A502-AA0C174CF2A0}" type="presParOf" srcId="{0412D989-25F5-B84D-BD9C-7EAE933AC782}" destId="{BD89F9CA-D167-2A4C-B5D4-323CEE1F9730}"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57F7B62-E31F-4CFB-9C7D-232663DAA71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C420472-E272-40A5-B796-D9173FE6D6E0}">
      <dgm:prSet/>
      <dgm:spPr/>
      <dgm:t>
        <a:bodyPr/>
        <a:lstStyle/>
        <a:p>
          <a:r>
            <a:rPr lang="en-US"/>
            <a:t>Preclinical: GLP-1 analogues ↓ alcohol, cocaine, nicotine self-administration</a:t>
          </a:r>
        </a:p>
      </dgm:t>
    </dgm:pt>
    <dgm:pt modelId="{446DD6E7-C958-4300-9EE2-A521BAC288D4}" type="parTrans" cxnId="{77921A52-7DCF-43DC-8B36-CDBD36E37765}">
      <dgm:prSet/>
      <dgm:spPr/>
      <dgm:t>
        <a:bodyPr/>
        <a:lstStyle/>
        <a:p>
          <a:endParaRPr lang="en-US"/>
        </a:p>
      </dgm:t>
    </dgm:pt>
    <dgm:pt modelId="{81365532-C5C1-4479-B4AE-39B61B4803B0}" type="sibTrans" cxnId="{77921A52-7DCF-43DC-8B36-CDBD36E37765}">
      <dgm:prSet/>
      <dgm:spPr/>
      <dgm:t>
        <a:bodyPr/>
        <a:lstStyle/>
        <a:p>
          <a:endParaRPr lang="en-US"/>
        </a:p>
      </dgm:t>
    </dgm:pt>
    <dgm:pt modelId="{99D1BD4C-CD1A-4E7B-AD64-EDEE629D72FD}">
      <dgm:prSet/>
      <dgm:spPr/>
      <dgm:t>
        <a:bodyPr/>
        <a:lstStyle/>
        <a:p>
          <a:r>
            <a:rPr lang="en-US"/>
            <a:t>Small clinical studies: ↓ alcohol intake, craving, relapse risk</a:t>
          </a:r>
        </a:p>
      </dgm:t>
    </dgm:pt>
    <dgm:pt modelId="{5678A587-7292-4104-AFD1-D7990217A664}" type="parTrans" cxnId="{F2DA6D8E-16CA-484E-9FD6-348726AD0DD0}">
      <dgm:prSet/>
      <dgm:spPr/>
      <dgm:t>
        <a:bodyPr/>
        <a:lstStyle/>
        <a:p>
          <a:endParaRPr lang="en-US"/>
        </a:p>
      </dgm:t>
    </dgm:pt>
    <dgm:pt modelId="{DB2C71F4-BE75-4266-9748-81E878E7D9A0}" type="sibTrans" cxnId="{F2DA6D8E-16CA-484E-9FD6-348726AD0DD0}">
      <dgm:prSet/>
      <dgm:spPr/>
      <dgm:t>
        <a:bodyPr/>
        <a:lstStyle/>
        <a:p>
          <a:endParaRPr lang="en-US"/>
        </a:p>
      </dgm:t>
    </dgm:pt>
    <dgm:pt modelId="{1DC13C11-6C48-4700-96E9-287E3353E688}">
      <dgm:prSet/>
      <dgm:spPr/>
      <dgm:t>
        <a:bodyPr/>
        <a:lstStyle/>
        <a:p>
          <a:r>
            <a:rPr lang="en-US"/>
            <a:t>Ongoing RCTs: GLP-1s in alcohol, nicotine, cocaine use disorders</a:t>
          </a:r>
        </a:p>
      </dgm:t>
    </dgm:pt>
    <dgm:pt modelId="{46E6EA4D-07AB-41FB-83A1-BA66C2C21525}" type="parTrans" cxnId="{BFBA3F78-9D44-4BE2-972F-A42E1B02C1CE}">
      <dgm:prSet/>
      <dgm:spPr/>
      <dgm:t>
        <a:bodyPr/>
        <a:lstStyle/>
        <a:p>
          <a:endParaRPr lang="en-US"/>
        </a:p>
      </dgm:t>
    </dgm:pt>
    <dgm:pt modelId="{DD89C99E-31E0-4A8E-AF0F-3BB4C0C2F1C6}" type="sibTrans" cxnId="{BFBA3F78-9D44-4BE2-972F-A42E1B02C1CE}">
      <dgm:prSet/>
      <dgm:spPr/>
      <dgm:t>
        <a:bodyPr/>
        <a:lstStyle/>
        <a:p>
          <a:endParaRPr lang="en-US"/>
        </a:p>
      </dgm:t>
    </dgm:pt>
    <dgm:pt modelId="{73DD81A5-99FC-114D-9743-9465CB5775F0}" type="pres">
      <dgm:prSet presAssocID="{157F7B62-E31F-4CFB-9C7D-232663DAA717}" presName="linear" presStyleCnt="0">
        <dgm:presLayoutVars>
          <dgm:animLvl val="lvl"/>
          <dgm:resizeHandles val="exact"/>
        </dgm:presLayoutVars>
      </dgm:prSet>
      <dgm:spPr/>
    </dgm:pt>
    <dgm:pt modelId="{EE2F3642-3376-134D-B942-7F08B1177893}" type="pres">
      <dgm:prSet presAssocID="{BC420472-E272-40A5-B796-D9173FE6D6E0}" presName="parentText" presStyleLbl="node1" presStyleIdx="0" presStyleCnt="3">
        <dgm:presLayoutVars>
          <dgm:chMax val="0"/>
          <dgm:bulletEnabled val="1"/>
        </dgm:presLayoutVars>
      </dgm:prSet>
      <dgm:spPr/>
    </dgm:pt>
    <dgm:pt modelId="{34EE6AD1-0FC4-7D4A-B2E0-0D9FABEF1D52}" type="pres">
      <dgm:prSet presAssocID="{81365532-C5C1-4479-B4AE-39B61B4803B0}" presName="spacer" presStyleCnt="0"/>
      <dgm:spPr/>
    </dgm:pt>
    <dgm:pt modelId="{3B1D2B46-F6AA-744A-B220-2C35B9BF6C9F}" type="pres">
      <dgm:prSet presAssocID="{99D1BD4C-CD1A-4E7B-AD64-EDEE629D72FD}" presName="parentText" presStyleLbl="node1" presStyleIdx="1" presStyleCnt="3">
        <dgm:presLayoutVars>
          <dgm:chMax val="0"/>
          <dgm:bulletEnabled val="1"/>
        </dgm:presLayoutVars>
      </dgm:prSet>
      <dgm:spPr/>
    </dgm:pt>
    <dgm:pt modelId="{94BD44DF-C751-2549-B5FA-4C2A4F4FE568}" type="pres">
      <dgm:prSet presAssocID="{DB2C71F4-BE75-4266-9748-81E878E7D9A0}" presName="spacer" presStyleCnt="0"/>
      <dgm:spPr/>
    </dgm:pt>
    <dgm:pt modelId="{FC6F0E87-8224-2843-BCC5-3B66DAAA8E40}" type="pres">
      <dgm:prSet presAssocID="{1DC13C11-6C48-4700-96E9-287E3353E688}" presName="parentText" presStyleLbl="node1" presStyleIdx="2" presStyleCnt="3">
        <dgm:presLayoutVars>
          <dgm:chMax val="0"/>
          <dgm:bulletEnabled val="1"/>
        </dgm:presLayoutVars>
      </dgm:prSet>
      <dgm:spPr/>
    </dgm:pt>
  </dgm:ptLst>
  <dgm:cxnLst>
    <dgm:cxn modelId="{65BE8622-7410-EE40-A353-81F506817BB8}" type="presOf" srcId="{157F7B62-E31F-4CFB-9C7D-232663DAA717}" destId="{73DD81A5-99FC-114D-9743-9465CB5775F0}" srcOrd="0" destOrd="0" presId="urn:microsoft.com/office/officeart/2005/8/layout/vList2"/>
    <dgm:cxn modelId="{AB804F33-FDF6-6846-BBCB-FADD52B483AE}" type="presOf" srcId="{99D1BD4C-CD1A-4E7B-AD64-EDEE629D72FD}" destId="{3B1D2B46-F6AA-744A-B220-2C35B9BF6C9F}" srcOrd="0" destOrd="0" presId="urn:microsoft.com/office/officeart/2005/8/layout/vList2"/>
    <dgm:cxn modelId="{77921A52-7DCF-43DC-8B36-CDBD36E37765}" srcId="{157F7B62-E31F-4CFB-9C7D-232663DAA717}" destId="{BC420472-E272-40A5-B796-D9173FE6D6E0}" srcOrd="0" destOrd="0" parTransId="{446DD6E7-C958-4300-9EE2-A521BAC288D4}" sibTransId="{81365532-C5C1-4479-B4AE-39B61B4803B0}"/>
    <dgm:cxn modelId="{BFBA3F78-9D44-4BE2-972F-A42E1B02C1CE}" srcId="{157F7B62-E31F-4CFB-9C7D-232663DAA717}" destId="{1DC13C11-6C48-4700-96E9-287E3353E688}" srcOrd="2" destOrd="0" parTransId="{46E6EA4D-07AB-41FB-83A1-BA66C2C21525}" sibTransId="{DD89C99E-31E0-4A8E-AF0F-3BB4C0C2F1C6}"/>
    <dgm:cxn modelId="{B0281F8A-1170-094A-B2A4-DD3BDB57DD12}" type="presOf" srcId="{BC420472-E272-40A5-B796-D9173FE6D6E0}" destId="{EE2F3642-3376-134D-B942-7F08B1177893}" srcOrd="0" destOrd="0" presId="urn:microsoft.com/office/officeart/2005/8/layout/vList2"/>
    <dgm:cxn modelId="{F2DA6D8E-16CA-484E-9FD6-348726AD0DD0}" srcId="{157F7B62-E31F-4CFB-9C7D-232663DAA717}" destId="{99D1BD4C-CD1A-4E7B-AD64-EDEE629D72FD}" srcOrd="1" destOrd="0" parTransId="{5678A587-7292-4104-AFD1-D7990217A664}" sibTransId="{DB2C71F4-BE75-4266-9748-81E878E7D9A0}"/>
    <dgm:cxn modelId="{748593E3-EE00-FA4D-8AE4-1E6C3765EDC8}" type="presOf" srcId="{1DC13C11-6C48-4700-96E9-287E3353E688}" destId="{FC6F0E87-8224-2843-BCC5-3B66DAAA8E40}" srcOrd="0" destOrd="0" presId="urn:microsoft.com/office/officeart/2005/8/layout/vList2"/>
    <dgm:cxn modelId="{5EBCA456-F5FB-1542-997A-EEB456C2DD05}" type="presParOf" srcId="{73DD81A5-99FC-114D-9743-9465CB5775F0}" destId="{EE2F3642-3376-134D-B942-7F08B1177893}" srcOrd="0" destOrd="0" presId="urn:microsoft.com/office/officeart/2005/8/layout/vList2"/>
    <dgm:cxn modelId="{8FF53AFA-C767-F64F-AFB8-A169DA12FDCB}" type="presParOf" srcId="{73DD81A5-99FC-114D-9743-9465CB5775F0}" destId="{34EE6AD1-0FC4-7D4A-B2E0-0D9FABEF1D52}" srcOrd="1" destOrd="0" presId="urn:microsoft.com/office/officeart/2005/8/layout/vList2"/>
    <dgm:cxn modelId="{28BFE2C7-EC00-244C-8C31-388F38C35D4D}" type="presParOf" srcId="{73DD81A5-99FC-114D-9743-9465CB5775F0}" destId="{3B1D2B46-F6AA-744A-B220-2C35B9BF6C9F}" srcOrd="2" destOrd="0" presId="urn:microsoft.com/office/officeart/2005/8/layout/vList2"/>
    <dgm:cxn modelId="{EF701EF9-7D2E-874B-8996-C5ECA6756E11}" type="presParOf" srcId="{73DD81A5-99FC-114D-9743-9465CB5775F0}" destId="{94BD44DF-C751-2549-B5FA-4C2A4F4FE568}" srcOrd="3" destOrd="0" presId="urn:microsoft.com/office/officeart/2005/8/layout/vList2"/>
    <dgm:cxn modelId="{1FD267DA-6345-BC47-9B97-799635AB7676}" type="presParOf" srcId="{73DD81A5-99FC-114D-9743-9465CB5775F0}" destId="{FC6F0E87-8224-2843-BCC5-3B66DAAA8E4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73A7615-9C52-48D6-A287-693C6CB927FB}"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E8ABD43E-F9F7-4336-A718-47088785DC56}">
      <dgm:prSet/>
      <dgm:spPr/>
      <dgm:t>
        <a:bodyPr/>
        <a:lstStyle/>
        <a:p>
          <a:r>
            <a:rPr lang="en-US"/>
            <a:t>Preclinical: GLP-1R agonists reduce alcohol/nicotine/cocaine intake via central mechanisms.</a:t>
          </a:r>
        </a:p>
      </dgm:t>
    </dgm:pt>
    <dgm:pt modelId="{700F89BD-C9E5-4A4E-B410-8F39721216B5}" type="parTrans" cxnId="{B7685CA1-D051-4F8A-B42B-768EB67BA898}">
      <dgm:prSet/>
      <dgm:spPr/>
      <dgm:t>
        <a:bodyPr/>
        <a:lstStyle/>
        <a:p>
          <a:endParaRPr lang="en-US"/>
        </a:p>
      </dgm:t>
    </dgm:pt>
    <dgm:pt modelId="{7D64F061-3E0E-4596-BB2F-0B0339EE3EB3}" type="sibTrans" cxnId="{B7685CA1-D051-4F8A-B42B-768EB67BA898}">
      <dgm:prSet/>
      <dgm:spPr/>
      <dgm:t>
        <a:bodyPr/>
        <a:lstStyle/>
        <a:p>
          <a:endParaRPr lang="en-US"/>
        </a:p>
      </dgm:t>
    </dgm:pt>
    <dgm:pt modelId="{8C0C2C30-F9C6-451E-8334-3C2D3268D498}">
      <dgm:prSet/>
      <dgm:spPr/>
      <dgm:t>
        <a:bodyPr/>
        <a:lstStyle/>
        <a:p>
          <a:r>
            <a:rPr lang="en-US" dirty="0"/>
            <a:t>Non-human primates: exenatide &amp; liraglutide reduced alcohol consumption.</a:t>
          </a:r>
        </a:p>
      </dgm:t>
    </dgm:pt>
    <dgm:pt modelId="{9C03BD0E-24EA-472F-A38A-12F481155269}" type="parTrans" cxnId="{C8DCE247-3F2C-414C-A1E2-4CCE2E5808BB}">
      <dgm:prSet/>
      <dgm:spPr/>
      <dgm:t>
        <a:bodyPr/>
        <a:lstStyle/>
        <a:p>
          <a:endParaRPr lang="en-US"/>
        </a:p>
      </dgm:t>
    </dgm:pt>
    <dgm:pt modelId="{15D3A553-CBED-4F8C-9563-C6A32147D106}" type="sibTrans" cxnId="{C8DCE247-3F2C-414C-A1E2-4CCE2E5808BB}">
      <dgm:prSet/>
      <dgm:spPr/>
      <dgm:t>
        <a:bodyPr/>
        <a:lstStyle/>
        <a:p>
          <a:endParaRPr lang="en-US"/>
        </a:p>
      </dgm:t>
    </dgm:pt>
    <dgm:pt modelId="{521A195E-AEE5-48BD-A71D-E12B51B812C5}">
      <dgm:prSet/>
      <dgm:spPr/>
      <dgm:t>
        <a:bodyPr/>
        <a:lstStyle/>
        <a:p>
          <a:r>
            <a:rPr lang="en-US"/>
            <a:t>Human signal modest; imaging suggests cue-reactivity effects; more RCTs needed.</a:t>
          </a:r>
        </a:p>
      </dgm:t>
    </dgm:pt>
    <dgm:pt modelId="{D04A7EFF-4ABC-41D9-B82F-E9B65C3592C7}" type="parTrans" cxnId="{7172BEE6-43D5-4321-973A-8CD15D29ECD6}">
      <dgm:prSet/>
      <dgm:spPr/>
      <dgm:t>
        <a:bodyPr/>
        <a:lstStyle/>
        <a:p>
          <a:endParaRPr lang="en-US"/>
        </a:p>
      </dgm:t>
    </dgm:pt>
    <dgm:pt modelId="{DB09F061-0D89-4670-BE1A-15C219515C99}" type="sibTrans" cxnId="{7172BEE6-43D5-4321-973A-8CD15D29ECD6}">
      <dgm:prSet/>
      <dgm:spPr/>
      <dgm:t>
        <a:bodyPr/>
        <a:lstStyle/>
        <a:p>
          <a:endParaRPr lang="en-US"/>
        </a:p>
      </dgm:t>
    </dgm:pt>
    <dgm:pt modelId="{0F7744F3-FF35-4D55-9780-16490EB0785C}">
      <dgm:prSet/>
      <dgm:spPr/>
      <dgm:t>
        <a:bodyPr/>
        <a:lstStyle/>
        <a:p>
          <a:r>
            <a:rPr lang="en-US"/>
            <a:t>GI side effects dose-related; long-acting agents often better tolerated.</a:t>
          </a:r>
        </a:p>
      </dgm:t>
    </dgm:pt>
    <dgm:pt modelId="{EF12462B-D173-49D9-B214-653996DC4090}" type="parTrans" cxnId="{975EF649-19E7-438F-AF34-83DA8EF64099}">
      <dgm:prSet/>
      <dgm:spPr/>
      <dgm:t>
        <a:bodyPr/>
        <a:lstStyle/>
        <a:p>
          <a:endParaRPr lang="en-US"/>
        </a:p>
      </dgm:t>
    </dgm:pt>
    <dgm:pt modelId="{54F232E8-6B15-47BA-8275-33BED6812C07}" type="sibTrans" cxnId="{975EF649-19E7-438F-AF34-83DA8EF64099}">
      <dgm:prSet/>
      <dgm:spPr/>
      <dgm:t>
        <a:bodyPr/>
        <a:lstStyle/>
        <a:p>
          <a:endParaRPr lang="en-US"/>
        </a:p>
      </dgm:t>
    </dgm:pt>
    <dgm:pt modelId="{BB57847A-CDC2-1241-9FA9-DA26B43ED6F3}" type="pres">
      <dgm:prSet presAssocID="{773A7615-9C52-48D6-A287-693C6CB927FB}" presName="outerComposite" presStyleCnt="0">
        <dgm:presLayoutVars>
          <dgm:chMax val="5"/>
          <dgm:dir/>
          <dgm:resizeHandles val="exact"/>
        </dgm:presLayoutVars>
      </dgm:prSet>
      <dgm:spPr/>
    </dgm:pt>
    <dgm:pt modelId="{19560719-0B06-2142-BA72-1D463D43A1E6}" type="pres">
      <dgm:prSet presAssocID="{773A7615-9C52-48D6-A287-693C6CB927FB}" presName="dummyMaxCanvas" presStyleCnt="0">
        <dgm:presLayoutVars/>
      </dgm:prSet>
      <dgm:spPr/>
    </dgm:pt>
    <dgm:pt modelId="{8C43E913-0879-5440-8C50-D2EF95135551}" type="pres">
      <dgm:prSet presAssocID="{773A7615-9C52-48D6-A287-693C6CB927FB}" presName="FourNodes_1" presStyleLbl="node1" presStyleIdx="0" presStyleCnt="4">
        <dgm:presLayoutVars>
          <dgm:bulletEnabled val="1"/>
        </dgm:presLayoutVars>
      </dgm:prSet>
      <dgm:spPr/>
    </dgm:pt>
    <dgm:pt modelId="{4F0A5241-D794-084A-87E0-91260C3D51CF}" type="pres">
      <dgm:prSet presAssocID="{773A7615-9C52-48D6-A287-693C6CB927FB}" presName="FourNodes_2" presStyleLbl="node1" presStyleIdx="1" presStyleCnt="4">
        <dgm:presLayoutVars>
          <dgm:bulletEnabled val="1"/>
        </dgm:presLayoutVars>
      </dgm:prSet>
      <dgm:spPr/>
    </dgm:pt>
    <dgm:pt modelId="{3C6D55E1-7BE2-4B4B-95CD-B7FDAFB8E86F}" type="pres">
      <dgm:prSet presAssocID="{773A7615-9C52-48D6-A287-693C6CB927FB}" presName="FourNodes_3" presStyleLbl="node1" presStyleIdx="2" presStyleCnt="4">
        <dgm:presLayoutVars>
          <dgm:bulletEnabled val="1"/>
        </dgm:presLayoutVars>
      </dgm:prSet>
      <dgm:spPr/>
    </dgm:pt>
    <dgm:pt modelId="{B75ADD8E-FF18-9343-885B-8B2164E9BC3A}" type="pres">
      <dgm:prSet presAssocID="{773A7615-9C52-48D6-A287-693C6CB927FB}" presName="FourNodes_4" presStyleLbl="node1" presStyleIdx="3" presStyleCnt="4">
        <dgm:presLayoutVars>
          <dgm:bulletEnabled val="1"/>
        </dgm:presLayoutVars>
      </dgm:prSet>
      <dgm:spPr/>
    </dgm:pt>
    <dgm:pt modelId="{055A2BB2-3246-6849-AA1F-9A41E3FA21FD}" type="pres">
      <dgm:prSet presAssocID="{773A7615-9C52-48D6-A287-693C6CB927FB}" presName="FourConn_1-2" presStyleLbl="fgAccFollowNode1" presStyleIdx="0" presStyleCnt="3">
        <dgm:presLayoutVars>
          <dgm:bulletEnabled val="1"/>
        </dgm:presLayoutVars>
      </dgm:prSet>
      <dgm:spPr/>
    </dgm:pt>
    <dgm:pt modelId="{363D3038-5DE9-9841-B6A5-130CCA2C12A8}" type="pres">
      <dgm:prSet presAssocID="{773A7615-9C52-48D6-A287-693C6CB927FB}" presName="FourConn_2-3" presStyleLbl="fgAccFollowNode1" presStyleIdx="1" presStyleCnt="3">
        <dgm:presLayoutVars>
          <dgm:bulletEnabled val="1"/>
        </dgm:presLayoutVars>
      </dgm:prSet>
      <dgm:spPr/>
    </dgm:pt>
    <dgm:pt modelId="{31961836-F3E4-9D47-BAF2-FC182243AA71}" type="pres">
      <dgm:prSet presAssocID="{773A7615-9C52-48D6-A287-693C6CB927FB}" presName="FourConn_3-4" presStyleLbl="fgAccFollowNode1" presStyleIdx="2" presStyleCnt="3">
        <dgm:presLayoutVars>
          <dgm:bulletEnabled val="1"/>
        </dgm:presLayoutVars>
      </dgm:prSet>
      <dgm:spPr/>
    </dgm:pt>
    <dgm:pt modelId="{3A530022-9D08-1446-BCE0-B39AA6E5614F}" type="pres">
      <dgm:prSet presAssocID="{773A7615-9C52-48D6-A287-693C6CB927FB}" presName="FourNodes_1_text" presStyleLbl="node1" presStyleIdx="3" presStyleCnt="4">
        <dgm:presLayoutVars>
          <dgm:bulletEnabled val="1"/>
        </dgm:presLayoutVars>
      </dgm:prSet>
      <dgm:spPr/>
    </dgm:pt>
    <dgm:pt modelId="{C864F8A2-291D-6141-AEEE-54BE6321839F}" type="pres">
      <dgm:prSet presAssocID="{773A7615-9C52-48D6-A287-693C6CB927FB}" presName="FourNodes_2_text" presStyleLbl="node1" presStyleIdx="3" presStyleCnt="4">
        <dgm:presLayoutVars>
          <dgm:bulletEnabled val="1"/>
        </dgm:presLayoutVars>
      </dgm:prSet>
      <dgm:spPr/>
    </dgm:pt>
    <dgm:pt modelId="{8DB9EBF8-3A78-EA43-8AE9-F42E9E89B1AC}" type="pres">
      <dgm:prSet presAssocID="{773A7615-9C52-48D6-A287-693C6CB927FB}" presName="FourNodes_3_text" presStyleLbl="node1" presStyleIdx="3" presStyleCnt="4">
        <dgm:presLayoutVars>
          <dgm:bulletEnabled val="1"/>
        </dgm:presLayoutVars>
      </dgm:prSet>
      <dgm:spPr/>
    </dgm:pt>
    <dgm:pt modelId="{23F9AF77-505C-D145-8A5D-88AA00F7ACA9}" type="pres">
      <dgm:prSet presAssocID="{773A7615-9C52-48D6-A287-693C6CB927FB}" presName="FourNodes_4_text" presStyleLbl="node1" presStyleIdx="3" presStyleCnt="4">
        <dgm:presLayoutVars>
          <dgm:bulletEnabled val="1"/>
        </dgm:presLayoutVars>
      </dgm:prSet>
      <dgm:spPr/>
    </dgm:pt>
  </dgm:ptLst>
  <dgm:cxnLst>
    <dgm:cxn modelId="{FE168415-89BC-974F-88D1-5C93F80D7BF9}" type="presOf" srcId="{521A195E-AEE5-48BD-A71D-E12B51B812C5}" destId="{8DB9EBF8-3A78-EA43-8AE9-F42E9E89B1AC}" srcOrd="1" destOrd="0" presId="urn:microsoft.com/office/officeart/2005/8/layout/vProcess5"/>
    <dgm:cxn modelId="{4318AB16-9357-4A42-92F2-7BC9779982DE}" type="presOf" srcId="{8C0C2C30-F9C6-451E-8334-3C2D3268D498}" destId="{C864F8A2-291D-6141-AEEE-54BE6321839F}" srcOrd="1" destOrd="0" presId="urn:microsoft.com/office/officeart/2005/8/layout/vProcess5"/>
    <dgm:cxn modelId="{A12EDE1F-DF56-4E40-B172-50DBB52FF0A1}" type="presOf" srcId="{7D64F061-3E0E-4596-BB2F-0B0339EE3EB3}" destId="{055A2BB2-3246-6849-AA1F-9A41E3FA21FD}" srcOrd="0" destOrd="0" presId="urn:microsoft.com/office/officeart/2005/8/layout/vProcess5"/>
    <dgm:cxn modelId="{9A745927-92A4-A146-A98A-06A5AA6B147C}" type="presOf" srcId="{DB09F061-0D89-4670-BE1A-15C219515C99}" destId="{31961836-F3E4-9D47-BAF2-FC182243AA71}" srcOrd="0" destOrd="0" presId="urn:microsoft.com/office/officeart/2005/8/layout/vProcess5"/>
    <dgm:cxn modelId="{ED557828-8047-B54F-9399-2714C29EF67A}" type="presOf" srcId="{0F7744F3-FF35-4D55-9780-16490EB0785C}" destId="{23F9AF77-505C-D145-8A5D-88AA00F7ACA9}" srcOrd="1" destOrd="0" presId="urn:microsoft.com/office/officeart/2005/8/layout/vProcess5"/>
    <dgm:cxn modelId="{C8DCE247-3F2C-414C-A1E2-4CCE2E5808BB}" srcId="{773A7615-9C52-48D6-A287-693C6CB927FB}" destId="{8C0C2C30-F9C6-451E-8334-3C2D3268D498}" srcOrd="1" destOrd="0" parTransId="{9C03BD0E-24EA-472F-A38A-12F481155269}" sibTransId="{15D3A553-CBED-4F8C-9563-C6A32147D106}"/>
    <dgm:cxn modelId="{A4005B49-236F-104F-B35B-9617BF7A8DE1}" type="presOf" srcId="{0F7744F3-FF35-4D55-9780-16490EB0785C}" destId="{B75ADD8E-FF18-9343-885B-8B2164E9BC3A}" srcOrd="0" destOrd="0" presId="urn:microsoft.com/office/officeart/2005/8/layout/vProcess5"/>
    <dgm:cxn modelId="{975EF649-19E7-438F-AF34-83DA8EF64099}" srcId="{773A7615-9C52-48D6-A287-693C6CB927FB}" destId="{0F7744F3-FF35-4D55-9780-16490EB0785C}" srcOrd="3" destOrd="0" parTransId="{EF12462B-D173-49D9-B214-653996DC4090}" sibTransId="{54F232E8-6B15-47BA-8275-33BED6812C07}"/>
    <dgm:cxn modelId="{E57CA051-472A-8F49-8CFD-6F6FBAEEE37B}" type="presOf" srcId="{773A7615-9C52-48D6-A287-693C6CB927FB}" destId="{BB57847A-CDC2-1241-9FA9-DA26B43ED6F3}" srcOrd="0" destOrd="0" presId="urn:microsoft.com/office/officeart/2005/8/layout/vProcess5"/>
    <dgm:cxn modelId="{B7685CA1-D051-4F8A-B42B-768EB67BA898}" srcId="{773A7615-9C52-48D6-A287-693C6CB927FB}" destId="{E8ABD43E-F9F7-4336-A718-47088785DC56}" srcOrd="0" destOrd="0" parTransId="{700F89BD-C9E5-4A4E-B410-8F39721216B5}" sibTransId="{7D64F061-3E0E-4596-BB2F-0B0339EE3EB3}"/>
    <dgm:cxn modelId="{A58D2DA5-C724-C04B-BFFA-1D8F50AB3D93}" type="presOf" srcId="{E8ABD43E-F9F7-4336-A718-47088785DC56}" destId="{3A530022-9D08-1446-BCE0-B39AA6E5614F}" srcOrd="1" destOrd="0" presId="urn:microsoft.com/office/officeart/2005/8/layout/vProcess5"/>
    <dgm:cxn modelId="{147048A6-E491-784C-9F2E-F3428084B204}" type="presOf" srcId="{521A195E-AEE5-48BD-A71D-E12B51B812C5}" destId="{3C6D55E1-7BE2-4B4B-95CD-B7FDAFB8E86F}" srcOrd="0" destOrd="0" presId="urn:microsoft.com/office/officeart/2005/8/layout/vProcess5"/>
    <dgm:cxn modelId="{D31B9FBA-FF21-D646-97D4-CF9EC886E06F}" type="presOf" srcId="{E8ABD43E-F9F7-4336-A718-47088785DC56}" destId="{8C43E913-0879-5440-8C50-D2EF95135551}" srcOrd="0" destOrd="0" presId="urn:microsoft.com/office/officeart/2005/8/layout/vProcess5"/>
    <dgm:cxn modelId="{1208BFCD-5B4B-3A48-8370-EF386E40DECD}" type="presOf" srcId="{8C0C2C30-F9C6-451E-8334-3C2D3268D498}" destId="{4F0A5241-D794-084A-87E0-91260C3D51CF}" srcOrd="0" destOrd="0" presId="urn:microsoft.com/office/officeart/2005/8/layout/vProcess5"/>
    <dgm:cxn modelId="{7172BEE6-43D5-4321-973A-8CD15D29ECD6}" srcId="{773A7615-9C52-48D6-A287-693C6CB927FB}" destId="{521A195E-AEE5-48BD-A71D-E12B51B812C5}" srcOrd="2" destOrd="0" parTransId="{D04A7EFF-4ABC-41D9-B82F-E9B65C3592C7}" sibTransId="{DB09F061-0D89-4670-BE1A-15C219515C99}"/>
    <dgm:cxn modelId="{C8E48BF8-BF9C-614C-BB65-787A704B1635}" type="presOf" srcId="{15D3A553-CBED-4F8C-9563-C6A32147D106}" destId="{363D3038-5DE9-9841-B6A5-130CCA2C12A8}" srcOrd="0" destOrd="0" presId="urn:microsoft.com/office/officeart/2005/8/layout/vProcess5"/>
    <dgm:cxn modelId="{6ADBD7A6-83E0-6746-BD30-5EC1FBFACBF4}" type="presParOf" srcId="{BB57847A-CDC2-1241-9FA9-DA26B43ED6F3}" destId="{19560719-0B06-2142-BA72-1D463D43A1E6}" srcOrd="0" destOrd="0" presId="urn:microsoft.com/office/officeart/2005/8/layout/vProcess5"/>
    <dgm:cxn modelId="{B4AF4E64-3D6D-0B4D-AF5A-8CEBD978255C}" type="presParOf" srcId="{BB57847A-CDC2-1241-9FA9-DA26B43ED6F3}" destId="{8C43E913-0879-5440-8C50-D2EF95135551}" srcOrd="1" destOrd="0" presId="urn:microsoft.com/office/officeart/2005/8/layout/vProcess5"/>
    <dgm:cxn modelId="{B8C6A017-78F9-D246-AE54-8259E439A0D2}" type="presParOf" srcId="{BB57847A-CDC2-1241-9FA9-DA26B43ED6F3}" destId="{4F0A5241-D794-084A-87E0-91260C3D51CF}" srcOrd="2" destOrd="0" presId="urn:microsoft.com/office/officeart/2005/8/layout/vProcess5"/>
    <dgm:cxn modelId="{7FCDC100-4AD3-324B-8EB8-86BDFC329EFC}" type="presParOf" srcId="{BB57847A-CDC2-1241-9FA9-DA26B43ED6F3}" destId="{3C6D55E1-7BE2-4B4B-95CD-B7FDAFB8E86F}" srcOrd="3" destOrd="0" presId="urn:microsoft.com/office/officeart/2005/8/layout/vProcess5"/>
    <dgm:cxn modelId="{39B5ABE5-CB07-6949-A607-0C8BDF70629D}" type="presParOf" srcId="{BB57847A-CDC2-1241-9FA9-DA26B43ED6F3}" destId="{B75ADD8E-FF18-9343-885B-8B2164E9BC3A}" srcOrd="4" destOrd="0" presId="urn:microsoft.com/office/officeart/2005/8/layout/vProcess5"/>
    <dgm:cxn modelId="{23B25690-6664-CB4C-99C3-0E4DAC0EE2CA}" type="presParOf" srcId="{BB57847A-CDC2-1241-9FA9-DA26B43ED6F3}" destId="{055A2BB2-3246-6849-AA1F-9A41E3FA21FD}" srcOrd="5" destOrd="0" presId="urn:microsoft.com/office/officeart/2005/8/layout/vProcess5"/>
    <dgm:cxn modelId="{B9575AA2-613A-2A40-BC60-1E35D7F05B81}" type="presParOf" srcId="{BB57847A-CDC2-1241-9FA9-DA26B43ED6F3}" destId="{363D3038-5DE9-9841-B6A5-130CCA2C12A8}" srcOrd="6" destOrd="0" presId="urn:microsoft.com/office/officeart/2005/8/layout/vProcess5"/>
    <dgm:cxn modelId="{CE8019D8-4B4D-6545-82BA-D1B3B188D025}" type="presParOf" srcId="{BB57847A-CDC2-1241-9FA9-DA26B43ED6F3}" destId="{31961836-F3E4-9D47-BAF2-FC182243AA71}" srcOrd="7" destOrd="0" presId="urn:microsoft.com/office/officeart/2005/8/layout/vProcess5"/>
    <dgm:cxn modelId="{6FF1058A-64FA-254C-A5A9-85F3341307C9}" type="presParOf" srcId="{BB57847A-CDC2-1241-9FA9-DA26B43ED6F3}" destId="{3A530022-9D08-1446-BCE0-B39AA6E5614F}" srcOrd="8" destOrd="0" presId="urn:microsoft.com/office/officeart/2005/8/layout/vProcess5"/>
    <dgm:cxn modelId="{A2F842BE-3EDB-2F41-BC75-FC477BED62EC}" type="presParOf" srcId="{BB57847A-CDC2-1241-9FA9-DA26B43ED6F3}" destId="{C864F8A2-291D-6141-AEEE-54BE6321839F}" srcOrd="9" destOrd="0" presId="urn:microsoft.com/office/officeart/2005/8/layout/vProcess5"/>
    <dgm:cxn modelId="{A0DCBACA-7AF2-EB4D-8129-F76EB2665ECB}" type="presParOf" srcId="{BB57847A-CDC2-1241-9FA9-DA26B43ED6F3}" destId="{8DB9EBF8-3A78-EA43-8AE9-F42E9E89B1AC}" srcOrd="10" destOrd="0" presId="urn:microsoft.com/office/officeart/2005/8/layout/vProcess5"/>
    <dgm:cxn modelId="{ECF8F535-A453-3545-BE94-4DA438E372CC}" type="presParOf" srcId="{BB57847A-CDC2-1241-9FA9-DA26B43ED6F3}" destId="{23F9AF77-505C-D145-8A5D-88AA00F7ACA9}" srcOrd="11"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87D2832-7D1C-4781-8A82-29F47AD1833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54DAFCDE-D8F1-42AD-A20C-92293C1FDD69}">
      <dgm:prSet/>
      <dgm:spPr/>
      <dgm:t>
        <a:bodyPr/>
        <a:lstStyle/>
        <a:p>
          <a:pPr>
            <a:lnSpc>
              <a:spcPct val="100000"/>
            </a:lnSpc>
          </a:pPr>
          <a:r>
            <a:rPr lang="en-US"/>
            <a:t>Dual benefit: treat metabolic comorbidities + addictive behaviors</a:t>
          </a:r>
        </a:p>
      </dgm:t>
    </dgm:pt>
    <dgm:pt modelId="{A7D606EC-BA6D-4871-A619-DA6A1B6F2013}" type="parTrans" cxnId="{52FD434C-129A-474B-8E18-48A237A901B5}">
      <dgm:prSet/>
      <dgm:spPr/>
      <dgm:t>
        <a:bodyPr/>
        <a:lstStyle/>
        <a:p>
          <a:endParaRPr lang="en-US"/>
        </a:p>
      </dgm:t>
    </dgm:pt>
    <dgm:pt modelId="{CE26D96D-DAF1-492E-B9A4-75682A56C0DB}" type="sibTrans" cxnId="{52FD434C-129A-474B-8E18-48A237A901B5}">
      <dgm:prSet/>
      <dgm:spPr/>
      <dgm:t>
        <a:bodyPr/>
        <a:lstStyle/>
        <a:p>
          <a:endParaRPr lang="en-US"/>
        </a:p>
      </dgm:t>
    </dgm:pt>
    <dgm:pt modelId="{F0D1DDC2-F58E-48B3-8A29-665A6CC068BA}">
      <dgm:prSet/>
      <dgm:spPr/>
      <dgm:t>
        <a:bodyPr/>
        <a:lstStyle/>
        <a:p>
          <a:pPr>
            <a:lnSpc>
              <a:spcPct val="100000"/>
            </a:lnSpc>
          </a:pPr>
          <a:r>
            <a:rPr lang="en-US"/>
            <a:t>May improve engagement in addiction care</a:t>
          </a:r>
        </a:p>
      </dgm:t>
    </dgm:pt>
    <dgm:pt modelId="{99618012-A889-45A7-9146-CC5929A1625B}" type="parTrans" cxnId="{387B4BA2-C575-48A6-B547-1B25AC3E3F97}">
      <dgm:prSet/>
      <dgm:spPr/>
      <dgm:t>
        <a:bodyPr/>
        <a:lstStyle/>
        <a:p>
          <a:endParaRPr lang="en-US"/>
        </a:p>
      </dgm:t>
    </dgm:pt>
    <dgm:pt modelId="{13E08574-0E84-45DE-803B-47BDCB1FE9D7}" type="sibTrans" cxnId="{387B4BA2-C575-48A6-B547-1B25AC3E3F97}">
      <dgm:prSet/>
      <dgm:spPr/>
      <dgm:t>
        <a:bodyPr/>
        <a:lstStyle/>
        <a:p>
          <a:endParaRPr lang="en-US"/>
        </a:p>
      </dgm:t>
    </dgm:pt>
    <dgm:pt modelId="{B0F3F4E4-8A14-4D21-9BC4-ED5715DB4CDE}">
      <dgm:prSet/>
      <dgm:spPr/>
      <dgm:t>
        <a:bodyPr/>
        <a:lstStyle/>
        <a:p>
          <a:pPr>
            <a:lnSpc>
              <a:spcPct val="100000"/>
            </a:lnSpc>
          </a:pPr>
          <a:r>
            <a:rPr lang="en-US"/>
            <a:t>Consider side effects, cost, and access barriers</a:t>
          </a:r>
        </a:p>
      </dgm:t>
    </dgm:pt>
    <dgm:pt modelId="{4944B056-0779-4450-8A9A-3C61D3AFE891}" type="parTrans" cxnId="{C4AC5696-7EBB-4DD5-8125-D5830C86DFDE}">
      <dgm:prSet/>
      <dgm:spPr/>
      <dgm:t>
        <a:bodyPr/>
        <a:lstStyle/>
        <a:p>
          <a:endParaRPr lang="en-US"/>
        </a:p>
      </dgm:t>
    </dgm:pt>
    <dgm:pt modelId="{FADEEC63-E344-4B5A-A189-CB156BC86DDD}" type="sibTrans" cxnId="{C4AC5696-7EBB-4DD5-8125-D5830C86DFDE}">
      <dgm:prSet/>
      <dgm:spPr/>
      <dgm:t>
        <a:bodyPr/>
        <a:lstStyle/>
        <a:p>
          <a:endParaRPr lang="en-US"/>
        </a:p>
      </dgm:t>
    </dgm:pt>
    <dgm:pt modelId="{52513B5A-1A2B-4027-8F1F-B95C90D8FCB9}" type="pres">
      <dgm:prSet presAssocID="{687D2832-7D1C-4781-8A82-29F47AD1833D}" presName="root" presStyleCnt="0">
        <dgm:presLayoutVars>
          <dgm:dir/>
          <dgm:resizeHandles val="exact"/>
        </dgm:presLayoutVars>
      </dgm:prSet>
      <dgm:spPr/>
    </dgm:pt>
    <dgm:pt modelId="{B4C63F90-5B75-4FFA-880F-899F841E58C0}" type="pres">
      <dgm:prSet presAssocID="{54DAFCDE-D8F1-42AD-A20C-92293C1FDD69}" presName="compNode" presStyleCnt="0"/>
      <dgm:spPr/>
    </dgm:pt>
    <dgm:pt modelId="{39C7DEA3-8F02-4E7A-8898-A6AC6753A883}" type="pres">
      <dgm:prSet presAssocID="{54DAFCDE-D8F1-42AD-A20C-92293C1FDD69}" presName="bgRect" presStyleLbl="bgShp" presStyleIdx="0" presStyleCnt="3"/>
      <dgm:spPr/>
    </dgm:pt>
    <dgm:pt modelId="{F35C3013-EFC6-43D2-B419-3475515524BD}" type="pres">
      <dgm:prSet presAssocID="{54DAFCDE-D8F1-42AD-A20C-92293C1FDD69}"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rain in head"/>
        </a:ext>
      </dgm:extLst>
    </dgm:pt>
    <dgm:pt modelId="{050B1A1C-432A-426E-BC22-2C01F445B55E}" type="pres">
      <dgm:prSet presAssocID="{54DAFCDE-D8F1-42AD-A20C-92293C1FDD69}" presName="spaceRect" presStyleCnt="0"/>
      <dgm:spPr/>
    </dgm:pt>
    <dgm:pt modelId="{18EE4774-7665-42AF-A7C7-44D5E0331BB0}" type="pres">
      <dgm:prSet presAssocID="{54DAFCDE-D8F1-42AD-A20C-92293C1FDD69}" presName="parTx" presStyleLbl="revTx" presStyleIdx="0" presStyleCnt="3">
        <dgm:presLayoutVars>
          <dgm:chMax val="0"/>
          <dgm:chPref val="0"/>
        </dgm:presLayoutVars>
      </dgm:prSet>
      <dgm:spPr/>
    </dgm:pt>
    <dgm:pt modelId="{C504FFE8-6F18-4C24-9A0C-E19BF704F09E}" type="pres">
      <dgm:prSet presAssocID="{CE26D96D-DAF1-492E-B9A4-75682A56C0DB}" presName="sibTrans" presStyleCnt="0"/>
      <dgm:spPr/>
    </dgm:pt>
    <dgm:pt modelId="{7F057B01-3E41-4CEE-8E03-60FFE6AAC13F}" type="pres">
      <dgm:prSet presAssocID="{F0D1DDC2-F58E-48B3-8A29-665A6CC068BA}" presName="compNode" presStyleCnt="0"/>
      <dgm:spPr/>
    </dgm:pt>
    <dgm:pt modelId="{D06347A5-39FF-4AA5-B2B0-2FA7FBDD4C92}" type="pres">
      <dgm:prSet presAssocID="{F0D1DDC2-F58E-48B3-8A29-665A6CC068BA}" presName="bgRect" presStyleLbl="bgShp" presStyleIdx="1" presStyleCnt="3"/>
      <dgm:spPr/>
    </dgm:pt>
    <dgm:pt modelId="{02077184-E73F-46ED-8DA5-E7254BA31828}" type="pres">
      <dgm:prSet presAssocID="{F0D1DDC2-F58E-48B3-8A29-665A6CC068B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edicine"/>
        </a:ext>
      </dgm:extLst>
    </dgm:pt>
    <dgm:pt modelId="{7C8CF61C-FBFF-475B-8D5D-44FEED96240F}" type="pres">
      <dgm:prSet presAssocID="{F0D1DDC2-F58E-48B3-8A29-665A6CC068BA}" presName="spaceRect" presStyleCnt="0"/>
      <dgm:spPr/>
    </dgm:pt>
    <dgm:pt modelId="{BAFCE99C-9F80-4796-9F8B-FA61EC4C470C}" type="pres">
      <dgm:prSet presAssocID="{F0D1DDC2-F58E-48B3-8A29-665A6CC068BA}" presName="parTx" presStyleLbl="revTx" presStyleIdx="1" presStyleCnt="3">
        <dgm:presLayoutVars>
          <dgm:chMax val="0"/>
          <dgm:chPref val="0"/>
        </dgm:presLayoutVars>
      </dgm:prSet>
      <dgm:spPr/>
    </dgm:pt>
    <dgm:pt modelId="{905A223F-E9FD-403D-ADC9-2D0BE4F958E2}" type="pres">
      <dgm:prSet presAssocID="{13E08574-0E84-45DE-803B-47BDCB1FE9D7}" presName="sibTrans" presStyleCnt="0"/>
      <dgm:spPr/>
    </dgm:pt>
    <dgm:pt modelId="{9AF2A271-8859-4CE6-AFDF-AE189D58C974}" type="pres">
      <dgm:prSet presAssocID="{B0F3F4E4-8A14-4D21-9BC4-ED5715DB4CDE}" presName="compNode" presStyleCnt="0"/>
      <dgm:spPr/>
    </dgm:pt>
    <dgm:pt modelId="{61D75CC9-9588-4734-AACA-91EAD3E2C240}" type="pres">
      <dgm:prSet presAssocID="{B0F3F4E4-8A14-4D21-9BC4-ED5715DB4CDE}" presName="bgRect" presStyleLbl="bgShp" presStyleIdx="2" presStyleCnt="3"/>
      <dgm:spPr/>
    </dgm:pt>
    <dgm:pt modelId="{C5B150D3-5FFA-4CD3-9D08-58822DA8668A}" type="pres">
      <dgm:prSet presAssocID="{B0F3F4E4-8A14-4D21-9BC4-ED5715DB4CD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oney"/>
        </a:ext>
      </dgm:extLst>
    </dgm:pt>
    <dgm:pt modelId="{9B271D17-4788-4F57-8A0C-B2304AC19C90}" type="pres">
      <dgm:prSet presAssocID="{B0F3F4E4-8A14-4D21-9BC4-ED5715DB4CDE}" presName="spaceRect" presStyleCnt="0"/>
      <dgm:spPr/>
    </dgm:pt>
    <dgm:pt modelId="{E2312603-5D6C-43F2-8A04-528157CD5E7D}" type="pres">
      <dgm:prSet presAssocID="{B0F3F4E4-8A14-4D21-9BC4-ED5715DB4CDE}" presName="parTx" presStyleLbl="revTx" presStyleIdx="2" presStyleCnt="3">
        <dgm:presLayoutVars>
          <dgm:chMax val="0"/>
          <dgm:chPref val="0"/>
        </dgm:presLayoutVars>
      </dgm:prSet>
      <dgm:spPr/>
    </dgm:pt>
  </dgm:ptLst>
  <dgm:cxnLst>
    <dgm:cxn modelId="{1E50F913-0AAF-4F81-892F-54CD88C0306C}" type="presOf" srcId="{B0F3F4E4-8A14-4D21-9BC4-ED5715DB4CDE}" destId="{E2312603-5D6C-43F2-8A04-528157CD5E7D}" srcOrd="0" destOrd="0" presId="urn:microsoft.com/office/officeart/2018/2/layout/IconVerticalSolidList"/>
    <dgm:cxn modelId="{21073A37-B01C-40D4-8525-3FC9C404C136}" type="presOf" srcId="{54DAFCDE-D8F1-42AD-A20C-92293C1FDD69}" destId="{18EE4774-7665-42AF-A7C7-44D5E0331BB0}" srcOrd="0" destOrd="0" presId="urn:microsoft.com/office/officeart/2018/2/layout/IconVerticalSolidList"/>
    <dgm:cxn modelId="{02F6C23B-B25F-4201-AF35-A090D5A5CA4F}" type="presOf" srcId="{687D2832-7D1C-4781-8A82-29F47AD1833D}" destId="{52513B5A-1A2B-4027-8F1F-B95C90D8FCB9}" srcOrd="0" destOrd="0" presId="urn:microsoft.com/office/officeart/2018/2/layout/IconVerticalSolidList"/>
    <dgm:cxn modelId="{52FD434C-129A-474B-8E18-48A237A901B5}" srcId="{687D2832-7D1C-4781-8A82-29F47AD1833D}" destId="{54DAFCDE-D8F1-42AD-A20C-92293C1FDD69}" srcOrd="0" destOrd="0" parTransId="{A7D606EC-BA6D-4871-A619-DA6A1B6F2013}" sibTransId="{CE26D96D-DAF1-492E-B9A4-75682A56C0DB}"/>
    <dgm:cxn modelId="{C4AC5696-7EBB-4DD5-8125-D5830C86DFDE}" srcId="{687D2832-7D1C-4781-8A82-29F47AD1833D}" destId="{B0F3F4E4-8A14-4D21-9BC4-ED5715DB4CDE}" srcOrd="2" destOrd="0" parTransId="{4944B056-0779-4450-8A9A-3C61D3AFE891}" sibTransId="{FADEEC63-E344-4B5A-A189-CB156BC86DDD}"/>
    <dgm:cxn modelId="{387B4BA2-C575-48A6-B547-1B25AC3E3F97}" srcId="{687D2832-7D1C-4781-8A82-29F47AD1833D}" destId="{F0D1DDC2-F58E-48B3-8A29-665A6CC068BA}" srcOrd="1" destOrd="0" parTransId="{99618012-A889-45A7-9146-CC5929A1625B}" sibTransId="{13E08574-0E84-45DE-803B-47BDCB1FE9D7}"/>
    <dgm:cxn modelId="{5D8B10EC-1E96-4165-8E8F-CAE8863A076E}" type="presOf" srcId="{F0D1DDC2-F58E-48B3-8A29-665A6CC068BA}" destId="{BAFCE99C-9F80-4796-9F8B-FA61EC4C470C}" srcOrd="0" destOrd="0" presId="urn:microsoft.com/office/officeart/2018/2/layout/IconVerticalSolidList"/>
    <dgm:cxn modelId="{12A48493-C43E-4DE5-9349-84B24DFA3E03}" type="presParOf" srcId="{52513B5A-1A2B-4027-8F1F-B95C90D8FCB9}" destId="{B4C63F90-5B75-4FFA-880F-899F841E58C0}" srcOrd="0" destOrd="0" presId="urn:microsoft.com/office/officeart/2018/2/layout/IconVerticalSolidList"/>
    <dgm:cxn modelId="{A6219E56-D4B1-4A87-9850-42102B75BF03}" type="presParOf" srcId="{B4C63F90-5B75-4FFA-880F-899F841E58C0}" destId="{39C7DEA3-8F02-4E7A-8898-A6AC6753A883}" srcOrd="0" destOrd="0" presId="urn:microsoft.com/office/officeart/2018/2/layout/IconVerticalSolidList"/>
    <dgm:cxn modelId="{13848F8A-A113-4D18-878C-11D76A8A85BB}" type="presParOf" srcId="{B4C63F90-5B75-4FFA-880F-899F841E58C0}" destId="{F35C3013-EFC6-43D2-B419-3475515524BD}" srcOrd="1" destOrd="0" presId="urn:microsoft.com/office/officeart/2018/2/layout/IconVerticalSolidList"/>
    <dgm:cxn modelId="{3581F80B-792A-487E-9F18-5A86222F9233}" type="presParOf" srcId="{B4C63F90-5B75-4FFA-880F-899F841E58C0}" destId="{050B1A1C-432A-426E-BC22-2C01F445B55E}" srcOrd="2" destOrd="0" presId="urn:microsoft.com/office/officeart/2018/2/layout/IconVerticalSolidList"/>
    <dgm:cxn modelId="{CCBD2062-8BDD-452B-8375-789DD472E2D5}" type="presParOf" srcId="{B4C63F90-5B75-4FFA-880F-899F841E58C0}" destId="{18EE4774-7665-42AF-A7C7-44D5E0331BB0}" srcOrd="3" destOrd="0" presId="urn:microsoft.com/office/officeart/2018/2/layout/IconVerticalSolidList"/>
    <dgm:cxn modelId="{159A310D-81AA-4B25-A243-9259CBB1F868}" type="presParOf" srcId="{52513B5A-1A2B-4027-8F1F-B95C90D8FCB9}" destId="{C504FFE8-6F18-4C24-9A0C-E19BF704F09E}" srcOrd="1" destOrd="0" presId="urn:microsoft.com/office/officeart/2018/2/layout/IconVerticalSolidList"/>
    <dgm:cxn modelId="{0B55F6A0-9D94-4AF3-AA74-716629F4BD50}" type="presParOf" srcId="{52513B5A-1A2B-4027-8F1F-B95C90D8FCB9}" destId="{7F057B01-3E41-4CEE-8E03-60FFE6AAC13F}" srcOrd="2" destOrd="0" presId="urn:microsoft.com/office/officeart/2018/2/layout/IconVerticalSolidList"/>
    <dgm:cxn modelId="{C1A7B906-9B7F-4553-9371-C79FA4915068}" type="presParOf" srcId="{7F057B01-3E41-4CEE-8E03-60FFE6AAC13F}" destId="{D06347A5-39FF-4AA5-B2B0-2FA7FBDD4C92}" srcOrd="0" destOrd="0" presId="urn:microsoft.com/office/officeart/2018/2/layout/IconVerticalSolidList"/>
    <dgm:cxn modelId="{3205665D-B9B4-429D-BD04-43807BB6184A}" type="presParOf" srcId="{7F057B01-3E41-4CEE-8E03-60FFE6AAC13F}" destId="{02077184-E73F-46ED-8DA5-E7254BA31828}" srcOrd="1" destOrd="0" presId="urn:microsoft.com/office/officeart/2018/2/layout/IconVerticalSolidList"/>
    <dgm:cxn modelId="{D189E079-E5CE-4BD8-A9FD-DE0E74C5DB6F}" type="presParOf" srcId="{7F057B01-3E41-4CEE-8E03-60FFE6AAC13F}" destId="{7C8CF61C-FBFF-475B-8D5D-44FEED96240F}" srcOrd="2" destOrd="0" presId="urn:microsoft.com/office/officeart/2018/2/layout/IconVerticalSolidList"/>
    <dgm:cxn modelId="{D8895963-4F08-4E0A-949C-B082AAF5511A}" type="presParOf" srcId="{7F057B01-3E41-4CEE-8E03-60FFE6AAC13F}" destId="{BAFCE99C-9F80-4796-9F8B-FA61EC4C470C}" srcOrd="3" destOrd="0" presId="urn:microsoft.com/office/officeart/2018/2/layout/IconVerticalSolidList"/>
    <dgm:cxn modelId="{C359E1CC-0676-49D3-A783-6989CE57C3A0}" type="presParOf" srcId="{52513B5A-1A2B-4027-8F1F-B95C90D8FCB9}" destId="{905A223F-E9FD-403D-ADC9-2D0BE4F958E2}" srcOrd="3" destOrd="0" presId="urn:microsoft.com/office/officeart/2018/2/layout/IconVerticalSolidList"/>
    <dgm:cxn modelId="{C86FF172-1F81-4C8A-B862-60A6A96704CB}" type="presParOf" srcId="{52513B5A-1A2B-4027-8F1F-B95C90D8FCB9}" destId="{9AF2A271-8859-4CE6-AFDF-AE189D58C974}" srcOrd="4" destOrd="0" presId="urn:microsoft.com/office/officeart/2018/2/layout/IconVerticalSolidList"/>
    <dgm:cxn modelId="{B7668B3E-9C74-4FE0-9AA4-9AE52586650B}" type="presParOf" srcId="{9AF2A271-8859-4CE6-AFDF-AE189D58C974}" destId="{61D75CC9-9588-4734-AACA-91EAD3E2C240}" srcOrd="0" destOrd="0" presId="urn:microsoft.com/office/officeart/2018/2/layout/IconVerticalSolidList"/>
    <dgm:cxn modelId="{D55C4928-7C02-497A-B1AB-CB6F565D47EC}" type="presParOf" srcId="{9AF2A271-8859-4CE6-AFDF-AE189D58C974}" destId="{C5B150D3-5FFA-4CD3-9D08-58822DA8668A}" srcOrd="1" destOrd="0" presId="urn:microsoft.com/office/officeart/2018/2/layout/IconVerticalSolidList"/>
    <dgm:cxn modelId="{ABD6342A-ACD4-4A14-9F8F-0BAB451C456E}" type="presParOf" srcId="{9AF2A271-8859-4CE6-AFDF-AE189D58C974}" destId="{9B271D17-4788-4F57-8A0C-B2304AC19C90}" srcOrd="2" destOrd="0" presId="urn:microsoft.com/office/officeart/2018/2/layout/IconVerticalSolidList"/>
    <dgm:cxn modelId="{0FBC418F-2612-432F-A23F-863A261F7A14}" type="presParOf" srcId="{9AF2A271-8859-4CE6-AFDF-AE189D58C974}" destId="{E2312603-5D6C-43F2-8A04-528157CD5E7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BDA9564-0A63-4683-8041-A42A47BB3CA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FF7AD18-B5AD-4AE6-A426-E1C175B0E311}">
      <dgm:prSet custT="1"/>
      <dgm:spPr/>
      <dgm:t>
        <a:bodyPr/>
        <a:lstStyle/>
        <a:p>
          <a:r>
            <a:rPr lang="en-US" sz="1900" dirty="0"/>
            <a:t>Synthesized clinical &amp; epidemiologic evidence on GLP‑1 receptor agonists across SUDs (AUD, nicotine, opioids, stimulants, cannabis).</a:t>
          </a:r>
        </a:p>
      </dgm:t>
    </dgm:pt>
    <dgm:pt modelId="{5689D55A-A066-41AE-B572-4FA7E58D5472}" type="parTrans" cxnId="{A5A4D656-9C6A-4AD3-8216-4256D88EC130}">
      <dgm:prSet/>
      <dgm:spPr/>
      <dgm:t>
        <a:bodyPr/>
        <a:lstStyle/>
        <a:p>
          <a:endParaRPr lang="en-US"/>
        </a:p>
      </dgm:t>
    </dgm:pt>
    <dgm:pt modelId="{1F51125A-8BF8-4685-B40A-7584C531A8CC}" type="sibTrans" cxnId="{A5A4D656-9C6A-4AD3-8216-4256D88EC130}">
      <dgm:prSet/>
      <dgm:spPr/>
      <dgm:t>
        <a:bodyPr/>
        <a:lstStyle/>
        <a:p>
          <a:endParaRPr lang="en-US"/>
        </a:p>
      </dgm:t>
    </dgm:pt>
    <dgm:pt modelId="{1BD7A820-AB81-42E3-82CC-E22F6924D8C4}">
      <dgm:prSet custT="1"/>
      <dgm:spPr/>
      <dgm:t>
        <a:bodyPr/>
        <a:lstStyle/>
        <a:p>
          <a:r>
            <a:rPr lang="en-US" sz="2400" b="1" dirty="0"/>
            <a:t>Key findings:</a:t>
          </a:r>
          <a:endParaRPr lang="en-US" sz="2400" dirty="0"/>
        </a:p>
      </dgm:t>
    </dgm:pt>
    <dgm:pt modelId="{C5373E19-8196-4FD8-95E5-8D1DF6C6E86B}" type="parTrans" cxnId="{F379FE23-E15B-4EBF-B0D3-E4E1E57142E6}">
      <dgm:prSet/>
      <dgm:spPr/>
      <dgm:t>
        <a:bodyPr/>
        <a:lstStyle/>
        <a:p>
          <a:endParaRPr lang="en-US"/>
        </a:p>
      </dgm:t>
    </dgm:pt>
    <dgm:pt modelId="{14DE13BE-65A2-48B0-B048-F8FBA0B87030}" type="sibTrans" cxnId="{F379FE23-E15B-4EBF-B0D3-E4E1E57142E6}">
      <dgm:prSet/>
      <dgm:spPr/>
      <dgm:t>
        <a:bodyPr/>
        <a:lstStyle/>
        <a:p>
          <a:endParaRPr lang="en-US"/>
        </a:p>
      </dgm:t>
    </dgm:pt>
    <dgm:pt modelId="{C11BAEF7-7542-490F-BD96-3D261F52F4AE}">
      <dgm:prSet custT="1"/>
      <dgm:spPr/>
      <dgm:t>
        <a:bodyPr/>
        <a:lstStyle/>
        <a:p>
          <a:r>
            <a:rPr lang="en-US" sz="1800" dirty="0"/>
            <a:t>Observational EHR studies associate GLP‑1 RA exposure with lower alcohol‑related events and reduced incidence/recurrence of AUD.</a:t>
          </a:r>
        </a:p>
      </dgm:t>
    </dgm:pt>
    <dgm:pt modelId="{E50DC64F-10BB-453C-B621-5E9349578C19}" type="parTrans" cxnId="{2A458956-5910-4372-BBF1-008910573371}">
      <dgm:prSet/>
      <dgm:spPr/>
      <dgm:t>
        <a:bodyPr/>
        <a:lstStyle/>
        <a:p>
          <a:endParaRPr lang="en-US"/>
        </a:p>
      </dgm:t>
    </dgm:pt>
    <dgm:pt modelId="{89384668-B6BC-47C0-91A1-D4D609490C0B}" type="sibTrans" cxnId="{2A458956-5910-4372-BBF1-008910573371}">
      <dgm:prSet/>
      <dgm:spPr/>
      <dgm:t>
        <a:bodyPr/>
        <a:lstStyle/>
        <a:p>
          <a:endParaRPr lang="en-US"/>
        </a:p>
      </dgm:t>
    </dgm:pt>
    <dgm:pt modelId="{E6218282-5701-42D7-8AF4-FA9F1F638E70}">
      <dgm:prSet custT="1"/>
      <dgm:spPr/>
      <dgm:t>
        <a:bodyPr/>
        <a:lstStyle/>
        <a:p>
          <a:r>
            <a:rPr lang="en-US" sz="1800" dirty="0"/>
            <a:t>Earliest AUD RCT (exenatide) neutral overall</a:t>
          </a:r>
        </a:p>
      </dgm:t>
    </dgm:pt>
    <dgm:pt modelId="{EAA1EB7D-2A5F-4211-81E2-06367FF137A9}" type="parTrans" cxnId="{96402B95-BDF3-429B-A095-D40E3A9E6328}">
      <dgm:prSet/>
      <dgm:spPr/>
      <dgm:t>
        <a:bodyPr/>
        <a:lstStyle/>
        <a:p>
          <a:endParaRPr lang="en-US"/>
        </a:p>
      </dgm:t>
    </dgm:pt>
    <dgm:pt modelId="{C63BED28-2CBA-4F2D-B250-945AFAE3BC2D}" type="sibTrans" cxnId="{96402B95-BDF3-429B-A095-D40E3A9E6328}">
      <dgm:prSet/>
      <dgm:spPr/>
      <dgm:t>
        <a:bodyPr/>
        <a:lstStyle/>
        <a:p>
          <a:endParaRPr lang="en-US"/>
        </a:p>
      </dgm:t>
    </dgm:pt>
    <dgm:pt modelId="{C1BCB884-163B-457A-AE52-9B3C9C5C5774}">
      <dgm:prSet custT="1"/>
      <dgm:spPr/>
      <dgm:t>
        <a:bodyPr/>
        <a:lstStyle/>
        <a:p>
          <a:r>
            <a:rPr lang="en-US" sz="1800" dirty="0"/>
            <a:t>Nicotine: mixed RCTs (exenatide + patch positive in small trial; dulaglutide + varenicline neutral), but consistent benefit in limiting post‑cessation weight gain.</a:t>
          </a:r>
        </a:p>
      </dgm:t>
    </dgm:pt>
    <dgm:pt modelId="{49A2136A-BDFE-403B-80A7-4077810C3599}" type="parTrans" cxnId="{F35E2D66-BEF0-4275-B693-126D9752245C}">
      <dgm:prSet/>
      <dgm:spPr/>
      <dgm:t>
        <a:bodyPr/>
        <a:lstStyle/>
        <a:p>
          <a:endParaRPr lang="en-US"/>
        </a:p>
      </dgm:t>
    </dgm:pt>
    <dgm:pt modelId="{5EA9D0E1-1CFD-4CD9-B620-36797C870B97}" type="sibTrans" cxnId="{F35E2D66-BEF0-4275-B693-126D9752245C}">
      <dgm:prSet/>
      <dgm:spPr/>
      <dgm:t>
        <a:bodyPr/>
        <a:lstStyle/>
        <a:p>
          <a:endParaRPr lang="en-US"/>
        </a:p>
      </dgm:t>
    </dgm:pt>
    <dgm:pt modelId="{71410843-7F80-4E5D-9F22-C8CA0F19F39B}">
      <dgm:prSet custT="1"/>
      <dgm:spPr/>
      <dgm:t>
        <a:bodyPr/>
        <a:lstStyle/>
        <a:p>
          <a:r>
            <a:rPr lang="en-US" sz="1800" dirty="0"/>
            <a:t>Opioids: preclinical consistently positive; early human work suggests reduced cravings; multiple </a:t>
          </a:r>
          <a:r>
            <a:rPr lang="en-US" sz="1800" dirty="0" err="1"/>
            <a:t>semaglutide</a:t>
          </a:r>
          <a:r>
            <a:rPr lang="en-US" sz="1800" dirty="0"/>
            <a:t>/</a:t>
          </a:r>
          <a:r>
            <a:rPr lang="en-US" sz="1800" dirty="0" err="1"/>
            <a:t>tirzepatide</a:t>
          </a:r>
          <a:r>
            <a:rPr lang="en-US" sz="1800" dirty="0"/>
            <a:t> trials now recruiting.</a:t>
          </a:r>
        </a:p>
      </dgm:t>
    </dgm:pt>
    <dgm:pt modelId="{1241EFC1-4CF4-455D-9C19-DC3E58DBA008}" type="parTrans" cxnId="{92537290-F381-4EE0-8D7C-8F6D29E77BFF}">
      <dgm:prSet/>
      <dgm:spPr/>
      <dgm:t>
        <a:bodyPr/>
        <a:lstStyle/>
        <a:p>
          <a:endParaRPr lang="en-US"/>
        </a:p>
      </dgm:t>
    </dgm:pt>
    <dgm:pt modelId="{3E25BB86-AB8D-46F9-A3BF-E332DD0BE42A}" type="sibTrans" cxnId="{92537290-F381-4EE0-8D7C-8F6D29E77BFF}">
      <dgm:prSet/>
      <dgm:spPr/>
      <dgm:t>
        <a:bodyPr/>
        <a:lstStyle/>
        <a:p>
          <a:endParaRPr lang="en-US"/>
        </a:p>
      </dgm:t>
    </dgm:pt>
    <dgm:pt modelId="{A4A02F88-1905-4B9A-9FD8-C79757616112}">
      <dgm:prSet custT="1"/>
      <dgm:spPr/>
      <dgm:t>
        <a:bodyPr/>
        <a:lstStyle/>
        <a:p>
          <a:r>
            <a:rPr lang="en-US" sz="1800" dirty="0"/>
            <a:t>Stimulants/cannabis: preclinical promising; human data very limited.</a:t>
          </a:r>
        </a:p>
      </dgm:t>
    </dgm:pt>
    <dgm:pt modelId="{E31E4A99-CA04-4850-9CC6-A3264EB6D8BA}" type="parTrans" cxnId="{2EFF0A5A-B180-4CA4-A7CB-ABA2F8CEF11A}">
      <dgm:prSet/>
      <dgm:spPr/>
      <dgm:t>
        <a:bodyPr/>
        <a:lstStyle/>
        <a:p>
          <a:endParaRPr lang="en-US"/>
        </a:p>
      </dgm:t>
    </dgm:pt>
    <dgm:pt modelId="{E5B85E91-706E-4486-9774-A42B1F9240BE}" type="sibTrans" cxnId="{2EFF0A5A-B180-4CA4-A7CB-ABA2F8CEF11A}">
      <dgm:prSet/>
      <dgm:spPr/>
      <dgm:t>
        <a:bodyPr/>
        <a:lstStyle/>
        <a:p>
          <a:endParaRPr lang="en-US"/>
        </a:p>
      </dgm:t>
    </dgm:pt>
    <dgm:pt modelId="{DD274E03-47E1-4EFE-86EB-EC9B3D3B2FF8}">
      <dgm:prSet custT="1"/>
      <dgm:spPr/>
      <dgm:t>
        <a:bodyPr/>
        <a:lstStyle/>
        <a:p>
          <a:r>
            <a:rPr lang="en-US" sz="1800" dirty="0"/>
            <a:t>Recent early‑phase </a:t>
          </a:r>
          <a:r>
            <a:rPr lang="en-US" sz="1800" dirty="0" err="1"/>
            <a:t>semaglutide</a:t>
          </a:r>
          <a:r>
            <a:rPr lang="en-US" sz="1800" dirty="0"/>
            <a:t> trial reduced cravings, drinking days, and lab self‑administration at low doses.</a:t>
          </a:r>
        </a:p>
      </dgm:t>
    </dgm:pt>
    <dgm:pt modelId="{C66C17E2-0D25-4F84-9049-1DAB5EB35FE0}" type="parTrans" cxnId="{171DB66C-D851-4B03-8013-D97239EA87D5}">
      <dgm:prSet/>
      <dgm:spPr/>
      <dgm:t>
        <a:bodyPr/>
        <a:lstStyle/>
        <a:p>
          <a:endParaRPr lang="en-US"/>
        </a:p>
      </dgm:t>
    </dgm:pt>
    <dgm:pt modelId="{0CB2A435-38F5-4BF7-A6E1-EF89B625273E}" type="sibTrans" cxnId="{171DB66C-D851-4B03-8013-D97239EA87D5}">
      <dgm:prSet/>
      <dgm:spPr/>
      <dgm:t>
        <a:bodyPr/>
        <a:lstStyle/>
        <a:p>
          <a:endParaRPr lang="en-US"/>
        </a:p>
      </dgm:t>
    </dgm:pt>
    <dgm:pt modelId="{BEA7F7AD-1165-5644-9B94-71FDBF8CABC3}" type="pres">
      <dgm:prSet presAssocID="{3BDA9564-0A63-4683-8041-A42A47BB3CA4}" presName="linear" presStyleCnt="0">
        <dgm:presLayoutVars>
          <dgm:animLvl val="lvl"/>
          <dgm:resizeHandles val="exact"/>
        </dgm:presLayoutVars>
      </dgm:prSet>
      <dgm:spPr/>
    </dgm:pt>
    <dgm:pt modelId="{073C66D8-32AB-4F4C-9334-EEED7DA65682}" type="pres">
      <dgm:prSet presAssocID="{5FF7AD18-B5AD-4AE6-A426-E1C175B0E311}" presName="parentText" presStyleLbl="node1" presStyleIdx="0" presStyleCnt="2" custLinFactY="-3333" custLinFactNeighborY="-100000">
        <dgm:presLayoutVars>
          <dgm:chMax val="0"/>
          <dgm:bulletEnabled val="1"/>
        </dgm:presLayoutVars>
      </dgm:prSet>
      <dgm:spPr/>
    </dgm:pt>
    <dgm:pt modelId="{727CC3D3-AF19-E44F-BB6C-55B8462F3FBA}" type="pres">
      <dgm:prSet presAssocID="{1F51125A-8BF8-4685-B40A-7584C531A8CC}" presName="spacer" presStyleCnt="0"/>
      <dgm:spPr/>
    </dgm:pt>
    <dgm:pt modelId="{64D6EFE0-75FD-1A4D-8FFE-41D7AF1D8961}" type="pres">
      <dgm:prSet presAssocID="{1BD7A820-AB81-42E3-82CC-E22F6924D8C4}" presName="parentText" presStyleLbl="node1" presStyleIdx="1" presStyleCnt="2" custLinFactNeighborY="-144">
        <dgm:presLayoutVars>
          <dgm:chMax val="0"/>
          <dgm:bulletEnabled val="1"/>
        </dgm:presLayoutVars>
      </dgm:prSet>
      <dgm:spPr/>
    </dgm:pt>
    <dgm:pt modelId="{9C10412E-6EBC-C440-A323-D5AEA9DDDA7F}" type="pres">
      <dgm:prSet presAssocID="{1BD7A820-AB81-42E3-82CC-E22F6924D8C4}" presName="childText" presStyleLbl="revTx" presStyleIdx="0" presStyleCnt="1" custScaleY="90898">
        <dgm:presLayoutVars>
          <dgm:bulletEnabled val="1"/>
        </dgm:presLayoutVars>
      </dgm:prSet>
      <dgm:spPr/>
    </dgm:pt>
  </dgm:ptLst>
  <dgm:cxnLst>
    <dgm:cxn modelId="{F379FE23-E15B-4EBF-B0D3-E4E1E57142E6}" srcId="{3BDA9564-0A63-4683-8041-A42A47BB3CA4}" destId="{1BD7A820-AB81-42E3-82CC-E22F6924D8C4}" srcOrd="1" destOrd="0" parTransId="{C5373E19-8196-4FD8-95E5-8D1DF6C6E86B}" sibTransId="{14DE13BE-65A2-48B0-B048-F8FBA0B87030}"/>
    <dgm:cxn modelId="{E28A1561-4E53-A34C-B2CC-C3B027752B5E}" type="presOf" srcId="{E6218282-5701-42D7-8AF4-FA9F1F638E70}" destId="{9C10412E-6EBC-C440-A323-D5AEA9DDDA7F}" srcOrd="0" destOrd="1" presId="urn:microsoft.com/office/officeart/2005/8/layout/vList2"/>
    <dgm:cxn modelId="{F35E2D66-BEF0-4275-B693-126D9752245C}" srcId="{1BD7A820-AB81-42E3-82CC-E22F6924D8C4}" destId="{C1BCB884-163B-457A-AE52-9B3C9C5C5774}" srcOrd="3" destOrd="0" parTransId="{49A2136A-BDFE-403B-80A7-4077810C3599}" sibTransId="{5EA9D0E1-1CFD-4CD9-B620-36797C870B97}"/>
    <dgm:cxn modelId="{68E72969-B857-004A-A9E1-702258520EDB}" type="presOf" srcId="{3BDA9564-0A63-4683-8041-A42A47BB3CA4}" destId="{BEA7F7AD-1165-5644-9B94-71FDBF8CABC3}" srcOrd="0" destOrd="0" presId="urn:microsoft.com/office/officeart/2005/8/layout/vList2"/>
    <dgm:cxn modelId="{171DB66C-D851-4B03-8013-D97239EA87D5}" srcId="{1BD7A820-AB81-42E3-82CC-E22F6924D8C4}" destId="{DD274E03-47E1-4EFE-86EB-EC9B3D3B2FF8}" srcOrd="2" destOrd="0" parTransId="{C66C17E2-0D25-4F84-9049-1DAB5EB35FE0}" sibTransId="{0CB2A435-38F5-4BF7-A6E1-EF89B625273E}"/>
    <dgm:cxn modelId="{2A458956-5910-4372-BBF1-008910573371}" srcId="{1BD7A820-AB81-42E3-82CC-E22F6924D8C4}" destId="{C11BAEF7-7542-490F-BD96-3D261F52F4AE}" srcOrd="0" destOrd="0" parTransId="{E50DC64F-10BB-453C-B621-5E9349578C19}" sibTransId="{89384668-B6BC-47C0-91A1-D4D609490C0B}"/>
    <dgm:cxn modelId="{A5A4D656-9C6A-4AD3-8216-4256D88EC130}" srcId="{3BDA9564-0A63-4683-8041-A42A47BB3CA4}" destId="{5FF7AD18-B5AD-4AE6-A426-E1C175B0E311}" srcOrd="0" destOrd="0" parTransId="{5689D55A-A066-41AE-B572-4FA7E58D5472}" sibTransId="{1F51125A-8BF8-4685-B40A-7584C531A8CC}"/>
    <dgm:cxn modelId="{3C851B77-007E-D040-AD62-18147EC2B6E1}" type="presOf" srcId="{A4A02F88-1905-4B9A-9FD8-C79757616112}" destId="{9C10412E-6EBC-C440-A323-D5AEA9DDDA7F}" srcOrd="0" destOrd="5" presId="urn:microsoft.com/office/officeart/2005/8/layout/vList2"/>
    <dgm:cxn modelId="{2EFF0A5A-B180-4CA4-A7CB-ABA2F8CEF11A}" srcId="{1BD7A820-AB81-42E3-82CC-E22F6924D8C4}" destId="{A4A02F88-1905-4B9A-9FD8-C79757616112}" srcOrd="5" destOrd="0" parTransId="{E31E4A99-CA04-4850-9CC6-A3264EB6D8BA}" sibTransId="{E5B85E91-706E-4486-9774-A42B1F9240BE}"/>
    <dgm:cxn modelId="{F4A9D484-86BB-44F8-A070-BFC9215920AA}" type="presOf" srcId="{DD274E03-47E1-4EFE-86EB-EC9B3D3B2FF8}" destId="{9C10412E-6EBC-C440-A323-D5AEA9DDDA7F}" srcOrd="0" destOrd="2" presId="urn:microsoft.com/office/officeart/2005/8/layout/vList2"/>
    <dgm:cxn modelId="{92537290-F381-4EE0-8D7C-8F6D29E77BFF}" srcId="{1BD7A820-AB81-42E3-82CC-E22F6924D8C4}" destId="{71410843-7F80-4E5D-9F22-C8CA0F19F39B}" srcOrd="4" destOrd="0" parTransId="{1241EFC1-4CF4-455D-9C19-DC3E58DBA008}" sibTransId="{3E25BB86-AB8D-46F9-A3BF-E332DD0BE42A}"/>
    <dgm:cxn modelId="{96402B95-BDF3-429B-A095-D40E3A9E6328}" srcId="{1BD7A820-AB81-42E3-82CC-E22F6924D8C4}" destId="{E6218282-5701-42D7-8AF4-FA9F1F638E70}" srcOrd="1" destOrd="0" parTransId="{EAA1EB7D-2A5F-4211-81E2-06367FF137A9}" sibTransId="{C63BED28-2CBA-4F2D-B250-945AFAE3BC2D}"/>
    <dgm:cxn modelId="{262DCDA6-DFF6-DF40-8046-91274D87163E}" type="presOf" srcId="{C11BAEF7-7542-490F-BD96-3D261F52F4AE}" destId="{9C10412E-6EBC-C440-A323-D5AEA9DDDA7F}" srcOrd="0" destOrd="0" presId="urn:microsoft.com/office/officeart/2005/8/layout/vList2"/>
    <dgm:cxn modelId="{C1471ACE-E916-5143-9709-979587564EAF}" type="presOf" srcId="{5FF7AD18-B5AD-4AE6-A426-E1C175B0E311}" destId="{073C66D8-32AB-4F4C-9334-EEED7DA65682}" srcOrd="0" destOrd="0" presId="urn:microsoft.com/office/officeart/2005/8/layout/vList2"/>
    <dgm:cxn modelId="{07ED24E9-D8E4-644F-AA77-F6E76D6C53BB}" type="presOf" srcId="{1BD7A820-AB81-42E3-82CC-E22F6924D8C4}" destId="{64D6EFE0-75FD-1A4D-8FFE-41D7AF1D8961}" srcOrd="0" destOrd="0" presId="urn:microsoft.com/office/officeart/2005/8/layout/vList2"/>
    <dgm:cxn modelId="{0A0530F7-54B5-1F4B-86AB-50AE2943C638}" type="presOf" srcId="{C1BCB884-163B-457A-AE52-9B3C9C5C5774}" destId="{9C10412E-6EBC-C440-A323-D5AEA9DDDA7F}" srcOrd="0" destOrd="3" presId="urn:microsoft.com/office/officeart/2005/8/layout/vList2"/>
    <dgm:cxn modelId="{3D2798F9-EB37-C944-AD6A-DB2178ECE2BB}" type="presOf" srcId="{71410843-7F80-4E5D-9F22-C8CA0F19F39B}" destId="{9C10412E-6EBC-C440-A323-D5AEA9DDDA7F}" srcOrd="0" destOrd="4" presId="urn:microsoft.com/office/officeart/2005/8/layout/vList2"/>
    <dgm:cxn modelId="{49AD2CEE-347E-4548-9CBA-0D5EB8862B09}" type="presParOf" srcId="{BEA7F7AD-1165-5644-9B94-71FDBF8CABC3}" destId="{073C66D8-32AB-4F4C-9334-EEED7DA65682}" srcOrd="0" destOrd="0" presId="urn:microsoft.com/office/officeart/2005/8/layout/vList2"/>
    <dgm:cxn modelId="{3916E45E-69BB-A949-AC04-A36E8FBFF136}" type="presParOf" srcId="{BEA7F7AD-1165-5644-9B94-71FDBF8CABC3}" destId="{727CC3D3-AF19-E44F-BB6C-55B8462F3FBA}" srcOrd="1" destOrd="0" presId="urn:microsoft.com/office/officeart/2005/8/layout/vList2"/>
    <dgm:cxn modelId="{875B8E11-D046-5548-9A84-1F5771CB1FD6}" type="presParOf" srcId="{BEA7F7AD-1165-5644-9B94-71FDBF8CABC3}" destId="{64D6EFE0-75FD-1A4D-8FFE-41D7AF1D8961}" srcOrd="2" destOrd="0" presId="urn:microsoft.com/office/officeart/2005/8/layout/vList2"/>
    <dgm:cxn modelId="{851159E2-8190-464C-BFCC-933E85EDCA1F}" type="presParOf" srcId="{BEA7F7AD-1165-5644-9B94-71FDBF8CABC3}" destId="{9C10412E-6EBC-C440-A323-D5AEA9DDDA7F}" srcOrd="3"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850C1-28E5-493B-A985-619C23CB2831}">
      <dsp:nvSpPr>
        <dsp:cNvPr id="0" name=""/>
        <dsp:cNvSpPr/>
      </dsp:nvSpPr>
      <dsp:spPr>
        <a:xfrm>
          <a:off x="0" y="39263"/>
          <a:ext cx="5016357" cy="538200"/>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Implicated in </a:t>
          </a:r>
        </a:p>
      </dsp:txBody>
      <dsp:txXfrm>
        <a:off x="26273" y="65536"/>
        <a:ext cx="4963811" cy="485654"/>
      </dsp:txXfrm>
    </dsp:sp>
    <dsp:sp modelId="{F1611B3D-0CE8-4426-96BD-C478AE7CDFE5}">
      <dsp:nvSpPr>
        <dsp:cNvPr id="0" name=""/>
        <dsp:cNvSpPr/>
      </dsp:nvSpPr>
      <dsp:spPr>
        <a:xfrm>
          <a:off x="0" y="577463"/>
          <a:ext cx="5016357" cy="880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269" tIns="29210" rIns="163576" bIns="29210" numCol="1" spcCol="1270" anchor="t" anchorCtr="0">
          <a:noAutofit/>
        </a:bodyPr>
        <a:lstStyle/>
        <a:p>
          <a:pPr marL="171450" lvl="1" indent="-171450" algn="l" defTabSz="800100">
            <a:lnSpc>
              <a:spcPct val="90000"/>
            </a:lnSpc>
            <a:spcBef>
              <a:spcPct val="0"/>
            </a:spcBef>
            <a:spcAft>
              <a:spcPct val="20000"/>
            </a:spcAft>
            <a:buChar char="•"/>
          </a:pPr>
          <a:endParaRPr lang="en-US" sz="1800" b="1" kern="1200" dirty="0"/>
        </a:p>
        <a:p>
          <a:pPr marL="171450" lvl="1" indent="-171450" algn="l" defTabSz="800100">
            <a:lnSpc>
              <a:spcPct val="90000"/>
            </a:lnSpc>
            <a:spcBef>
              <a:spcPct val="0"/>
            </a:spcBef>
            <a:spcAft>
              <a:spcPct val="20000"/>
            </a:spcAft>
            <a:buChar char="•"/>
          </a:pPr>
          <a:r>
            <a:rPr lang="en-US" sz="1800" b="1" kern="1200" dirty="0"/>
            <a:t>Immunity</a:t>
          </a:r>
        </a:p>
        <a:p>
          <a:pPr marL="171450" lvl="1" indent="-171450" algn="l" defTabSz="800100">
            <a:lnSpc>
              <a:spcPct val="90000"/>
            </a:lnSpc>
            <a:spcBef>
              <a:spcPct val="0"/>
            </a:spcBef>
            <a:spcAft>
              <a:spcPct val="20000"/>
            </a:spcAft>
            <a:buChar char="•"/>
          </a:pPr>
          <a:r>
            <a:rPr lang="en-US" sz="1800" b="1" kern="1200" dirty="0"/>
            <a:t>Mental health</a:t>
          </a:r>
        </a:p>
      </dsp:txBody>
      <dsp:txXfrm>
        <a:off x="0" y="577463"/>
        <a:ext cx="5016357" cy="880785"/>
      </dsp:txXfrm>
    </dsp:sp>
    <dsp:sp modelId="{67E60242-EF1E-4C68-878D-C403308BE53C}">
      <dsp:nvSpPr>
        <dsp:cNvPr id="0" name=""/>
        <dsp:cNvSpPr/>
      </dsp:nvSpPr>
      <dsp:spPr>
        <a:xfrm>
          <a:off x="0" y="1458248"/>
          <a:ext cx="5016357" cy="538200"/>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Microbiome (gut bacteria)</a:t>
          </a:r>
        </a:p>
      </dsp:txBody>
      <dsp:txXfrm>
        <a:off x="26273" y="1484521"/>
        <a:ext cx="4963811" cy="485654"/>
      </dsp:txXfrm>
    </dsp:sp>
    <dsp:sp modelId="{4CF863C2-2F56-4AAC-81AE-603D719358A5}">
      <dsp:nvSpPr>
        <dsp:cNvPr id="0" name=""/>
        <dsp:cNvSpPr/>
      </dsp:nvSpPr>
      <dsp:spPr>
        <a:xfrm>
          <a:off x="0" y="1996448"/>
          <a:ext cx="5016357" cy="2475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269" tIns="29210" rIns="163576" bIns="29210" numCol="1" spcCol="1270" anchor="t" anchorCtr="0">
          <a:noAutofit/>
        </a:bodyPr>
        <a:lstStyle/>
        <a:p>
          <a:pPr marL="171450" lvl="1" indent="-171450" algn="l" defTabSz="800100">
            <a:lnSpc>
              <a:spcPct val="90000"/>
            </a:lnSpc>
            <a:spcBef>
              <a:spcPct val="0"/>
            </a:spcBef>
            <a:spcAft>
              <a:spcPct val="20000"/>
            </a:spcAft>
            <a:buChar char="•"/>
          </a:pPr>
          <a:endParaRPr lang="en-US" sz="1800" b="1" kern="1200" dirty="0"/>
        </a:p>
        <a:p>
          <a:pPr marL="171450" lvl="1" indent="-171450" algn="l" defTabSz="800100">
            <a:lnSpc>
              <a:spcPct val="90000"/>
            </a:lnSpc>
            <a:spcBef>
              <a:spcPct val="0"/>
            </a:spcBef>
            <a:spcAft>
              <a:spcPct val="20000"/>
            </a:spcAft>
            <a:buChar char="•"/>
          </a:pPr>
          <a:r>
            <a:rPr lang="en-US" sz="1800" b="1" kern="1200" dirty="0"/>
            <a:t>100 trillion microbes </a:t>
          </a:r>
        </a:p>
        <a:p>
          <a:pPr marL="171450" lvl="1" indent="-171450" algn="l" defTabSz="800100">
            <a:lnSpc>
              <a:spcPct val="90000"/>
            </a:lnSpc>
            <a:spcBef>
              <a:spcPct val="0"/>
            </a:spcBef>
            <a:spcAft>
              <a:spcPct val="20000"/>
            </a:spcAft>
            <a:buChar char="•"/>
          </a:pPr>
          <a:endParaRPr lang="en-US" sz="1800" b="1" kern="1200" dirty="0"/>
        </a:p>
        <a:p>
          <a:pPr marL="171450" lvl="1" indent="-171450" algn="l" defTabSz="800100">
            <a:lnSpc>
              <a:spcPct val="90000"/>
            </a:lnSpc>
            <a:spcBef>
              <a:spcPct val="0"/>
            </a:spcBef>
            <a:spcAft>
              <a:spcPct val="20000"/>
            </a:spcAft>
            <a:buChar char="•"/>
          </a:pPr>
          <a:r>
            <a:rPr lang="en-US" sz="1800" b="1" kern="1200" dirty="0"/>
            <a:t>Produce hundreds of neurochemicals</a:t>
          </a:r>
        </a:p>
        <a:p>
          <a:pPr marL="342900" lvl="2" indent="-171450" algn="l" defTabSz="800100">
            <a:lnSpc>
              <a:spcPct val="90000"/>
            </a:lnSpc>
            <a:spcBef>
              <a:spcPct val="0"/>
            </a:spcBef>
            <a:spcAft>
              <a:spcPct val="20000"/>
            </a:spcAft>
            <a:buChar char="•"/>
          </a:pPr>
          <a:r>
            <a:rPr lang="en-US" sz="1800" b="1" kern="1200" dirty="0"/>
            <a:t>Used by brain to regulate processes such as </a:t>
          </a:r>
          <a:r>
            <a:rPr lang="en-US" sz="1800" b="1" kern="1200" dirty="0">
              <a:solidFill>
                <a:srgbClr val="00B050"/>
              </a:solidFill>
            </a:rPr>
            <a:t>learning, memory, mood and reward</a:t>
          </a:r>
        </a:p>
        <a:p>
          <a:pPr marL="342900" lvl="2" indent="-171450" algn="l" defTabSz="800100">
            <a:lnSpc>
              <a:spcPct val="90000"/>
            </a:lnSpc>
            <a:spcBef>
              <a:spcPct val="0"/>
            </a:spcBef>
            <a:spcAft>
              <a:spcPct val="20000"/>
            </a:spcAft>
            <a:buChar char="•"/>
          </a:pPr>
          <a:r>
            <a:rPr lang="en-US" sz="1800" b="1" kern="1200" dirty="0"/>
            <a:t>Manufactures 80-95% of the body's supply of </a:t>
          </a:r>
          <a:r>
            <a:rPr lang="en-US" sz="1800" b="1" kern="1200" dirty="0">
              <a:solidFill>
                <a:srgbClr val="00B050"/>
              </a:solidFill>
            </a:rPr>
            <a:t>Serotonin</a:t>
          </a:r>
          <a:endParaRPr lang="en-US" sz="1800" kern="1200" dirty="0">
            <a:solidFill>
              <a:srgbClr val="00B050"/>
            </a:solidFill>
          </a:endParaRPr>
        </a:p>
      </dsp:txBody>
      <dsp:txXfrm>
        <a:off x="0" y="1996448"/>
        <a:ext cx="5016357" cy="24757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FACC3-B2DA-49E4-8D30-61CD28B996EB}">
      <dsp:nvSpPr>
        <dsp:cNvPr id="0" name=""/>
        <dsp:cNvSpPr/>
      </dsp:nvSpPr>
      <dsp:spPr>
        <a:xfrm>
          <a:off x="145153" y="800136"/>
          <a:ext cx="1005669" cy="10056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481C0D-33EF-45F2-8CE8-2880A93DFF7C}">
      <dsp:nvSpPr>
        <dsp:cNvPr id="0" name=""/>
        <dsp:cNvSpPr/>
      </dsp:nvSpPr>
      <dsp:spPr>
        <a:xfrm>
          <a:off x="356344" y="1011326"/>
          <a:ext cx="583288" cy="58328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3454AA-E336-44C3-BC54-1755C7467C8B}">
      <dsp:nvSpPr>
        <dsp:cNvPr id="0" name=""/>
        <dsp:cNvSpPr/>
      </dsp:nvSpPr>
      <dsp:spPr>
        <a:xfrm>
          <a:off x="1366323" y="800136"/>
          <a:ext cx="2370505" cy="100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Evidence base: mostly animal models, early-phase trials</a:t>
          </a:r>
        </a:p>
      </dsp:txBody>
      <dsp:txXfrm>
        <a:off x="1366323" y="800136"/>
        <a:ext cx="2370505" cy="1005669"/>
      </dsp:txXfrm>
    </dsp:sp>
    <dsp:sp modelId="{4BA3CBFA-516D-404F-8CF6-DBB3C4296752}">
      <dsp:nvSpPr>
        <dsp:cNvPr id="0" name=""/>
        <dsp:cNvSpPr/>
      </dsp:nvSpPr>
      <dsp:spPr>
        <a:xfrm>
          <a:off x="4149871" y="800136"/>
          <a:ext cx="1005669" cy="10056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286726-A74B-42AF-A095-7CECC220F28A}">
      <dsp:nvSpPr>
        <dsp:cNvPr id="0" name=""/>
        <dsp:cNvSpPr/>
      </dsp:nvSpPr>
      <dsp:spPr>
        <a:xfrm>
          <a:off x="4361061" y="1011326"/>
          <a:ext cx="583288" cy="58328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D1CA02-D19F-4DBB-982C-3FF21453E841}">
      <dsp:nvSpPr>
        <dsp:cNvPr id="0" name=""/>
        <dsp:cNvSpPr/>
      </dsp:nvSpPr>
      <dsp:spPr>
        <a:xfrm>
          <a:off x="5371040" y="800136"/>
          <a:ext cx="2370505" cy="100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Not FDA-approved for substance use disorders</a:t>
          </a:r>
        </a:p>
      </dsp:txBody>
      <dsp:txXfrm>
        <a:off x="5371040" y="800136"/>
        <a:ext cx="2370505" cy="1005669"/>
      </dsp:txXfrm>
    </dsp:sp>
    <dsp:sp modelId="{7F55239E-583E-4516-A1E6-C7B753E28FDA}">
      <dsp:nvSpPr>
        <dsp:cNvPr id="0" name=""/>
        <dsp:cNvSpPr/>
      </dsp:nvSpPr>
      <dsp:spPr>
        <a:xfrm>
          <a:off x="145153" y="2545532"/>
          <a:ext cx="1005669" cy="10056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8DA2609-F89E-4EF3-AC8A-C4E21A7C07D5}">
      <dsp:nvSpPr>
        <dsp:cNvPr id="0" name=""/>
        <dsp:cNvSpPr/>
      </dsp:nvSpPr>
      <dsp:spPr>
        <a:xfrm>
          <a:off x="356344" y="2756723"/>
          <a:ext cx="583288" cy="58328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6596F1-69EF-4D3D-9CC7-9694DA23C6AD}">
      <dsp:nvSpPr>
        <dsp:cNvPr id="0" name=""/>
        <dsp:cNvSpPr/>
      </dsp:nvSpPr>
      <dsp:spPr>
        <a:xfrm>
          <a:off x="1366323" y="2545532"/>
          <a:ext cx="2370505" cy="100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Long-term outcomes and relapse prevention unknown</a:t>
          </a:r>
        </a:p>
      </dsp:txBody>
      <dsp:txXfrm>
        <a:off x="1366323" y="2545532"/>
        <a:ext cx="2370505" cy="1005669"/>
      </dsp:txXfrm>
    </dsp:sp>
    <dsp:sp modelId="{2B3BE7B5-F1D8-4FC5-82F0-B7585EB5FD55}">
      <dsp:nvSpPr>
        <dsp:cNvPr id="0" name=""/>
        <dsp:cNvSpPr/>
      </dsp:nvSpPr>
      <dsp:spPr>
        <a:xfrm>
          <a:off x="4149871" y="2545532"/>
          <a:ext cx="1005669" cy="10056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C3C29E-07D6-4953-A457-1B8499E1C4FE}">
      <dsp:nvSpPr>
        <dsp:cNvPr id="0" name=""/>
        <dsp:cNvSpPr/>
      </dsp:nvSpPr>
      <dsp:spPr>
        <a:xfrm>
          <a:off x="4361061" y="2756723"/>
          <a:ext cx="583288" cy="58328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E4C2ED-3439-4EA1-AE8B-43907FC68609}">
      <dsp:nvSpPr>
        <dsp:cNvPr id="0" name=""/>
        <dsp:cNvSpPr/>
      </dsp:nvSpPr>
      <dsp:spPr>
        <a:xfrm>
          <a:off x="5371040" y="2545532"/>
          <a:ext cx="2370505" cy="100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100000"/>
            </a:lnSpc>
            <a:spcBef>
              <a:spcPct val="0"/>
            </a:spcBef>
            <a:spcAft>
              <a:spcPct val="35000"/>
            </a:spcAft>
            <a:buNone/>
          </a:pPr>
          <a:r>
            <a:rPr lang="en-US" sz="2000" kern="1200" dirty="0"/>
            <a:t>Insurance coverage and equity issues</a:t>
          </a:r>
        </a:p>
      </dsp:txBody>
      <dsp:txXfrm>
        <a:off x="5371040" y="2545532"/>
        <a:ext cx="2370505" cy="100566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6F407A-F2B1-054E-86AA-50F4F45E37B8}">
      <dsp:nvSpPr>
        <dsp:cNvPr id="0" name=""/>
        <dsp:cNvSpPr/>
      </dsp:nvSpPr>
      <dsp:spPr>
        <a:xfrm>
          <a:off x="0" y="492119"/>
          <a:ext cx="8046720" cy="8494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Still investigational but GLP‑1RA may aid alcohol reduction while improving metabolic health </a:t>
          </a:r>
        </a:p>
      </dsp:txBody>
      <dsp:txXfrm>
        <a:off x="41465" y="533584"/>
        <a:ext cx="7963790" cy="766490"/>
      </dsp:txXfrm>
    </dsp:sp>
    <dsp:sp modelId="{CAE74370-A81C-9C4F-A360-08FD15C27287}">
      <dsp:nvSpPr>
        <dsp:cNvPr id="0" name=""/>
        <dsp:cNvSpPr/>
      </dsp:nvSpPr>
      <dsp:spPr>
        <a:xfrm>
          <a:off x="0" y="1404899"/>
          <a:ext cx="8046720" cy="8494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t>GI effects; titrate slowly; separate from critical oral drugs (e.g., acamprosate/naltrexone tablets) if absorption concerns.</a:t>
          </a:r>
        </a:p>
      </dsp:txBody>
      <dsp:txXfrm>
        <a:off x="41465" y="1446364"/>
        <a:ext cx="7963790" cy="766490"/>
      </dsp:txXfrm>
    </dsp:sp>
    <dsp:sp modelId="{D4A7FA95-94E8-094C-A282-B3AACC5B3670}">
      <dsp:nvSpPr>
        <dsp:cNvPr id="0" name=""/>
        <dsp:cNvSpPr/>
      </dsp:nvSpPr>
      <dsp:spPr>
        <a:xfrm>
          <a:off x="0" y="2317680"/>
          <a:ext cx="8046720" cy="8494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Use structured alcohol metrics (e.g., heavy‑drinking days, drinks/week) and metabolic labs to assess benefit.</a:t>
          </a:r>
        </a:p>
      </dsp:txBody>
      <dsp:txXfrm>
        <a:off x="41465" y="2359145"/>
        <a:ext cx="7963790" cy="766490"/>
      </dsp:txXfrm>
    </dsp:sp>
    <dsp:sp modelId="{238BAD6D-8D4D-DA40-934C-EE45607706FB}">
      <dsp:nvSpPr>
        <dsp:cNvPr id="0" name=""/>
        <dsp:cNvSpPr/>
      </dsp:nvSpPr>
      <dsp:spPr>
        <a:xfrm>
          <a:off x="0" y="3230460"/>
          <a:ext cx="8046720" cy="8494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If response suboptimal, consider adding approved AUD meds (acamprosate, naltrexone) and psychosocial treatments.</a:t>
          </a:r>
        </a:p>
      </dsp:txBody>
      <dsp:txXfrm>
        <a:off x="41465" y="3271925"/>
        <a:ext cx="7963790" cy="7664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7CE931-FC0A-46B4-B2F4-A044FA8E425A}">
      <dsp:nvSpPr>
        <dsp:cNvPr id="0" name=""/>
        <dsp:cNvSpPr/>
      </dsp:nvSpPr>
      <dsp:spPr>
        <a:xfrm>
          <a:off x="145772" y="160458"/>
          <a:ext cx="1129586" cy="1129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161CC6-7B05-4942-B98B-8AE2965764EA}">
      <dsp:nvSpPr>
        <dsp:cNvPr id="0" name=""/>
        <dsp:cNvSpPr/>
      </dsp:nvSpPr>
      <dsp:spPr>
        <a:xfrm>
          <a:off x="382985" y="397671"/>
          <a:ext cx="655160" cy="6551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68046A-984C-465E-AB8F-437FCFB36661}">
      <dsp:nvSpPr>
        <dsp:cNvPr id="0" name=""/>
        <dsp:cNvSpPr/>
      </dsp:nvSpPr>
      <dsp:spPr>
        <a:xfrm>
          <a:off x="1517413" y="160458"/>
          <a:ext cx="2662597" cy="1129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n-US" sz="1700" kern="1200"/>
            <a:t>Consider GLP‑1RAs in patients with metabolic risk + AUD/TUD; document indications for coverage.</a:t>
          </a:r>
        </a:p>
      </dsp:txBody>
      <dsp:txXfrm>
        <a:off x="1517413" y="160458"/>
        <a:ext cx="2662597" cy="1129586"/>
      </dsp:txXfrm>
    </dsp:sp>
    <dsp:sp modelId="{6BBD93E7-0AA7-487C-9177-1B1C2198C99B}">
      <dsp:nvSpPr>
        <dsp:cNvPr id="0" name=""/>
        <dsp:cNvSpPr/>
      </dsp:nvSpPr>
      <dsp:spPr>
        <a:xfrm>
          <a:off x="4643948" y="160458"/>
          <a:ext cx="1129586" cy="1129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8B2D68-2D65-43CC-BD7B-C0945EC38590}">
      <dsp:nvSpPr>
        <dsp:cNvPr id="0" name=""/>
        <dsp:cNvSpPr/>
      </dsp:nvSpPr>
      <dsp:spPr>
        <a:xfrm>
          <a:off x="4881161" y="397671"/>
          <a:ext cx="655160" cy="6551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AB8E10-576C-4686-86A6-66CA20B222F0}">
      <dsp:nvSpPr>
        <dsp:cNvPr id="0" name=""/>
        <dsp:cNvSpPr/>
      </dsp:nvSpPr>
      <dsp:spPr>
        <a:xfrm>
          <a:off x="6015589" y="160458"/>
          <a:ext cx="2662597" cy="1129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n-US" sz="1700" kern="1200"/>
            <a:t>Start low, go slow; manage nausea aggressively; prefer weekly agents for adherence.</a:t>
          </a:r>
        </a:p>
      </dsp:txBody>
      <dsp:txXfrm>
        <a:off x="6015589" y="160458"/>
        <a:ext cx="2662597" cy="1129586"/>
      </dsp:txXfrm>
    </dsp:sp>
    <dsp:sp modelId="{84FB26CD-81CD-4AF3-8087-CE248D93A953}">
      <dsp:nvSpPr>
        <dsp:cNvPr id="0" name=""/>
        <dsp:cNvSpPr/>
      </dsp:nvSpPr>
      <dsp:spPr>
        <a:xfrm>
          <a:off x="145772" y="1818497"/>
          <a:ext cx="1129586" cy="1129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D62E3E-1A34-452C-9685-AD0766CF1A17}">
      <dsp:nvSpPr>
        <dsp:cNvPr id="0" name=""/>
        <dsp:cNvSpPr/>
      </dsp:nvSpPr>
      <dsp:spPr>
        <a:xfrm>
          <a:off x="382985" y="2055710"/>
          <a:ext cx="655160" cy="6551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644C22-B138-40B9-A0BD-4A4E433CE40E}">
      <dsp:nvSpPr>
        <dsp:cNvPr id="0" name=""/>
        <dsp:cNvSpPr/>
      </dsp:nvSpPr>
      <dsp:spPr>
        <a:xfrm>
          <a:off x="1517413" y="1818497"/>
          <a:ext cx="2662597" cy="1129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n-US" sz="1700" kern="1200"/>
            <a:t>Coordinate with MOUD teams for oral absorption issues; leverage telemedicine pathways.</a:t>
          </a:r>
        </a:p>
      </dsp:txBody>
      <dsp:txXfrm>
        <a:off x="1517413" y="1818497"/>
        <a:ext cx="2662597" cy="1129586"/>
      </dsp:txXfrm>
    </dsp:sp>
    <dsp:sp modelId="{1D55B332-1DBB-43C2-9DDA-EB35B11AB61D}">
      <dsp:nvSpPr>
        <dsp:cNvPr id="0" name=""/>
        <dsp:cNvSpPr/>
      </dsp:nvSpPr>
      <dsp:spPr>
        <a:xfrm>
          <a:off x="4643948" y="1818497"/>
          <a:ext cx="1129586" cy="112958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29447F-50A8-4178-A450-BE47CF943FCA}">
      <dsp:nvSpPr>
        <dsp:cNvPr id="0" name=""/>
        <dsp:cNvSpPr/>
      </dsp:nvSpPr>
      <dsp:spPr>
        <a:xfrm>
          <a:off x="4881161" y="2055710"/>
          <a:ext cx="655160" cy="6551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112280-9357-4EA6-A1E8-0FA4DAB8E206}">
      <dsp:nvSpPr>
        <dsp:cNvPr id="0" name=""/>
        <dsp:cNvSpPr/>
      </dsp:nvSpPr>
      <dsp:spPr>
        <a:xfrm>
          <a:off x="6015589" y="1818497"/>
          <a:ext cx="2662597" cy="1129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100000"/>
            </a:lnSpc>
            <a:spcBef>
              <a:spcPct val="0"/>
            </a:spcBef>
            <a:spcAft>
              <a:spcPct val="35000"/>
            </a:spcAft>
            <a:buNone/>
          </a:pPr>
          <a:r>
            <a:rPr lang="en-US" sz="1700" kern="1200"/>
            <a:t>Address equity: prior auth, access, cost assistance.</a:t>
          </a:r>
        </a:p>
      </dsp:txBody>
      <dsp:txXfrm>
        <a:off x="6015589" y="1818497"/>
        <a:ext cx="2662597" cy="112958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8EFCF-73A7-6644-A52F-24D16BF9E2EF}">
      <dsp:nvSpPr>
        <dsp:cNvPr id="0" name=""/>
        <dsp:cNvSpPr/>
      </dsp:nvSpPr>
      <dsp:spPr>
        <a:xfrm>
          <a:off x="0" y="3275482"/>
          <a:ext cx="7886700" cy="107508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kern="1200"/>
            <a:t>Precision medicine: identify patients with dual metabolic and addictive risks</a:t>
          </a:r>
        </a:p>
      </dsp:txBody>
      <dsp:txXfrm>
        <a:off x="0" y="3275482"/>
        <a:ext cx="7886700" cy="1075086"/>
      </dsp:txXfrm>
    </dsp:sp>
    <dsp:sp modelId="{A955C8D0-772F-5343-BDE9-DAD509EF973E}">
      <dsp:nvSpPr>
        <dsp:cNvPr id="0" name=""/>
        <dsp:cNvSpPr/>
      </dsp:nvSpPr>
      <dsp:spPr>
        <a:xfrm rot="10800000">
          <a:off x="0" y="1638125"/>
          <a:ext cx="7886700" cy="165348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kern="1200" dirty="0"/>
            <a:t>Integration into addiction medicine protocols?</a:t>
          </a:r>
        </a:p>
      </dsp:txBody>
      <dsp:txXfrm rot="10800000">
        <a:off x="0" y="1638125"/>
        <a:ext cx="7886700" cy="1074383"/>
      </dsp:txXfrm>
    </dsp:sp>
    <dsp:sp modelId="{F512045F-75D3-2543-9BC9-7B6B46F1891E}">
      <dsp:nvSpPr>
        <dsp:cNvPr id="0" name=""/>
        <dsp:cNvSpPr/>
      </dsp:nvSpPr>
      <dsp:spPr>
        <a:xfrm rot="10800000">
          <a:off x="0" y="0"/>
          <a:ext cx="7886700" cy="1653482"/>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kern="1200"/>
            <a:t>More RCTs needed across substances</a:t>
          </a:r>
        </a:p>
      </dsp:txBody>
      <dsp:txXfrm rot="10800000">
        <a:off x="0" y="0"/>
        <a:ext cx="7886700" cy="107438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E765CC-C45F-41D6-8567-414C5387C728}">
      <dsp:nvSpPr>
        <dsp:cNvPr id="0" name=""/>
        <dsp:cNvSpPr/>
      </dsp:nvSpPr>
      <dsp:spPr>
        <a:xfrm>
          <a:off x="0" y="1805"/>
          <a:ext cx="7886700" cy="9153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56B646-5C24-432E-B39B-AFF310869F65}">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7E7F3-163C-4C22-B0D5-F0C05714BAEA}">
      <dsp:nvSpPr>
        <dsp:cNvPr id="0" name=""/>
        <dsp:cNvSpPr/>
      </dsp:nvSpPr>
      <dsp:spPr>
        <a:xfrm>
          <a:off x="1057183" y="1805"/>
          <a:ext cx="68295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t>Obesity and substance use share reward/impulse pathways</a:t>
          </a:r>
        </a:p>
      </dsp:txBody>
      <dsp:txXfrm>
        <a:off x="1057183" y="1805"/>
        <a:ext cx="6829516" cy="915310"/>
      </dsp:txXfrm>
    </dsp:sp>
    <dsp:sp modelId="{B4BEF3B0-DC16-48D9-BB90-61C066457340}">
      <dsp:nvSpPr>
        <dsp:cNvPr id="0" name=""/>
        <dsp:cNvSpPr/>
      </dsp:nvSpPr>
      <dsp:spPr>
        <a:xfrm>
          <a:off x="0" y="1145944"/>
          <a:ext cx="7886700" cy="9153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5FA844-A759-48E3-9B82-88B1E474AD91}">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94017E-3158-4320-96F5-78D7DA39FCBE}">
      <dsp:nvSpPr>
        <dsp:cNvPr id="0" name=""/>
        <dsp:cNvSpPr/>
      </dsp:nvSpPr>
      <dsp:spPr>
        <a:xfrm>
          <a:off x="1057183" y="1145944"/>
          <a:ext cx="68295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t>AOMs show promise as adjuncts in addiction treatment</a:t>
          </a:r>
        </a:p>
      </dsp:txBody>
      <dsp:txXfrm>
        <a:off x="1057183" y="1145944"/>
        <a:ext cx="6829516" cy="915310"/>
      </dsp:txXfrm>
    </dsp:sp>
    <dsp:sp modelId="{723E90F8-86D6-472C-A608-1D2292845032}">
      <dsp:nvSpPr>
        <dsp:cNvPr id="0" name=""/>
        <dsp:cNvSpPr/>
      </dsp:nvSpPr>
      <dsp:spPr>
        <a:xfrm>
          <a:off x="0" y="2290082"/>
          <a:ext cx="7886700" cy="9153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FF27EE-E513-43B6-AAAB-42B2C308BE41}">
      <dsp:nvSpPr>
        <dsp:cNvPr id="0" name=""/>
        <dsp:cNvSpPr/>
      </dsp:nvSpPr>
      <dsp:spPr>
        <a:xfrm>
          <a:off x="276881" y="2496027"/>
          <a:ext cx="503420" cy="5034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DA96B1-2566-401C-AC7F-A33B6A6E7B14}">
      <dsp:nvSpPr>
        <dsp:cNvPr id="0" name=""/>
        <dsp:cNvSpPr/>
      </dsp:nvSpPr>
      <dsp:spPr>
        <a:xfrm>
          <a:off x="1057183" y="2290082"/>
          <a:ext cx="68295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t>Evidence is emerging but not definitive</a:t>
          </a:r>
        </a:p>
      </dsp:txBody>
      <dsp:txXfrm>
        <a:off x="1057183" y="2290082"/>
        <a:ext cx="6829516" cy="915310"/>
      </dsp:txXfrm>
    </dsp:sp>
    <dsp:sp modelId="{EEC4EE90-54FF-45F8-8B4D-E3DCA2964AF9}">
      <dsp:nvSpPr>
        <dsp:cNvPr id="0" name=""/>
        <dsp:cNvSpPr/>
      </dsp:nvSpPr>
      <dsp:spPr>
        <a:xfrm>
          <a:off x="0" y="3434221"/>
          <a:ext cx="7886700" cy="91531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97FE81-89AB-47D4-9B0F-104642473DFC}">
      <dsp:nvSpPr>
        <dsp:cNvPr id="0" name=""/>
        <dsp:cNvSpPr/>
      </dsp:nvSpPr>
      <dsp:spPr>
        <a:xfrm>
          <a:off x="276881" y="3640166"/>
          <a:ext cx="503420" cy="5034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71E286-2F2D-40AD-A287-071816E07061}">
      <dsp:nvSpPr>
        <dsp:cNvPr id="0" name=""/>
        <dsp:cNvSpPr/>
      </dsp:nvSpPr>
      <dsp:spPr>
        <a:xfrm>
          <a:off x="1057183" y="3434221"/>
          <a:ext cx="682951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t>Exciting frontier for research and clinical innovation</a:t>
          </a:r>
        </a:p>
      </dsp:txBody>
      <dsp:txXfrm>
        <a:off x="1057183" y="3434221"/>
        <a:ext cx="6829516" cy="91531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2F4AC5-0509-41DE-B438-A4CA4AA08B28}">
      <dsp:nvSpPr>
        <dsp:cNvPr id="0" name=""/>
        <dsp:cNvSpPr/>
      </dsp:nvSpPr>
      <dsp:spPr>
        <a:xfrm>
          <a:off x="0" y="531"/>
          <a:ext cx="78867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F3F057-2BE7-477A-BD29-0F2D3AD218E0}">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34740D-F930-4D0F-8D38-6FBA4CD16DB5}">
      <dsp:nvSpPr>
        <dsp:cNvPr id="0" name=""/>
        <dsp:cNvSpPr/>
      </dsp:nvSpPr>
      <dsp:spPr>
        <a:xfrm>
          <a:off x="1435590" y="531"/>
          <a:ext cx="64511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a:t>Which patient populations might benefit most?</a:t>
          </a:r>
        </a:p>
      </dsp:txBody>
      <dsp:txXfrm>
        <a:off x="1435590" y="531"/>
        <a:ext cx="6451109" cy="1242935"/>
      </dsp:txXfrm>
    </dsp:sp>
    <dsp:sp modelId="{E69168DD-C027-4890-A0F0-956FDA614F9C}">
      <dsp:nvSpPr>
        <dsp:cNvPr id="0" name=""/>
        <dsp:cNvSpPr/>
      </dsp:nvSpPr>
      <dsp:spPr>
        <a:xfrm>
          <a:off x="0" y="1554201"/>
          <a:ext cx="78867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DD39B1-D75F-4336-BA2F-D11FAA67B9A0}">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66EFB3-944A-4630-AA54-BE9530B9E37E}">
      <dsp:nvSpPr>
        <dsp:cNvPr id="0" name=""/>
        <dsp:cNvSpPr/>
      </dsp:nvSpPr>
      <dsp:spPr>
        <a:xfrm>
          <a:off x="1435590" y="1554201"/>
          <a:ext cx="64511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a:t>What barriers exist for clinical adoption?</a:t>
          </a:r>
        </a:p>
      </dsp:txBody>
      <dsp:txXfrm>
        <a:off x="1435590" y="1554201"/>
        <a:ext cx="6451109" cy="1242935"/>
      </dsp:txXfrm>
    </dsp:sp>
    <dsp:sp modelId="{D962378C-C1FD-43BC-8932-509FCFF2EA9A}">
      <dsp:nvSpPr>
        <dsp:cNvPr id="0" name=""/>
        <dsp:cNvSpPr/>
      </dsp:nvSpPr>
      <dsp:spPr>
        <a:xfrm>
          <a:off x="0" y="3107870"/>
          <a:ext cx="78867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2D70A7-0A98-4AC5-B7C3-4442453A9DA0}">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68533C-A92C-4843-A3AB-37EB7F52619F}">
      <dsp:nvSpPr>
        <dsp:cNvPr id="0" name=""/>
        <dsp:cNvSpPr/>
      </dsp:nvSpPr>
      <dsp:spPr>
        <a:xfrm>
          <a:off x="1435590" y="3107870"/>
          <a:ext cx="64511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a:t>How should addiction medicine prepare for integration?</a:t>
          </a:r>
        </a:p>
      </dsp:txBody>
      <dsp:txXfrm>
        <a:off x="1435590" y="3107870"/>
        <a:ext cx="6451109" cy="124293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1FFDAB-4047-7548-85F0-3A43F6A81ED3}">
      <dsp:nvSpPr>
        <dsp:cNvPr id="0" name=""/>
        <dsp:cNvSpPr/>
      </dsp:nvSpPr>
      <dsp:spPr>
        <a:xfrm>
          <a:off x="0" y="30964"/>
          <a:ext cx="8744830" cy="397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Klausen MK et al. Br J Pharmacol. 2022;179:625–641.</a:t>
          </a:r>
        </a:p>
      </dsp:txBody>
      <dsp:txXfrm>
        <a:off x="19419" y="50383"/>
        <a:ext cx="8705992" cy="358962"/>
      </dsp:txXfrm>
    </dsp:sp>
    <dsp:sp modelId="{8F499E54-5834-0145-9CF2-7A98064FD333}">
      <dsp:nvSpPr>
        <dsp:cNvPr id="0" name=""/>
        <dsp:cNvSpPr/>
      </dsp:nvSpPr>
      <dsp:spPr>
        <a:xfrm>
          <a:off x="0" y="512784"/>
          <a:ext cx="8744830" cy="397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Yammine L et al. Curr Addict Rep. 2025;12:59.</a:t>
          </a:r>
        </a:p>
      </dsp:txBody>
      <dsp:txXfrm>
        <a:off x="19419" y="532203"/>
        <a:ext cx="8705992" cy="358962"/>
      </dsp:txXfrm>
    </dsp:sp>
    <dsp:sp modelId="{C03A4D98-51D9-1047-AFD2-51AC485FECBF}">
      <dsp:nvSpPr>
        <dsp:cNvPr id="0" name=""/>
        <dsp:cNvSpPr/>
      </dsp:nvSpPr>
      <dsp:spPr>
        <a:xfrm>
          <a:off x="0" y="924484"/>
          <a:ext cx="8744830" cy="397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Angarita GA et al. Drug Alcohol Depend. 2021;221:108614.</a:t>
          </a:r>
        </a:p>
      </dsp:txBody>
      <dsp:txXfrm>
        <a:off x="19419" y="943903"/>
        <a:ext cx="8705992" cy="358962"/>
      </dsp:txXfrm>
    </dsp:sp>
    <dsp:sp modelId="{9483E9DD-AE8D-5A4C-A41F-3E107745A918}">
      <dsp:nvSpPr>
        <dsp:cNvPr id="0" name=""/>
        <dsp:cNvSpPr/>
      </dsp:nvSpPr>
      <dsp:spPr>
        <a:xfrm>
          <a:off x="0" y="1371244"/>
          <a:ext cx="8744830" cy="397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Mburu M et al. Drug Alcohol Depend. 2024;264:112454.</a:t>
          </a:r>
        </a:p>
      </dsp:txBody>
      <dsp:txXfrm>
        <a:off x="19419" y="1390663"/>
        <a:ext cx="8705992" cy="358962"/>
      </dsp:txXfrm>
    </dsp:sp>
    <dsp:sp modelId="{B553AC73-D763-254A-B2E6-5348DE053945}">
      <dsp:nvSpPr>
        <dsp:cNvPr id="0" name=""/>
        <dsp:cNvSpPr/>
      </dsp:nvSpPr>
      <dsp:spPr>
        <a:xfrm>
          <a:off x="0" y="1818004"/>
          <a:ext cx="8744830" cy="397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Jeong K et al. APhA 2025 Abstracts.</a:t>
          </a:r>
        </a:p>
      </dsp:txBody>
      <dsp:txXfrm>
        <a:off x="19419" y="1837423"/>
        <a:ext cx="8705992" cy="3589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7467B7-35C7-4392-A92E-F5F95E281B34}">
      <dsp:nvSpPr>
        <dsp:cNvPr id="0" name=""/>
        <dsp:cNvSpPr/>
      </dsp:nvSpPr>
      <dsp:spPr>
        <a:xfrm>
          <a:off x="890763" y="142386"/>
          <a:ext cx="981188" cy="98118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722F50-FB01-4BB5-869F-8861695C5E03}">
      <dsp:nvSpPr>
        <dsp:cNvPr id="0" name=""/>
        <dsp:cNvSpPr/>
      </dsp:nvSpPr>
      <dsp:spPr>
        <a:xfrm>
          <a:off x="291148" y="1733951"/>
          <a:ext cx="2180418" cy="24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kern="1200" dirty="0"/>
            <a:t>Reward circuitry: dopamine, nucleus </a:t>
          </a:r>
          <a:r>
            <a:rPr lang="en-US" sz="2400" kern="1200" dirty="0" err="1"/>
            <a:t>accumbens</a:t>
          </a:r>
          <a:r>
            <a:rPr lang="en-US" sz="2400" kern="1200" dirty="0"/>
            <a:t>, prefrontal cortex</a:t>
          </a:r>
        </a:p>
      </dsp:txBody>
      <dsp:txXfrm>
        <a:off x="291148" y="1733951"/>
        <a:ext cx="2180418" cy="2475000"/>
      </dsp:txXfrm>
    </dsp:sp>
    <dsp:sp modelId="{B1E1CFD7-7452-4012-A35F-B5CCFDFDD347}">
      <dsp:nvSpPr>
        <dsp:cNvPr id="0" name=""/>
        <dsp:cNvSpPr/>
      </dsp:nvSpPr>
      <dsp:spPr>
        <a:xfrm>
          <a:off x="3452755" y="142386"/>
          <a:ext cx="981188" cy="98118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106853-309E-4BF6-A0E2-932E1879156E}">
      <dsp:nvSpPr>
        <dsp:cNvPr id="0" name=""/>
        <dsp:cNvSpPr/>
      </dsp:nvSpPr>
      <dsp:spPr>
        <a:xfrm>
          <a:off x="2853140" y="1733951"/>
          <a:ext cx="2180418" cy="24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kern="1200"/>
            <a:t>Impulse control and executive dysfunction in both conditions</a:t>
          </a:r>
        </a:p>
      </dsp:txBody>
      <dsp:txXfrm>
        <a:off x="2853140" y="1733951"/>
        <a:ext cx="2180418" cy="2475000"/>
      </dsp:txXfrm>
    </dsp:sp>
    <dsp:sp modelId="{92688F9B-19BD-45F2-8AAB-EA30ECE9C9BE}">
      <dsp:nvSpPr>
        <dsp:cNvPr id="0" name=""/>
        <dsp:cNvSpPr/>
      </dsp:nvSpPr>
      <dsp:spPr>
        <a:xfrm>
          <a:off x="6014747" y="142386"/>
          <a:ext cx="981188" cy="98118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33351D-48E8-4357-A215-D162E0B8114F}">
      <dsp:nvSpPr>
        <dsp:cNvPr id="0" name=""/>
        <dsp:cNvSpPr/>
      </dsp:nvSpPr>
      <dsp:spPr>
        <a:xfrm>
          <a:off x="5415132" y="1733951"/>
          <a:ext cx="2180418" cy="247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100000"/>
            </a:lnSpc>
            <a:spcBef>
              <a:spcPct val="0"/>
            </a:spcBef>
            <a:spcAft>
              <a:spcPct val="35000"/>
            </a:spcAft>
            <a:buNone/>
          </a:pPr>
          <a:r>
            <a:rPr lang="en-US" sz="2200" kern="1200"/>
            <a:t>Reinforcement from food and substances → similar neuroadaptations</a:t>
          </a:r>
        </a:p>
      </dsp:txBody>
      <dsp:txXfrm>
        <a:off x="5415132" y="1733951"/>
        <a:ext cx="2180418" cy="2475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82FEEC-6BFB-F841-A02F-3083436736E7}">
      <dsp:nvSpPr>
        <dsp:cNvPr id="0" name=""/>
        <dsp:cNvSpPr/>
      </dsp:nvSpPr>
      <dsp:spPr>
        <a:xfrm>
          <a:off x="0" y="458683"/>
          <a:ext cx="7886700" cy="11582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dirty="0"/>
            <a:t>GLP-1 agonists: ↓ dopamine signaling, ↓ craving/reward (alcohol, nicotine)</a:t>
          </a:r>
        </a:p>
      </dsp:txBody>
      <dsp:txXfrm>
        <a:off x="56543" y="515226"/>
        <a:ext cx="7773614" cy="1045213"/>
      </dsp:txXfrm>
    </dsp:sp>
    <dsp:sp modelId="{900B3481-E9B4-9D48-A3A1-3401DFC6D11E}">
      <dsp:nvSpPr>
        <dsp:cNvPr id="0" name=""/>
        <dsp:cNvSpPr/>
      </dsp:nvSpPr>
      <dsp:spPr>
        <a:xfrm>
          <a:off x="0" y="1703383"/>
          <a:ext cx="7886700" cy="11582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Naltrexone/bupropion: opioid blockade + dopamine/norepinephrine reuptake inhibition</a:t>
          </a:r>
        </a:p>
      </dsp:txBody>
      <dsp:txXfrm>
        <a:off x="56543" y="1759926"/>
        <a:ext cx="7773614" cy="1045213"/>
      </dsp:txXfrm>
    </dsp:sp>
    <dsp:sp modelId="{AFF61758-0869-6A49-B209-2F5B3E49ED5D}">
      <dsp:nvSpPr>
        <dsp:cNvPr id="0" name=""/>
        <dsp:cNvSpPr/>
      </dsp:nvSpPr>
      <dsp:spPr>
        <a:xfrm>
          <a:off x="0" y="2948083"/>
          <a:ext cx="7886700" cy="11582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Topiramate: GABA modulation, ↓ alcohol/cocaine craving</a:t>
          </a:r>
        </a:p>
      </dsp:txBody>
      <dsp:txXfrm>
        <a:off x="56543" y="3004626"/>
        <a:ext cx="7773614" cy="10452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5A53B-6019-E64C-A349-9331AA5DE5B6}">
      <dsp:nvSpPr>
        <dsp:cNvPr id="0" name=""/>
        <dsp:cNvSpPr/>
      </dsp:nvSpPr>
      <dsp:spPr>
        <a:xfrm>
          <a:off x="0" y="39817"/>
          <a:ext cx="7945445" cy="1081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GLP-1 receptor agonists (</a:t>
          </a:r>
          <a:r>
            <a:rPr lang="en-US" sz="2800" kern="1200" dirty="0" err="1"/>
            <a:t>semaglutide</a:t>
          </a:r>
          <a:r>
            <a:rPr lang="en-US" sz="2800" kern="1200" dirty="0"/>
            <a:t>, liraglutide, </a:t>
          </a:r>
          <a:r>
            <a:rPr lang="en-US" sz="2800" kern="1200" dirty="0" err="1"/>
            <a:t>tirzepatide</a:t>
          </a:r>
          <a:r>
            <a:rPr lang="en-US" sz="2800" kern="1200" dirty="0"/>
            <a:t>)</a:t>
          </a:r>
        </a:p>
      </dsp:txBody>
      <dsp:txXfrm>
        <a:off x="52774" y="92591"/>
        <a:ext cx="7839897" cy="975532"/>
      </dsp:txXfrm>
    </dsp:sp>
    <dsp:sp modelId="{B163D74E-AA45-E34B-9962-CBB0B66F2C06}">
      <dsp:nvSpPr>
        <dsp:cNvPr id="0" name=""/>
        <dsp:cNvSpPr/>
      </dsp:nvSpPr>
      <dsp:spPr>
        <a:xfrm>
          <a:off x="0" y="1201537"/>
          <a:ext cx="7945445" cy="1081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Bupropion/naltrexone (Contrave®)</a:t>
          </a:r>
        </a:p>
      </dsp:txBody>
      <dsp:txXfrm>
        <a:off x="52774" y="1254311"/>
        <a:ext cx="7839897" cy="975532"/>
      </dsp:txXfrm>
    </dsp:sp>
    <dsp:sp modelId="{7CCF468F-0CEB-DA43-8002-390E57AD7BA3}">
      <dsp:nvSpPr>
        <dsp:cNvPr id="0" name=""/>
        <dsp:cNvSpPr/>
      </dsp:nvSpPr>
      <dsp:spPr>
        <a:xfrm>
          <a:off x="0" y="2363257"/>
          <a:ext cx="7945445" cy="1081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Phentermine/topiramate (Qsymia®)</a:t>
          </a:r>
        </a:p>
      </dsp:txBody>
      <dsp:txXfrm>
        <a:off x="52774" y="2416031"/>
        <a:ext cx="7839897" cy="975532"/>
      </dsp:txXfrm>
    </dsp:sp>
    <dsp:sp modelId="{827785E4-A5A2-DA47-B096-2B95A2DC4F5D}">
      <dsp:nvSpPr>
        <dsp:cNvPr id="0" name=""/>
        <dsp:cNvSpPr/>
      </dsp:nvSpPr>
      <dsp:spPr>
        <a:xfrm>
          <a:off x="0" y="3524977"/>
          <a:ext cx="7945445" cy="1081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Mechanisms: appetite suppression, reward modulation, impulse control improvement</a:t>
          </a:r>
        </a:p>
      </dsp:txBody>
      <dsp:txXfrm>
        <a:off x="52774" y="3577751"/>
        <a:ext cx="7839897" cy="9755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A69B0-6F11-5D43-8D32-515047DBC61D}">
      <dsp:nvSpPr>
        <dsp:cNvPr id="0" name=""/>
        <dsp:cNvSpPr/>
      </dsp:nvSpPr>
      <dsp:spPr>
        <a:xfrm>
          <a:off x="0" y="85133"/>
          <a:ext cx="6296297"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a:t>Injectable GLP-1 Agonists: </a:t>
          </a:r>
          <a:endParaRPr lang="en-US" sz="2000" kern="1200"/>
        </a:p>
      </dsp:txBody>
      <dsp:txXfrm>
        <a:off x="22846" y="107979"/>
        <a:ext cx="6250605" cy="422308"/>
      </dsp:txXfrm>
    </dsp:sp>
    <dsp:sp modelId="{ACF3599A-CAAB-B748-855B-F13EC47AD198}">
      <dsp:nvSpPr>
        <dsp:cNvPr id="0" name=""/>
        <dsp:cNvSpPr/>
      </dsp:nvSpPr>
      <dsp:spPr>
        <a:xfrm>
          <a:off x="685887" y="625641"/>
          <a:ext cx="4924522"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dirty="0" err="1">
              <a:solidFill>
                <a:schemeClr val="tx1"/>
              </a:solidFill>
            </a:rPr>
            <a:t>Semaglutide</a:t>
          </a:r>
          <a:r>
            <a:rPr lang="en-US" sz="2000" b="0" i="0" kern="1200" baseline="0" dirty="0">
              <a:solidFill>
                <a:schemeClr val="tx1"/>
              </a:solidFill>
            </a:rPr>
            <a:t> (Ozempic, </a:t>
          </a:r>
          <a:r>
            <a:rPr lang="en-US" sz="2000" b="0" i="0" kern="1200" baseline="0" dirty="0" err="1">
              <a:solidFill>
                <a:schemeClr val="tx1"/>
              </a:solidFill>
            </a:rPr>
            <a:t>Wegovy</a:t>
          </a:r>
          <a:r>
            <a:rPr lang="en-US" sz="2000" b="0" i="0" kern="1200" baseline="0" dirty="0">
              <a:solidFill>
                <a:schemeClr val="tx1"/>
              </a:solidFill>
            </a:rPr>
            <a:t>)</a:t>
          </a:r>
          <a:endParaRPr lang="en-US" sz="2000" kern="1200" dirty="0">
            <a:solidFill>
              <a:schemeClr val="tx1"/>
            </a:solidFill>
          </a:endParaRPr>
        </a:p>
      </dsp:txBody>
      <dsp:txXfrm>
        <a:off x="708733" y="648487"/>
        <a:ext cx="4878830" cy="422308"/>
      </dsp:txXfrm>
    </dsp:sp>
    <dsp:sp modelId="{3636247E-1A69-434C-9CCC-67FB9C12A2A4}">
      <dsp:nvSpPr>
        <dsp:cNvPr id="0" name=""/>
        <dsp:cNvSpPr/>
      </dsp:nvSpPr>
      <dsp:spPr>
        <a:xfrm>
          <a:off x="681637" y="1151241"/>
          <a:ext cx="4933022"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dirty="0">
              <a:solidFill>
                <a:schemeClr val="tx1"/>
              </a:solidFill>
            </a:rPr>
            <a:t>Liraglutide (Victoza, </a:t>
          </a:r>
          <a:r>
            <a:rPr lang="en-US" sz="2000" b="0" i="0" kern="1200" baseline="0" dirty="0" err="1">
              <a:solidFill>
                <a:schemeClr val="tx1"/>
              </a:solidFill>
            </a:rPr>
            <a:t>Saxenda</a:t>
          </a:r>
          <a:r>
            <a:rPr lang="en-US" sz="2000" b="0" i="0" kern="1200" baseline="0" dirty="0">
              <a:solidFill>
                <a:schemeClr val="tx1"/>
              </a:solidFill>
            </a:rPr>
            <a:t>)</a:t>
          </a:r>
          <a:endParaRPr lang="en-US" sz="2000" kern="1200" dirty="0">
            <a:solidFill>
              <a:schemeClr val="tx1"/>
            </a:solidFill>
          </a:endParaRPr>
        </a:p>
      </dsp:txBody>
      <dsp:txXfrm>
        <a:off x="704483" y="1174087"/>
        <a:ext cx="4887330" cy="422308"/>
      </dsp:txXfrm>
    </dsp:sp>
    <dsp:sp modelId="{2874F530-5402-7D4D-847D-4955B6A2CD33}">
      <dsp:nvSpPr>
        <dsp:cNvPr id="0" name=""/>
        <dsp:cNvSpPr/>
      </dsp:nvSpPr>
      <dsp:spPr>
        <a:xfrm>
          <a:off x="668887" y="1676841"/>
          <a:ext cx="4958522"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dirty="0">
              <a:solidFill>
                <a:schemeClr val="tx1"/>
              </a:solidFill>
            </a:rPr>
            <a:t>Dulaglutide (Trulicity)</a:t>
          </a:r>
          <a:endParaRPr lang="en-US" sz="2000" kern="1200" dirty="0">
            <a:solidFill>
              <a:schemeClr val="tx1"/>
            </a:solidFill>
          </a:endParaRPr>
        </a:p>
      </dsp:txBody>
      <dsp:txXfrm>
        <a:off x="691733" y="1699687"/>
        <a:ext cx="4912830" cy="422308"/>
      </dsp:txXfrm>
    </dsp:sp>
    <dsp:sp modelId="{41F700EC-5131-4246-948D-D2045F5D2D8B}">
      <dsp:nvSpPr>
        <dsp:cNvPr id="0" name=""/>
        <dsp:cNvSpPr/>
      </dsp:nvSpPr>
      <dsp:spPr>
        <a:xfrm>
          <a:off x="677387" y="2202441"/>
          <a:ext cx="4941522"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dirty="0">
              <a:solidFill>
                <a:schemeClr val="tx1"/>
              </a:solidFill>
            </a:rPr>
            <a:t>Exenatide (Byetta, </a:t>
          </a:r>
          <a:r>
            <a:rPr lang="en-US" sz="2000" b="0" i="0" kern="1200" baseline="0" dirty="0" err="1">
              <a:solidFill>
                <a:schemeClr val="tx1"/>
              </a:solidFill>
            </a:rPr>
            <a:t>Bydureon</a:t>
          </a:r>
          <a:r>
            <a:rPr lang="en-US" sz="2000" b="0" i="0" kern="1200" baseline="0" dirty="0">
              <a:solidFill>
                <a:schemeClr val="tx1"/>
              </a:solidFill>
            </a:rPr>
            <a:t>)</a:t>
          </a:r>
          <a:endParaRPr lang="en-US" sz="2000" kern="1200" dirty="0">
            <a:solidFill>
              <a:schemeClr val="tx1"/>
            </a:solidFill>
          </a:endParaRPr>
        </a:p>
      </dsp:txBody>
      <dsp:txXfrm>
        <a:off x="700233" y="2225287"/>
        <a:ext cx="4895830" cy="422308"/>
      </dsp:txXfrm>
    </dsp:sp>
    <dsp:sp modelId="{18BBB6F1-D2BE-694A-9290-D6ED1B8E20AA}">
      <dsp:nvSpPr>
        <dsp:cNvPr id="0" name=""/>
        <dsp:cNvSpPr/>
      </dsp:nvSpPr>
      <dsp:spPr>
        <a:xfrm>
          <a:off x="0" y="2728041"/>
          <a:ext cx="6296297"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dirty="0"/>
            <a:t>Oral GLP-1 Agonist: </a:t>
          </a:r>
          <a:r>
            <a:rPr lang="en-US" sz="2000" b="0" i="0" kern="1200" baseline="0" dirty="0" err="1">
              <a:solidFill>
                <a:schemeClr val="tx1"/>
              </a:solidFill>
            </a:rPr>
            <a:t>Semaglutide</a:t>
          </a:r>
          <a:r>
            <a:rPr lang="en-US" sz="2000" b="0" i="0" kern="1200" baseline="0" dirty="0">
              <a:solidFill>
                <a:schemeClr val="tx1"/>
              </a:solidFill>
            </a:rPr>
            <a:t> (</a:t>
          </a:r>
          <a:r>
            <a:rPr lang="en-US" sz="2000" b="0" i="0" kern="1200" baseline="0" dirty="0" err="1">
              <a:solidFill>
                <a:schemeClr val="tx1"/>
              </a:solidFill>
            </a:rPr>
            <a:t>Rybelsus</a:t>
          </a:r>
          <a:r>
            <a:rPr lang="en-US" sz="2000" b="0" i="0" kern="1200" baseline="0" dirty="0">
              <a:solidFill>
                <a:schemeClr val="tx1"/>
              </a:solidFill>
            </a:rPr>
            <a:t>). </a:t>
          </a:r>
          <a:endParaRPr lang="en-US" sz="2000" kern="1200" dirty="0">
            <a:solidFill>
              <a:schemeClr val="tx1"/>
            </a:solidFill>
          </a:endParaRPr>
        </a:p>
      </dsp:txBody>
      <dsp:txXfrm>
        <a:off x="22846" y="2750887"/>
        <a:ext cx="6250605" cy="422308"/>
      </dsp:txXfrm>
    </dsp:sp>
    <dsp:sp modelId="{3E22DFAB-105D-E74F-97D6-24D82E0FC787}">
      <dsp:nvSpPr>
        <dsp:cNvPr id="0" name=""/>
        <dsp:cNvSpPr/>
      </dsp:nvSpPr>
      <dsp:spPr>
        <a:xfrm>
          <a:off x="0" y="3253641"/>
          <a:ext cx="6296297"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baseline="0" dirty="0"/>
            <a:t>Dual GLP-1 and GIP Receptor Agonists: </a:t>
          </a:r>
          <a:endParaRPr lang="en-US" sz="2000" kern="1200" dirty="0"/>
        </a:p>
      </dsp:txBody>
      <dsp:txXfrm>
        <a:off x="22846" y="3276487"/>
        <a:ext cx="6250605" cy="422308"/>
      </dsp:txXfrm>
    </dsp:sp>
    <dsp:sp modelId="{BD89F9CA-D167-2A4C-B5D4-323CEE1F9730}">
      <dsp:nvSpPr>
        <dsp:cNvPr id="0" name=""/>
        <dsp:cNvSpPr/>
      </dsp:nvSpPr>
      <dsp:spPr>
        <a:xfrm>
          <a:off x="545542" y="3779241"/>
          <a:ext cx="5205211" cy="46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solidFill>
                <a:schemeClr val="tx1"/>
              </a:solidFill>
            </a:rPr>
            <a:t>Tirzepatide</a:t>
          </a:r>
          <a:r>
            <a:rPr lang="en-US" sz="2000" kern="1200" dirty="0">
              <a:solidFill>
                <a:schemeClr val="tx1"/>
              </a:solidFill>
            </a:rPr>
            <a:t> (</a:t>
          </a:r>
          <a:r>
            <a:rPr lang="en-US" sz="2000" kern="1200" dirty="0" err="1">
              <a:solidFill>
                <a:schemeClr val="tx1"/>
              </a:solidFill>
            </a:rPr>
            <a:t>Mounjaro</a:t>
          </a:r>
          <a:r>
            <a:rPr lang="en-US" sz="2000" kern="1200" dirty="0">
              <a:solidFill>
                <a:schemeClr val="tx1"/>
              </a:solidFill>
            </a:rPr>
            <a:t>, </a:t>
          </a:r>
          <a:r>
            <a:rPr lang="en-US" sz="2000" kern="1200" dirty="0" err="1">
              <a:solidFill>
                <a:schemeClr val="tx1"/>
              </a:solidFill>
            </a:rPr>
            <a:t>Zepbound</a:t>
          </a:r>
          <a:r>
            <a:rPr lang="en-US" sz="2000" kern="1200" dirty="0">
              <a:solidFill>
                <a:schemeClr val="tx1"/>
              </a:solidFill>
            </a:rPr>
            <a:t>)</a:t>
          </a:r>
        </a:p>
      </dsp:txBody>
      <dsp:txXfrm>
        <a:off x="568388" y="3802087"/>
        <a:ext cx="5159519" cy="4223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2F3642-3376-134D-B942-7F08B1177893}">
      <dsp:nvSpPr>
        <dsp:cNvPr id="0" name=""/>
        <dsp:cNvSpPr/>
      </dsp:nvSpPr>
      <dsp:spPr>
        <a:xfrm>
          <a:off x="0" y="169433"/>
          <a:ext cx="7886700" cy="12741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Preclinical: GLP-1 analogues ↓ alcohol, cocaine, nicotine self-administration</a:t>
          </a:r>
        </a:p>
      </dsp:txBody>
      <dsp:txXfrm>
        <a:off x="62198" y="231631"/>
        <a:ext cx="7762304" cy="1149734"/>
      </dsp:txXfrm>
    </dsp:sp>
    <dsp:sp modelId="{3B1D2B46-F6AA-744A-B220-2C35B9BF6C9F}">
      <dsp:nvSpPr>
        <dsp:cNvPr id="0" name=""/>
        <dsp:cNvSpPr/>
      </dsp:nvSpPr>
      <dsp:spPr>
        <a:xfrm>
          <a:off x="0" y="1538604"/>
          <a:ext cx="7886700" cy="12741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Small clinical studies: ↓ alcohol intake, craving, relapse risk</a:t>
          </a:r>
        </a:p>
      </dsp:txBody>
      <dsp:txXfrm>
        <a:off x="62198" y="1600802"/>
        <a:ext cx="7762304" cy="1149734"/>
      </dsp:txXfrm>
    </dsp:sp>
    <dsp:sp modelId="{FC6F0E87-8224-2843-BCC5-3B66DAAA8E40}">
      <dsp:nvSpPr>
        <dsp:cNvPr id="0" name=""/>
        <dsp:cNvSpPr/>
      </dsp:nvSpPr>
      <dsp:spPr>
        <a:xfrm>
          <a:off x="0" y="2907774"/>
          <a:ext cx="7886700" cy="12741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Ongoing RCTs: GLP-1s in alcohol, nicotine, cocaine use disorders</a:t>
          </a:r>
        </a:p>
      </dsp:txBody>
      <dsp:txXfrm>
        <a:off x="62198" y="2969972"/>
        <a:ext cx="7762304" cy="11497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43E913-0879-5440-8C50-D2EF95135551}">
      <dsp:nvSpPr>
        <dsp:cNvPr id="0" name=""/>
        <dsp:cNvSpPr/>
      </dsp:nvSpPr>
      <dsp:spPr>
        <a:xfrm>
          <a:off x="0" y="0"/>
          <a:ext cx="6853040" cy="873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Preclinical: GLP-1R agonists reduce alcohol/nicotine/cocaine intake via central mechanisms.</a:t>
          </a:r>
        </a:p>
      </dsp:txBody>
      <dsp:txXfrm>
        <a:off x="25583" y="25583"/>
        <a:ext cx="5836690" cy="822303"/>
      </dsp:txXfrm>
    </dsp:sp>
    <dsp:sp modelId="{4F0A5241-D794-084A-87E0-91260C3D51CF}">
      <dsp:nvSpPr>
        <dsp:cNvPr id="0" name=""/>
        <dsp:cNvSpPr/>
      </dsp:nvSpPr>
      <dsp:spPr>
        <a:xfrm>
          <a:off x="573942" y="1032282"/>
          <a:ext cx="6853040" cy="873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Non-human primates: exenatide &amp; liraglutide reduced alcohol consumption.</a:t>
          </a:r>
        </a:p>
      </dsp:txBody>
      <dsp:txXfrm>
        <a:off x="599525" y="1057865"/>
        <a:ext cx="5660177" cy="822303"/>
      </dsp:txXfrm>
    </dsp:sp>
    <dsp:sp modelId="{3C6D55E1-7BE2-4B4B-95CD-B7FDAFB8E86F}">
      <dsp:nvSpPr>
        <dsp:cNvPr id="0" name=""/>
        <dsp:cNvSpPr/>
      </dsp:nvSpPr>
      <dsp:spPr>
        <a:xfrm>
          <a:off x="1139318" y="2064565"/>
          <a:ext cx="6853040" cy="873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Human signal modest; imaging suggests cue-reactivity effects; more RCTs needed.</a:t>
          </a:r>
        </a:p>
      </dsp:txBody>
      <dsp:txXfrm>
        <a:off x="1164901" y="2090148"/>
        <a:ext cx="5668743" cy="822303"/>
      </dsp:txXfrm>
    </dsp:sp>
    <dsp:sp modelId="{B75ADD8E-FF18-9343-885B-8B2164E9BC3A}">
      <dsp:nvSpPr>
        <dsp:cNvPr id="0" name=""/>
        <dsp:cNvSpPr/>
      </dsp:nvSpPr>
      <dsp:spPr>
        <a:xfrm>
          <a:off x="1713260" y="3096848"/>
          <a:ext cx="6853040" cy="873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GI side effects dose-related; long-acting agents often better tolerated.</a:t>
          </a:r>
        </a:p>
      </dsp:txBody>
      <dsp:txXfrm>
        <a:off x="1738843" y="3122431"/>
        <a:ext cx="5660177" cy="822303"/>
      </dsp:txXfrm>
    </dsp:sp>
    <dsp:sp modelId="{055A2BB2-3246-6849-AA1F-9A41E3FA21FD}">
      <dsp:nvSpPr>
        <dsp:cNvPr id="0" name=""/>
        <dsp:cNvSpPr/>
      </dsp:nvSpPr>
      <dsp:spPr>
        <a:xfrm>
          <a:off x="6285285" y="668998"/>
          <a:ext cx="567755" cy="567755"/>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413030" y="668998"/>
        <a:ext cx="312265" cy="427236"/>
      </dsp:txXfrm>
    </dsp:sp>
    <dsp:sp modelId="{363D3038-5DE9-9841-B6A5-130CCA2C12A8}">
      <dsp:nvSpPr>
        <dsp:cNvPr id="0" name=""/>
        <dsp:cNvSpPr/>
      </dsp:nvSpPr>
      <dsp:spPr>
        <a:xfrm>
          <a:off x="6859227" y="1701281"/>
          <a:ext cx="567755" cy="567755"/>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986972" y="1701281"/>
        <a:ext cx="312265" cy="427236"/>
      </dsp:txXfrm>
    </dsp:sp>
    <dsp:sp modelId="{31961836-F3E4-9D47-BAF2-FC182243AA71}">
      <dsp:nvSpPr>
        <dsp:cNvPr id="0" name=""/>
        <dsp:cNvSpPr/>
      </dsp:nvSpPr>
      <dsp:spPr>
        <a:xfrm>
          <a:off x="7424603" y="2733563"/>
          <a:ext cx="567755" cy="567755"/>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552348" y="2733563"/>
        <a:ext cx="312265" cy="4272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C7DEA3-8F02-4E7A-8898-A6AC6753A883}">
      <dsp:nvSpPr>
        <dsp:cNvPr id="0" name=""/>
        <dsp:cNvSpPr/>
      </dsp:nvSpPr>
      <dsp:spPr>
        <a:xfrm>
          <a:off x="0" y="531"/>
          <a:ext cx="78867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5C3013-EFC6-43D2-B419-3475515524BD}">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EE4774-7665-42AF-A7C7-44D5E0331BB0}">
      <dsp:nvSpPr>
        <dsp:cNvPr id="0" name=""/>
        <dsp:cNvSpPr/>
      </dsp:nvSpPr>
      <dsp:spPr>
        <a:xfrm>
          <a:off x="1435590" y="531"/>
          <a:ext cx="64511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a:t>Dual benefit: treat metabolic comorbidities + addictive behaviors</a:t>
          </a:r>
        </a:p>
      </dsp:txBody>
      <dsp:txXfrm>
        <a:off x="1435590" y="531"/>
        <a:ext cx="6451109" cy="1242935"/>
      </dsp:txXfrm>
    </dsp:sp>
    <dsp:sp modelId="{D06347A5-39FF-4AA5-B2B0-2FA7FBDD4C92}">
      <dsp:nvSpPr>
        <dsp:cNvPr id="0" name=""/>
        <dsp:cNvSpPr/>
      </dsp:nvSpPr>
      <dsp:spPr>
        <a:xfrm>
          <a:off x="0" y="1554201"/>
          <a:ext cx="78867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077184-E73F-46ED-8DA5-E7254BA31828}">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FCE99C-9F80-4796-9F8B-FA61EC4C470C}">
      <dsp:nvSpPr>
        <dsp:cNvPr id="0" name=""/>
        <dsp:cNvSpPr/>
      </dsp:nvSpPr>
      <dsp:spPr>
        <a:xfrm>
          <a:off x="1435590" y="1554201"/>
          <a:ext cx="64511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a:t>May improve engagement in addiction care</a:t>
          </a:r>
        </a:p>
      </dsp:txBody>
      <dsp:txXfrm>
        <a:off x="1435590" y="1554201"/>
        <a:ext cx="6451109" cy="1242935"/>
      </dsp:txXfrm>
    </dsp:sp>
    <dsp:sp modelId="{61D75CC9-9588-4734-AACA-91EAD3E2C240}">
      <dsp:nvSpPr>
        <dsp:cNvPr id="0" name=""/>
        <dsp:cNvSpPr/>
      </dsp:nvSpPr>
      <dsp:spPr>
        <a:xfrm>
          <a:off x="0" y="3107870"/>
          <a:ext cx="7886700" cy="124293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B150D3-5FFA-4CD3-9D08-58822DA8668A}">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2312603-5D6C-43F2-8A04-528157CD5E7D}">
      <dsp:nvSpPr>
        <dsp:cNvPr id="0" name=""/>
        <dsp:cNvSpPr/>
      </dsp:nvSpPr>
      <dsp:spPr>
        <a:xfrm>
          <a:off x="1435590" y="3107870"/>
          <a:ext cx="64511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a:t>Consider side effects, cost, and access barriers</a:t>
          </a:r>
        </a:p>
      </dsp:txBody>
      <dsp:txXfrm>
        <a:off x="1435590" y="3107870"/>
        <a:ext cx="6451109" cy="12429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3C66D8-32AB-4F4C-9334-EEED7DA65682}">
      <dsp:nvSpPr>
        <dsp:cNvPr id="0" name=""/>
        <dsp:cNvSpPr/>
      </dsp:nvSpPr>
      <dsp:spPr>
        <a:xfrm>
          <a:off x="0" y="0"/>
          <a:ext cx="8306847" cy="80417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Synthesized clinical &amp; epidemiologic evidence on GLP‑1 receptor agonists across SUDs (AUD, nicotine, opioids, stimulants, cannabis).</a:t>
          </a:r>
        </a:p>
      </dsp:txBody>
      <dsp:txXfrm>
        <a:off x="39256" y="39256"/>
        <a:ext cx="8228335" cy="725661"/>
      </dsp:txXfrm>
    </dsp:sp>
    <dsp:sp modelId="{64D6EFE0-75FD-1A4D-8FFE-41D7AF1D8961}">
      <dsp:nvSpPr>
        <dsp:cNvPr id="0" name=""/>
        <dsp:cNvSpPr/>
      </dsp:nvSpPr>
      <dsp:spPr>
        <a:xfrm>
          <a:off x="0" y="930801"/>
          <a:ext cx="8306847" cy="80417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t>Key findings:</a:t>
          </a:r>
          <a:endParaRPr lang="en-US" sz="2400" kern="1200" dirty="0"/>
        </a:p>
      </dsp:txBody>
      <dsp:txXfrm>
        <a:off x="39256" y="970057"/>
        <a:ext cx="8228335" cy="725661"/>
      </dsp:txXfrm>
    </dsp:sp>
    <dsp:sp modelId="{9C10412E-6EBC-C440-A323-D5AEA9DDDA7F}">
      <dsp:nvSpPr>
        <dsp:cNvPr id="0" name=""/>
        <dsp:cNvSpPr/>
      </dsp:nvSpPr>
      <dsp:spPr>
        <a:xfrm>
          <a:off x="0" y="1739201"/>
          <a:ext cx="8306847" cy="26673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74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t>Observational EHR studies associate GLP‑1 RA exposure with lower alcohol‑related events and reduced incidence/recurrence of AUD.</a:t>
          </a:r>
        </a:p>
        <a:p>
          <a:pPr marL="171450" lvl="1" indent="-171450" algn="l" defTabSz="800100">
            <a:lnSpc>
              <a:spcPct val="90000"/>
            </a:lnSpc>
            <a:spcBef>
              <a:spcPct val="0"/>
            </a:spcBef>
            <a:spcAft>
              <a:spcPct val="20000"/>
            </a:spcAft>
            <a:buChar char="•"/>
          </a:pPr>
          <a:r>
            <a:rPr lang="en-US" sz="1800" kern="1200" dirty="0"/>
            <a:t>Earliest AUD RCT (exenatide) neutral overall</a:t>
          </a:r>
        </a:p>
        <a:p>
          <a:pPr marL="171450" lvl="1" indent="-171450" algn="l" defTabSz="800100">
            <a:lnSpc>
              <a:spcPct val="90000"/>
            </a:lnSpc>
            <a:spcBef>
              <a:spcPct val="0"/>
            </a:spcBef>
            <a:spcAft>
              <a:spcPct val="20000"/>
            </a:spcAft>
            <a:buChar char="•"/>
          </a:pPr>
          <a:r>
            <a:rPr lang="en-US" sz="1800" kern="1200" dirty="0"/>
            <a:t>Recent early‑phase </a:t>
          </a:r>
          <a:r>
            <a:rPr lang="en-US" sz="1800" kern="1200" dirty="0" err="1"/>
            <a:t>semaglutide</a:t>
          </a:r>
          <a:r>
            <a:rPr lang="en-US" sz="1800" kern="1200" dirty="0"/>
            <a:t> trial reduced cravings, drinking days, and lab self‑administration at low doses.</a:t>
          </a:r>
        </a:p>
        <a:p>
          <a:pPr marL="171450" lvl="1" indent="-171450" algn="l" defTabSz="800100">
            <a:lnSpc>
              <a:spcPct val="90000"/>
            </a:lnSpc>
            <a:spcBef>
              <a:spcPct val="0"/>
            </a:spcBef>
            <a:spcAft>
              <a:spcPct val="20000"/>
            </a:spcAft>
            <a:buChar char="•"/>
          </a:pPr>
          <a:r>
            <a:rPr lang="en-US" sz="1800" kern="1200" dirty="0"/>
            <a:t>Nicotine: mixed RCTs (exenatide + patch positive in small trial; dulaglutide + varenicline neutral), but consistent benefit in limiting post‑cessation weight gain.</a:t>
          </a:r>
        </a:p>
        <a:p>
          <a:pPr marL="171450" lvl="1" indent="-171450" algn="l" defTabSz="800100">
            <a:lnSpc>
              <a:spcPct val="90000"/>
            </a:lnSpc>
            <a:spcBef>
              <a:spcPct val="0"/>
            </a:spcBef>
            <a:spcAft>
              <a:spcPct val="20000"/>
            </a:spcAft>
            <a:buChar char="•"/>
          </a:pPr>
          <a:r>
            <a:rPr lang="en-US" sz="1800" kern="1200" dirty="0"/>
            <a:t>Opioids: preclinical consistently positive; early human work suggests reduced cravings; multiple </a:t>
          </a:r>
          <a:r>
            <a:rPr lang="en-US" sz="1800" kern="1200" dirty="0" err="1"/>
            <a:t>semaglutide</a:t>
          </a:r>
          <a:r>
            <a:rPr lang="en-US" sz="1800" kern="1200" dirty="0"/>
            <a:t>/</a:t>
          </a:r>
          <a:r>
            <a:rPr lang="en-US" sz="1800" kern="1200" dirty="0" err="1"/>
            <a:t>tirzepatide</a:t>
          </a:r>
          <a:r>
            <a:rPr lang="en-US" sz="1800" kern="1200" dirty="0"/>
            <a:t> trials now recruiting.</a:t>
          </a:r>
        </a:p>
        <a:p>
          <a:pPr marL="171450" lvl="1" indent="-171450" algn="l" defTabSz="800100">
            <a:lnSpc>
              <a:spcPct val="90000"/>
            </a:lnSpc>
            <a:spcBef>
              <a:spcPct val="0"/>
            </a:spcBef>
            <a:spcAft>
              <a:spcPct val="20000"/>
            </a:spcAft>
            <a:buChar char="•"/>
          </a:pPr>
          <a:r>
            <a:rPr lang="en-US" sz="1800" kern="1200" dirty="0"/>
            <a:t>Stimulants/cannabis: preclinical promising; human data very limited.</a:t>
          </a:r>
        </a:p>
      </dsp:txBody>
      <dsp:txXfrm>
        <a:off x="0" y="1739201"/>
        <a:ext cx="8306847" cy="26673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E82D98-08BE-4949-9646-DA274A00D25C}" type="datetimeFigureOut">
              <a:rPr lang="en-US" smtClean="0"/>
              <a:t>10/17/2025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844B8F-9D31-455B-BABA-8D68D1A463DF}" type="slidenum">
              <a:rPr lang="en-US" smtClean="0"/>
              <a:t>‹#›</a:t>
            </a:fld>
            <a:endParaRPr lang="en-US"/>
          </a:p>
        </p:txBody>
      </p:sp>
    </p:spTree>
    <p:extLst>
      <p:ext uri="{BB962C8B-B14F-4D97-AF65-F5344CB8AC3E}">
        <p14:creationId xmlns:p14="http://schemas.microsoft.com/office/powerpoint/2010/main" val="752746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a:p>
            <a:r>
              <a:t>Talk track:</a:t>
            </a:r>
          </a:p>
          <a:p>
            <a:pPr lvl="1"/>
            <a:r>
              <a:t>• Name the big three buckets: GLP‑1RAs; naltrexone/bupropion; phentermine/topiramate. Mechanisms:</a:t>
            </a:r>
          </a:p>
          <a:p>
            <a:pPr lvl="1"/>
            <a:r>
              <a:t>• appetite and reward modulation, impulse control. Address misconception: these meds are not</a:t>
            </a:r>
          </a:p>
          <a:p>
            <a:pPr lvl="1"/>
            <a:r>
              <a:t>• ‘addictive.’</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37333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r>
              <a:rPr dirty="0"/>
              <a:t>dopamine tone in </a:t>
            </a:r>
            <a:r>
              <a:rPr dirty="0" err="1"/>
              <a:t>NAc</a:t>
            </a:r>
            <a:r>
              <a:rPr dirty="0"/>
              <a:t>, top‑down control from PFC, impaired salience attribution.</a:t>
            </a:r>
            <a:r>
              <a:rPr lang="en-US" dirty="0"/>
              <a:t> Are important </a:t>
            </a:r>
            <a:endParaRPr dirty="0"/>
          </a:p>
          <a:p>
            <a:pPr lvl="1"/>
            <a:r>
              <a:rPr dirty="0"/>
              <a:t>• </a:t>
            </a:r>
            <a:r>
              <a:rPr lang="en-US" dirty="0"/>
              <a:t>both </a:t>
            </a:r>
            <a:r>
              <a:rPr dirty="0"/>
              <a:t>food and drugs share reinforcement circuitry.</a:t>
            </a:r>
            <a:endParaRPr lang="en-US" dirty="0"/>
          </a:p>
          <a:p>
            <a:pPr lvl="1"/>
            <a:endParaRPr lang="en-US" dirty="0"/>
          </a:p>
          <a:p>
            <a:pPr lvl="2"/>
            <a:r>
              <a:rPr lang="en-US" sz="1400" b="1" dirty="0"/>
              <a:t>may be the process with overeating / developing drug tolerance or t</a:t>
            </a:r>
            <a:r>
              <a:rPr lang="en-US" sz="1200" b="1" i="0" kern="1200" dirty="0">
                <a:solidFill>
                  <a:schemeClr val="tx1"/>
                </a:solidFill>
                <a:effectLst/>
                <a:latin typeface="+mn-lt"/>
                <a:ea typeface="+mn-ea"/>
                <a:cs typeface="+mn-cs"/>
              </a:rPr>
              <a:t>achyphylaxis:</a:t>
            </a:r>
            <a:r>
              <a:rPr lang="en-US" sz="1200" b="0" i="0" kern="1200" dirty="0">
                <a:solidFill>
                  <a:schemeClr val="tx1"/>
                </a:solidFill>
                <a:effectLst/>
                <a:latin typeface="+mn-lt"/>
                <a:ea typeface="+mn-ea"/>
                <a:cs typeface="+mn-cs"/>
              </a:rPr>
              <a:t> </a:t>
            </a:r>
          </a:p>
          <a:p>
            <a:pPr lvl="2"/>
            <a:endParaRPr lang="en-US" sz="1200" b="0" i="0" kern="1200" dirty="0">
              <a:solidFill>
                <a:schemeClr val="tx1"/>
              </a:solidFill>
              <a:effectLst/>
              <a:latin typeface="+mn-lt"/>
              <a:ea typeface="+mn-ea"/>
              <a:cs typeface="+mn-cs"/>
            </a:endParaRPr>
          </a:p>
          <a:p>
            <a:pPr lvl="2"/>
            <a:r>
              <a:rPr lang="en-US" sz="1200" b="0" i="0" kern="1200" dirty="0">
                <a:solidFill>
                  <a:schemeClr val="tx1"/>
                </a:solidFill>
                <a:effectLst/>
                <a:latin typeface="+mn-lt"/>
                <a:ea typeface="+mn-ea"/>
                <a:cs typeface="+mn-cs"/>
              </a:rPr>
              <a:t>The decrease in drug effectiveness happens suddenly and over a short period, sometimes after just a few doses.</a:t>
            </a:r>
          </a:p>
          <a:p>
            <a:r>
              <a:rPr lang="en-US" sz="1200" b="1" i="0" kern="1200" dirty="0">
                <a:solidFill>
                  <a:schemeClr val="tx1"/>
                </a:solidFill>
                <a:effectLst/>
                <a:latin typeface="+mn-lt"/>
                <a:ea typeface="+mn-ea"/>
                <a:cs typeface="+mn-cs"/>
              </a:rPr>
              <a:t>Drug tolerance:</a:t>
            </a:r>
            <a:r>
              <a:rPr lang="en-US" sz="1200" b="0" i="0" kern="1200" dirty="0">
                <a:solidFill>
                  <a:schemeClr val="tx1"/>
                </a:solidFill>
                <a:effectLst/>
                <a:latin typeface="+mn-lt"/>
                <a:ea typeface="+mn-ea"/>
                <a:cs typeface="+mn-cs"/>
              </a:rPr>
              <a:t> This is a more gradual decrease in a drug's response that typically occurs over a longer time, such as days or weeks.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MOA:</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Receptor desensitization:</a:t>
            </a:r>
            <a:r>
              <a:rPr lang="en-US" sz="1200" b="0" i="0" kern="1200" dirty="0">
                <a:solidFill>
                  <a:schemeClr val="tx1"/>
                </a:solidFill>
                <a:effectLst/>
                <a:latin typeface="+mn-lt"/>
                <a:ea typeface="+mn-ea"/>
                <a:cs typeface="+mn-cs"/>
              </a:rPr>
              <a:t> When a drug continuously stimulates its target receptors, the cell can make molecular adjustments to dampen the signal. The receptor may become phosphorylated, change its shape, or even be removed from the cell surface.</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Neurotransmitter depletion:</a:t>
            </a:r>
            <a:r>
              <a:rPr lang="en-US" sz="1200" b="0" i="0" kern="1200" dirty="0">
                <a:solidFill>
                  <a:schemeClr val="tx1"/>
                </a:solidFill>
                <a:effectLst/>
                <a:latin typeface="+mn-lt"/>
                <a:ea typeface="+mn-ea"/>
                <a:cs typeface="+mn-cs"/>
              </a:rPr>
              <a:t> For some drugs that work by releasing neurotransmitters from nerve terminals, repeated administration can deplete the stored chemical. With nothing left to release, the drug's effect is lost.</a:t>
            </a:r>
          </a:p>
          <a:p>
            <a:r>
              <a:rPr lang="en-US" sz="1200" b="1" i="0" kern="1200" dirty="0">
                <a:solidFill>
                  <a:schemeClr val="tx1"/>
                </a:solidFill>
                <a:effectLst/>
                <a:latin typeface="+mn-lt"/>
                <a:ea typeface="+mn-ea"/>
                <a:cs typeface="+mn-cs"/>
              </a:rPr>
              <a:t>Physiological counter-regulation:</a:t>
            </a:r>
            <a:r>
              <a:rPr lang="en-US" sz="1200" b="0" i="0" kern="1200" dirty="0">
                <a:solidFill>
                  <a:schemeClr val="tx1"/>
                </a:solidFill>
                <a:effectLst/>
                <a:latin typeface="+mn-lt"/>
                <a:ea typeface="+mn-ea"/>
                <a:cs typeface="+mn-cs"/>
              </a:rPr>
              <a:t> The body may activate opposing physiological mechanisms that counteract the drug's effect. For example, the body might increase salt and water retention in response to a vasodilator, which works to lower blood pressure. </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4071331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sz="1200" b="0" i="0" kern="1200" dirty="0">
                <a:solidFill>
                  <a:schemeClr val="tx1"/>
                </a:solidFill>
                <a:effectLst/>
                <a:latin typeface="+mn-lt"/>
                <a:ea typeface="+mn-ea"/>
                <a:cs typeface="+mn-cs"/>
              </a:rPr>
              <a:t>glucagon-like peptide-1 (GLP-1) agonists </a:t>
            </a:r>
          </a:p>
          <a:p>
            <a:r>
              <a:rPr lang="en-US" sz="1200" b="0" i="0" kern="1200" dirty="0">
                <a:solidFill>
                  <a:schemeClr val="tx1"/>
                </a:solidFill>
                <a:effectLst/>
                <a:latin typeface="+mn-lt"/>
                <a:ea typeface="+mn-ea"/>
                <a:cs typeface="+mn-cs"/>
              </a:rPr>
              <a:t>glucose-dependent insulinotropic polypeptide (GIP) agonist</a:t>
            </a:r>
            <a:endParaRPr dirty="0"/>
          </a:p>
          <a:p>
            <a:pPr lvl="1"/>
            <a:r>
              <a:rPr dirty="0"/>
              <a:t>• GLP‑1R activation dampens dopamine signaling and may reduce cue‑induced craving.</a:t>
            </a:r>
          </a:p>
          <a:p>
            <a:pPr lvl="1"/>
            <a:r>
              <a:rPr dirty="0"/>
              <a:t>• Naltrexone/bupropion combines opioid blockade with DA/NE reuptake; </a:t>
            </a:r>
            <a:r>
              <a:rPr dirty="0" err="1"/>
              <a:t>topiramate</a:t>
            </a:r>
            <a:r>
              <a:rPr dirty="0"/>
              <a:t> modulates</a:t>
            </a:r>
          </a:p>
          <a:p>
            <a:pPr lvl="1"/>
            <a:r>
              <a:rPr dirty="0"/>
              <a:t>• GABA‑glutamate—use when alcohol/cocaine cues dominate.</a:t>
            </a:r>
            <a:endParaRPr lang="en-US" dirty="0"/>
          </a:p>
          <a:p>
            <a:pPr lvl="1"/>
            <a:endParaRPr lang="en-US" dirty="0"/>
          </a:p>
          <a:p>
            <a:pPr lvl="1"/>
            <a:endParaRPr lang="en-US" dirty="0"/>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1" i="0" u="none" strike="noStrike" cap="none" normalizeH="0" baseline="0" dirty="0" err="1">
                <a:ln>
                  <a:noFill/>
                </a:ln>
                <a:solidFill>
                  <a:srgbClr val="0A0A0A"/>
                </a:solidFill>
                <a:effectLst/>
                <a:latin typeface="Google Sans"/>
              </a:rPr>
              <a:t>rzepatide</a:t>
            </a:r>
            <a:r>
              <a:rPr kumimoji="0" lang="en-US" altLang="en-US" sz="1500" b="1" i="0" u="none" strike="noStrike" cap="none" normalizeH="0" baseline="0" dirty="0">
                <a:ln>
                  <a:noFill/>
                </a:ln>
                <a:solidFill>
                  <a:srgbClr val="0A0A0A"/>
                </a:solidFill>
                <a:effectLst/>
                <a:latin typeface="Google Sans"/>
              </a:rPr>
              <a:t> modulates the reward system</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A0A0A"/>
                </a:solidFill>
                <a:effectLst/>
                <a:latin typeface="Google Sans"/>
              </a:rPr>
              <a:t>Dampens dopamine signaling:</a:t>
            </a:r>
            <a:r>
              <a:rPr kumimoji="0" lang="en-US" altLang="en-US" sz="1200" b="0" i="0" u="none" strike="noStrike" cap="none" normalizeH="0" baseline="0" dirty="0">
                <a:ln>
                  <a:noFill/>
                </a:ln>
                <a:solidFill>
                  <a:srgbClr val="0A0A0A"/>
                </a:solidFill>
                <a:effectLst/>
                <a:latin typeface="Google Sans"/>
              </a:rPr>
              <a:t> </a:t>
            </a:r>
            <a:r>
              <a:rPr kumimoji="0" lang="en-US" altLang="en-US" sz="1200" b="0" i="0" u="none" strike="noStrike" cap="none" normalizeH="0" baseline="0" dirty="0" err="1">
                <a:ln>
                  <a:noFill/>
                </a:ln>
                <a:solidFill>
                  <a:srgbClr val="0A0A0A"/>
                </a:solidFill>
                <a:effectLst/>
                <a:latin typeface="Google Sans"/>
              </a:rPr>
              <a:t>Tirzepatide</a:t>
            </a:r>
            <a:r>
              <a:rPr kumimoji="0" lang="en-US" altLang="en-US" sz="1200" b="0" i="0" u="none" strike="noStrike" cap="none" normalizeH="0" baseline="0" dirty="0">
                <a:ln>
                  <a:noFill/>
                </a:ln>
                <a:solidFill>
                  <a:srgbClr val="0A0A0A"/>
                </a:solidFill>
                <a:effectLst/>
                <a:latin typeface="Google Sans"/>
              </a:rPr>
              <a:t> affects the mesolimbic pathway, a key part of the brain's reward system.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a:ln>
                <a:noFill/>
              </a:ln>
              <a:solidFill>
                <a:srgbClr val="0A0A0A"/>
              </a:solidFill>
              <a:effectLst/>
              <a:latin typeface="Google Sans"/>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0" i="0" u="none" strike="noStrike" cap="none" normalizeH="0" baseline="0" dirty="0">
                <a:ln>
                  <a:noFill/>
                </a:ln>
                <a:solidFill>
                  <a:srgbClr val="0A0A0A"/>
                </a:solidFill>
                <a:effectLst/>
                <a:latin typeface="Google Sans"/>
              </a:rPr>
              <a:t>It interferes with dopamine, a neurotransmitter linked to pleasure and motivation.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a:ln>
                <a:noFill/>
              </a:ln>
              <a:solidFill>
                <a:srgbClr val="0A0A0A"/>
              </a:solidFill>
              <a:effectLst/>
              <a:latin typeface="Google Sans"/>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0" i="0" u="none" strike="noStrike" cap="none" normalizeH="0" baseline="0" dirty="0">
                <a:ln>
                  <a:noFill/>
                </a:ln>
                <a:solidFill>
                  <a:srgbClr val="0A0A0A"/>
                </a:solidFill>
                <a:effectLst/>
                <a:latin typeface="Google Sans"/>
              </a:rPr>
              <a:t>By blunting the dopamine release normally triggered by alcohol or high-fat foods, tirzepatide can reduce their rewarding effects.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a:ln>
                <a:noFill/>
              </a:ln>
              <a:solidFill>
                <a:srgbClr val="0A0A0A"/>
              </a:solidFill>
              <a:effectLst/>
              <a:latin typeface="Google Sans"/>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A0A0A"/>
                </a:solidFill>
                <a:effectLst/>
                <a:latin typeface="Google Sans"/>
              </a:rPr>
              <a:t>Impact on cravings and "food noise":</a:t>
            </a:r>
            <a:r>
              <a:rPr kumimoji="0" lang="en-US" altLang="en-US" sz="1200" b="0" i="0" u="none" strike="noStrike" cap="none" normalizeH="0" baseline="0" dirty="0">
                <a:ln>
                  <a:noFill/>
                </a:ln>
                <a:solidFill>
                  <a:srgbClr val="0A0A0A"/>
                </a:solidFill>
                <a:effectLst/>
                <a:latin typeface="Google Sans"/>
              </a:rPr>
              <a:t> Patients taking </a:t>
            </a:r>
            <a:r>
              <a:rPr kumimoji="0" lang="en-US" altLang="en-US" sz="1200" b="0" i="0" u="none" strike="noStrike" cap="none" normalizeH="0" baseline="0" dirty="0" err="1">
                <a:ln>
                  <a:noFill/>
                </a:ln>
                <a:solidFill>
                  <a:srgbClr val="0A0A0A"/>
                </a:solidFill>
                <a:effectLst/>
                <a:latin typeface="Google Sans"/>
              </a:rPr>
              <a:t>tirzepatide</a:t>
            </a:r>
            <a:r>
              <a:rPr kumimoji="0" lang="en-US" altLang="en-US" sz="1200" b="0" i="0" u="none" strike="noStrike" cap="none" normalizeH="0" baseline="0" dirty="0">
                <a:ln>
                  <a:noFill/>
                </a:ln>
                <a:solidFill>
                  <a:srgbClr val="0A0A0A"/>
                </a:solidFill>
                <a:effectLst/>
                <a:latin typeface="Google Sans"/>
              </a:rPr>
              <a:t> for obesity or diabetes often report reduced cravings for food and alcohol. The medication helps to quiet the intrusive thoughts associated with these cravings, a phenomenon sometimes called "food noise".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a:ln>
                <a:noFill/>
              </a:ln>
              <a:solidFill>
                <a:srgbClr val="0A0A0A"/>
              </a:solidFill>
              <a:effectLst/>
              <a:latin typeface="Google Sans"/>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A0A0A"/>
                </a:solidFill>
                <a:effectLst/>
                <a:latin typeface="Google Sans"/>
              </a:rPr>
              <a:t>Targets specific brain areas:</a:t>
            </a:r>
            <a:r>
              <a:rPr kumimoji="0" lang="en-US" altLang="en-US" sz="1200" b="0" i="0" u="none" strike="noStrike" cap="none" normalizeH="0" baseline="0" dirty="0">
                <a:ln>
                  <a:noFill/>
                </a:ln>
                <a:solidFill>
                  <a:srgbClr val="0A0A0A"/>
                </a:solidFill>
                <a:effectLst/>
                <a:latin typeface="Google Sans"/>
              </a:rPr>
              <a:t> Preclinical and fMRI studies point to reduced activity in reward-sensitive brain regions, such as the nucleus </a:t>
            </a:r>
            <a:r>
              <a:rPr kumimoji="0" lang="en-US" altLang="en-US" sz="1200" b="0" i="0" u="none" strike="noStrike" cap="none" normalizeH="0" baseline="0" dirty="0" err="1">
                <a:ln>
                  <a:noFill/>
                </a:ln>
                <a:solidFill>
                  <a:srgbClr val="0A0A0A"/>
                </a:solidFill>
                <a:effectLst/>
                <a:latin typeface="Google Sans"/>
              </a:rPr>
              <a:t>accumbens</a:t>
            </a:r>
            <a:r>
              <a:rPr kumimoji="0" lang="en-US" altLang="en-US" sz="1200" b="0" i="0" u="none" strike="noStrike" cap="none" normalizeH="0" baseline="0" dirty="0">
                <a:ln>
                  <a:noFill/>
                </a:ln>
                <a:solidFill>
                  <a:srgbClr val="0A0A0A"/>
                </a:solidFill>
                <a:effectLst/>
                <a:latin typeface="Google Sans"/>
              </a:rPr>
              <a:t> and lateral septum, in subjects treated with </a:t>
            </a:r>
            <a:r>
              <a:rPr kumimoji="0" lang="en-US" altLang="en-US" sz="1200" b="0" i="0" u="none" strike="noStrike" cap="none" normalizeH="0" baseline="0" dirty="0" err="1">
                <a:ln>
                  <a:noFill/>
                </a:ln>
                <a:solidFill>
                  <a:srgbClr val="0A0A0A"/>
                </a:solidFill>
                <a:effectLst/>
                <a:latin typeface="Google Sans"/>
              </a:rPr>
              <a:t>tirzepatide</a:t>
            </a:r>
            <a:r>
              <a:rPr kumimoji="0" lang="en-US" altLang="en-US" sz="1200" b="0" i="0" u="none" strike="noStrike" cap="none" normalizeH="0" baseline="0" dirty="0">
                <a:ln>
                  <a:noFill/>
                </a:ln>
                <a:solidFill>
                  <a:srgbClr val="0A0A0A"/>
                </a:solidFill>
                <a:effectLst/>
                <a:latin typeface="Google Sans"/>
              </a:rPr>
              <a: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a:ln>
                <a:noFill/>
              </a:ln>
              <a:solidFill>
                <a:srgbClr val="0A0A0A"/>
              </a:solidFill>
              <a:effectLst/>
              <a:latin typeface="Google Sans"/>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A0A0A"/>
                </a:solidFill>
                <a:effectLst/>
                <a:latin typeface="Google Sans"/>
              </a:rPr>
              <a:t>Affects multiple signaling pathways:</a:t>
            </a:r>
            <a:r>
              <a:rPr kumimoji="0" lang="en-US" altLang="en-US" sz="1200" b="0" i="0" u="none" strike="noStrike" cap="none" normalizeH="0" baseline="0" dirty="0">
                <a:ln>
                  <a:noFill/>
                </a:ln>
                <a:solidFill>
                  <a:srgbClr val="0A0A0A"/>
                </a:solidFill>
                <a:effectLst/>
                <a:latin typeface="Google Sans"/>
              </a:rPr>
              <a:t> As a dual GLP-1 and GIP agonist, </a:t>
            </a:r>
            <a:r>
              <a:rPr kumimoji="0" lang="en-US" altLang="en-US" sz="1200" b="0" i="0" u="none" strike="noStrike" cap="none" normalizeH="0" baseline="0" dirty="0" err="1">
                <a:ln>
                  <a:noFill/>
                </a:ln>
                <a:solidFill>
                  <a:srgbClr val="0A0A0A"/>
                </a:solidFill>
                <a:effectLst/>
                <a:latin typeface="Google Sans"/>
              </a:rPr>
              <a:t>tirzepatide</a:t>
            </a:r>
            <a:r>
              <a:rPr kumimoji="0" lang="en-US" altLang="en-US" sz="1200" b="0" i="0" u="none" strike="noStrike" cap="none" normalizeH="0" baseline="0" dirty="0">
                <a:ln>
                  <a:noFill/>
                </a:ln>
                <a:solidFill>
                  <a:srgbClr val="0A0A0A"/>
                </a:solidFill>
                <a:effectLst/>
                <a:latin typeface="Google Sans"/>
              </a:rPr>
              <a:t> can modulate different cellular pathways to influence neuronal excitability and synaptic plasticity. This may give it a broader effect on reward-seeking behavior compared to older GLP-1 agonists.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200" b="0" i="0" u="none" strike="noStrike" cap="none" normalizeH="0" baseline="0" dirty="0">
              <a:ln>
                <a:noFill/>
              </a:ln>
              <a:solidFill>
                <a:srgbClr val="0A0A0A"/>
              </a:solidFill>
              <a:effectLst/>
              <a:latin typeface="Google Sans"/>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A0A0A"/>
                </a:solidFill>
                <a:effectLst/>
                <a:latin typeface="Google Sans"/>
              </a:rPr>
              <a:t>Works on epigenetic mechanisms:</a:t>
            </a:r>
            <a:r>
              <a:rPr kumimoji="0" lang="en-US" altLang="en-US" sz="1200" b="0" i="0" u="none" strike="noStrike" cap="none" normalizeH="0" baseline="0" dirty="0">
                <a:ln>
                  <a:noFill/>
                </a:ln>
                <a:solidFill>
                  <a:srgbClr val="0A0A0A"/>
                </a:solidFill>
                <a:effectLst/>
                <a:latin typeface="Google Sans"/>
              </a:rPr>
              <a:t> Some research indicates that GLP-1 and related medications may influence epigenetic mechanisms in the brain, such as modifying histone proteins, which are involved in gene expression related to addiction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257322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sz="1200" b="0" i="0" kern="1200" dirty="0">
                <a:solidFill>
                  <a:schemeClr val="tx1"/>
                </a:solidFill>
                <a:effectLst/>
                <a:latin typeface="+mn-lt"/>
                <a:ea typeface="+mn-ea"/>
                <a:cs typeface="+mn-cs"/>
              </a:rPr>
              <a:t>glucagon-like peptide-1 (GLP-1) agonists </a:t>
            </a:r>
          </a:p>
          <a:p>
            <a:r>
              <a:rPr lang="en-US" sz="1200" b="0" i="0" kern="1200" dirty="0">
                <a:solidFill>
                  <a:schemeClr val="tx1"/>
                </a:solidFill>
                <a:effectLst/>
                <a:latin typeface="+mn-lt"/>
                <a:ea typeface="+mn-ea"/>
                <a:cs typeface="+mn-cs"/>
              </a:rPr>
              <a:t>glucose-dependent insulinotropic polypeptide (GIP) agonist</a:t>
            </a:r>
            <a:endParaRPr lang="en-US" dirty="0"/>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215529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r>
              <a:rPr lang="en-US" sz="1200" b="0" i="0" kern="1200" dirty="0">
                <a:solidFill>
                  <a:schemeClr val="tx1"/>
                </a:solidFill>
                <a:effectLst/>
                <a:latin typeface="+mn-lt"/>
                <a:ea typeface="+mn-ea"/>
                <a:cs typeface="+mn-cs"/>
              </a:rPr>
              <a:t>glucagon-like peptide-1 (GLP-1) agonists </a:t>
            </a:r>
          </a:p>
          <a:p>
            <a:r>
              <a:rPr lang="en-US" sz="1200" b="0" i="0" kern="1200" dirty="0">
                <a:solidFill>
                  <a:schemeClr val="tx1"/>
                </a:solidFill>
                <a:effectLst/>
                <a:latin typeface="+mn-lt"/>
                <a:ea typeface="+mn-ea"/>
                <a:cs typeface="+mn-cs"/>
              </a:rPr>
              <a:t>glucose-dependent insulinotropic polypeptide (GIP) agonist</a:t>
            </a:r>
            <a:endParaRPr lang="en-US" dirty="0"/>
          </a:p>
          <a:p>
            <a:endParaRPr lang="en-US" dirty="0"/>
          </a:p>
          <a:p>
            <a:r>
              <a:rPr dirty="0"/>
              <a:t>injectable vs oral GLP‑1RAs; dual GLP‑1/GIP (</a:t>
            </a:r>
            <a:r>
              <a:rPr dirty="0" err="1"/>
              <a:t>tirzepatide</a:t>
            </a:r>
            <a:r>
              <a:rPr dirty="0"/>
              <a:t>). </a:t>
            </a:r>
            <a:endParaRPr lang="en-US" dirty="0"/>
          </a:p>
          <a:p>
            <a:pPr lvl="1"/>
            <a:endParaRPr lang="en-US" dirty="0"/>
          </a:p>
          <a:p>
            <a:pPr lvl="1"/>
            <a:r>
              <a:rPr dirty="0"/>
              <a:t>• (obesity/T2D) vs off‑label (SUD).</a:t>
            </a:r>
            <a:endParaRPr lang="en-US" dirty="0"/>
          </a:p>
          <a:p>
            <a:pPr lvl="1"/>
            <a:endParaRPr lang="en-US" dirty="0"/>
          </a:p>
          <a:p>
            <a:pPr lvl="1"/>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glucagon-like peptide-1 (GLP-1) agonists may ameliorate substance craving and use. The TAB trial will test </a:t>
            </a:r>
            <a:r>
              <a:rPr lang="en-US" sz="1200" b="0" i="0" kern="1200" dirty="0" err="1">
                <a:solidFill>
                  <a:schemeClr val="tx1"/>
                </a:solidFill>
                <a:effectLst/>
                <a:latin typeface="+mn-lt"/>
                <a:ea typeface="+mn-ea"/>
                <a:cs typeface="+mn-cs"/>
              </a:rPr>
              <a:t>tirzepatide</a:t>
            </a:r>
            <a:r>
              <a:rPr lang="en-US" sz="1200" b="0" i="0" kern="1200" dirty="0">
                <a:solidFill>
                  <a:schemeClr val="tx1"/>
                </a:solidFill>
                <a:effectLst/>
                <a:latin typeface="+mn-lt"/>
                <a:ea typeface="+mn-ea"/>
                <a:cs typeface="+mn-cs"/>
              </a:rPr>
              <a:t>, which is a GLP-1 and glucose-dependent </a:t>
            </a:r>
            <a:r>
              <a:rPr lang="en-US" sz="1200" b="0" i="0" kern="1200" dirty="0" err="1">
                <a:solidFill>
                  <a:schemeClr val="tx1"/>
                </a:solidFill>
                <a:effectLst/>
                <a:latin typeface="+mn-lt"/>
                <a:ea typeface="+mn-ea"/>
                <a:cs typeface="+mn-cs"/>
              </a:rPr>
              <a:t>insulinotropic</a:t>
            </a:r>
            <a:r>
              <a:rPr lang="en-US" sz="1200" b="0" i="0" kern="1200" dirty="0">
                <a:solidFill>
                  <a:schemeClr val="tx1"/>
                </a:solidFill>
                <a:effectLst/>
                <a:latin typeface="+mn-lt"/>
                <a:ea typeface="+mn-ea"/>
                <a:cs typeface="+mn-cs"/>
              </a:rPr>
              <a:t> polypeptide (GIP) agonist, as an adjunct to buprenorphine for the treatment of opioid use disorder.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nida.nih.gov/about-nida/organization/cctn/ctn/research-studies/evaluation-tirzepatide-adjunct-to-buprenorphine-treatment-opioid-use-disorder-pragmatic-multi-site#:~:text=Center%20Staff-,Evaluation%20of%20Tirzepatide%20as%20an%20Adjunct%20to%20Buprenorphine%20for%20the,controlled%2C%20trial%20(TAB).&amp;text=Buprenorphine%20is%20an%20evidence%2Dbased,treatment%20of%20opioid%20use%20disorder.</a:t>
            </a:r>
          </a:p>
          <a:p>
            <a:endParaRPr lang="en-US" dirty="0"/>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352885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r>
              <a:rPr dirty="0"/>
              <a:t>• Balance: robust animal data; early human signals for alcohol and nicotine; neutral findings with</a:t>
            </a:r>
            <a:r>
              <a:rPr lang="en-US" dirty="0"/>
              <a:t> </a:t>
            </a:r>
            <a:r>
              <a:rPr dirty="0"/>
              <a:t>• some agents (e.g., exenatide) at certain doses. </a:t>
            </a:r>
            <a:endParaRPr lang="en-US" dirty="0"/>
          </a:p>
          <a:p>
            <a:pPr lvl="1"/>
            <a:endParaRPr lang="en-US" dirty="0"/>
          </a:p>
          <a:p>
            <a:pPr lvl="1"/>
            <a:r>
              <a:rPr dirty="0"/>
              <a:t>ongoing RCTs </a:t>
            </a:r>
            <a:r>
              <a:rPr lang="en-US" dirty="0"/>
              <a:t>with </a:t>
            </a:r>
            <a:r>
              <a:rPr dirty="0"/>
              <a:t>heterogeneous</a:t>
            </a:r>
            <a:r>
              <a:rPr lang="en-US" dirty="0"/>
              <a:t> data thus far</a:t>
            </a:r>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18726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15250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endParaRPr lang="en-US" dirty="0"/>
          </a:p>
          <a:p>
            <a:pPr lvl="1"/>
            <a:endParaRPr lang="en-US" dirty="0"/>
          </a:p>
          <a:p>
            <a:pPr lvl="1"/>
            <a:r>
              <a:rPr dirty="0"/>
              <a:t>• Who benefits: AUD/TUD patients with obesity/T2D or cardiometabolic risk. </a:t>
            </a:r>
            <a:endParaRPr lang="en-US" dirty="0"/>
          </a:p>
          <a:p>
            <a:pPr lvl="1"/>
            <a:endParaRPr lang="en-US" dirty="0"/>
          </a:p>
          <a:p>
            <a:pPr lvl="1"/>
            <a:r>
              <a:rPr dirty="0"/>
              <a:t>Practical: weekly</a:t>
            </a:r>
          </a:p>
          <a:p>
            <a:pPr lvl="1"/>
            <a:r>
              <a:rPr dirty="0"/>
              <a:t>• formulations aid adherence; cost/access can be rate‑limiting.</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325869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2000">
                <a:solidFill>
                  <a:srgbClr val="64635D"/>
                </a:solidFill>
              </a:defRPr>
            </a:pPr>
            <a:r>
              <a:rPr lang="en-US" dirty="0"/>
              <a:t>Observational EHR studies: GLP‑1RA exposure linked to fewer AUD‑related encounters and lower incidence/recurrence across T2D/obesity cohorts.</a:t>
            </a:r>
          </a:p>
          <a:p>
            <a:pPr>
              <a:defRPr sz="2000">
                <a:solidFill>
                  <a:srgbClr val="64635D"/>
                </a:solidFill>
              </a:defRPr>
            </a:pPr>
            <a:endParaRPr lang="en-US" dirty="0"/>
          </a:p>
          <a:p>
            <a:pPr>
              <a:defRPr sz="2000">
                <a:solidFill>
                  <a:srgbClr val="64635D"/>
                </a:solidFill>
              </a:defRPr>
            </a:pPr>
            <a:r>
              <a:rPr lang="en-US" dirty="0"/>
              <a:t>RCTs: Exenatide did not reduce heavy drinking overall but reduced cue reactivity; </a:t>
            </a:r>
            <a:r>
              <a:rPr lang="en-US" dirty="0" err="1"/>
              <a:t>semaglutide</a:t>
            </a:r>
            <a:r>
              <a:rPr lang="en-US" dirty="0"/>
              <a:t> (low doses) reduced alcohol intake and craving in early trials.</a:t>
            </a:r>
          </a:p>
          <a:p>
            <a:pPr>
              <a:defRPr sz="2000">
                <a:solidFill>
                  <a:srgbClr val="64635D"/>
                </a:solidFill>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sz="2000">
                <a:solidFill>
                  <a:srgbClr val="64635D"/>
                </a:solidFill>
              </a:defRPr>
            </a:pPr>
            <a:r>
              <a:rPr lang="en-US" dirty="0"/>
              <a:t>Nicotine: mixed RCTs (exenatide + patch ↑ quit rates in one pilot; dulaglutide + varenicline — no added quit benefit), but consistent attenuation of weight gain/</a:t>
            </a:r>
            <a:r>
              <a:rPr lang="en-US" sz="2000" dirty="0"/>
              <a:t>benefit in limiting post‑cessation weight gain.</a:t>
            </a:r>
            <a:endParaRPr lang="en-US" dirty="0"/>
          </a:p>
          <a:p>
            <a:pPr>
              <a:defRPr sz="2000">
                <a:solidFill>
                  <a:srgbClr val="64635D"/>
                </a:solidFill>
              </a:defRPr>
            </a:pPr>
            <a:r>
              <a:rPr lang="en-US" dirty="0"/>
              <a:t>.</a:t>
            </a:r>
          </a:p>
          <a:p>
            <a:pPr>
              <a:defRPr sz="2000">
                <a:solidFill>
                  <a:srgbClr val="64635D"/>
                </a:solidFill>
              </a:defRPr>
            </a:pPr>
            <a:r>
              <a:rPr lang="en-US" dirty="0"/>
              <a:t>Opioids: early inpatient liraglutide trial suggests reduced craving; several </a:t>
            </a:r>
            <a:r>
              <a:rPr lang="en-US" dirty="0" err="1"/>
              <a:t>semaglutide</a:t>
            </a:r>
            <a:r>
              <a:rPr lang="en-US" dirty="0"/>
              <a:t>/</a:t>
            </a:r>
            <a:r>
              <a:rPr lang="en-US" dirty="0" err="1"/>
              <a:t>tirzepatide</a:t>
            </a:r>
            <a:r>
              <a:rPr lang="en-US" dirty="0"/>
              <a:t> RCTs enrolling.</a:t>
            </a:r>
          </a:p>
          <a:p>
            <a:pPr>
              <a:defRPr sz="2000">
                <a:solidFill>
                  <a:srgbClr val="64635D"/>
                </a:solidFill>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sz="2000">
                <a:solidFill>
                  <a:srgbClr val="64635D"/>
                </a:solidFill>
              </a:defRPr>
            </a:pPr>
            <a:r>
              <a:rPr lang="en-US" dirty="0"/>
              <a:t>opioids/stimulants :• data are early.</a:t>
            </a:r>
          </a:p>
          <a:p>
            <a:pPr>
              <a:defRPr sz="2000">
                <a:solidFill>
                  <a:srgbClr val="64635D"/>
                </a:solidFill>
              </a:defRPr>
            </a:pPr>
            <a:endParaRPr lang="en-US" dirty="0"/>
          </a:p>
          <a:p>
            <a:pPr>
              <a:defRPr sz="2000">
                <a:solidFill>
                  <a:srgbClr val="64635D"/>
                </a:solidFill>
              </a:defRPr>
            </a:pPr>
            <a:endParaRPr lang="en-US" dirty="0"/>
          </a:p>
          <a:p>
            <a:pPr>
              <a:defRPr sz="2000">
                <a:solidFill>
                  <a:srgbClr val="64635D"/>
                </a:solidFill>
              </a:defRPr>
            </a:pPr>
            <a:r>
              <a:rPr lang="en-US" dirty="0"/>
              <a:t>Safety/tolerability: consistent with obesity/T2D indications; weight loss may be an added benefit in SUD populations.</a:t>
            </a:r>
          </a:p>
          <a:p>
            <a:endParaRPr lang="en-US" dirty="0"/>
          </a:p>
        </p:txBody>
      </p:sp>
      <p:sp>
        <p:nvSpPr>
          <p:cNvPr id="4" name="Slide Number Placeholder 3"/>
          <p:cNvSpPr>
            <a:spLocks noGrp="1"/>
          </p:cNvSpPr>
          <p:nvPr>
            <p:ph type="sldNum" sz="quarter" idx="10"/>
          </p:nvPr>
        </p:nvSpPr>
        <p:spPr/>
        <p:txBody>
          <a:bodyPr/>
          <a:lstStyle/>
          <a:p>
            <a:fld id="{C8844B8F-9D31-455B-BABA-8D68D1A463DF}" type="slidenum">
              <a:rPr lang="en-US" smtClean="0"/>
              <a:t>17</a:t>
            </a:fld>
            <a:endParaRPr lang="en-US"/>
          </a:p>
        </p:txBody>
      </p:sp>
    </p:spTree>
    <p:extLst>
      <p:ext uri="{BB962C8B-B14F-4D97-AF65-F5344CB8AC3E}">
        <p14:creationId xmlns:p14="http://schemas.microsoft.com/office/powerpoint/2010/main" val="3180931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2000">
                <a:solidFill>
                  <a:srgbClr val="64635D"/>
                </a:solidFill>
              </a:defRPr>
            </a:pPr>
            <a:r>
              <a:rPr lang="en-US" dirty="0"/>
              <a:t>Observational EHR studies: GLP‑1RA exposure linked to fewer AUD‑related encounters and lower incidence/recurrence across T2D/obesity cohorts.</a:t>
            </a:r>
          </a:p>
          <a:p>
            <a:pPr>
              <a:defRPr sz="2000">
                <a:solidFill>
                  <a:srgbClr val="64635D"/>
                </a:solidFill>
              </a:defRPr>
            </a:pPr>
            <a:r>
              <a:rPr lang="en-US" dirty="0"/>
              <a:t>RCTs: </a:t>
            </a:r>
            <a:r>
              <a:rPr lang="en-US" dirty="0" err="1"/>
              <a:t>Exenatide</a:t>
            </a:r>
            <a:r>
              <a:rPr lang="en-US" dirty="0"/>
              <a:t> did not reduce heavy drinking overall but reduced cue reactivity; </a:t>
            </a:r>
            <a:r>
              <a:rPr lang="en-US" dirty="0" err="1"/>
              <a:t>semaglutide</a:t>
            </a:r>
            <a:r>
              <a:rPr lang="en-US" dirty="0"/>
              <a:t> (low doses) reduced alcohol intake and craving in early trials.</a:t>
            </a:r>
          </a:p>
          <a:p>
            <a:pPr>
              <a:defRPr sz="2000">
                <a:solidFill>
                  <a:srgbClr val="64635D"/>
                </a:solidFill>
              </a:defRPr>
            </a:pPr>
            <a:r>
              <a:rPr lang="en-US" dirty="0"/>
              <a:t>Nicotine: mixed RCTs (</a:t>
            </a:r>
            <a:r>
              <a:rPr lang="en-US" dirty="0" err="1"/>
              <a:t>exenatide</a:t>
            </a:r>
            <a:r>
              <a:rPr lang="en-US" dirty="0"/>
              <a:t> + patch ↑ quit rates in one pilot; </a:t>
            </a:r>
            <a:r>
              <a:rPr lang="en-US" dirty="0" err="1"/>
              <a:t>dulaglutide</a:t>
            </a:r>
            <a:r>
              <a:rPr lang="en-US" dirty="0"/>
              <a:t> + </a:t>
            </a:r>
            <a:r>
              <a:rPr lang="en-US" dirty="0" err="1"/>
              <a:t>varenicline</a:t>
            </a:r>
            <a:r>
              <a:rPr lang="en-US" dirty="0"/>
              <a:t> — no added quit benefit), but consistent attenuation of weight gain.</a:t>
            </a:r>
          </a:p>
          <a:p>
            <a:pPr>
              <a:defRPr sz="2000">
                <a:solidFill>
                  <a:srgbClr val="64635D"/>
                </a:solidFill>
              </a:defRPr>
            </a:pPr>
            <a:r>
              <a:rPr lang="en-US" dirty="0"/>
              <a:t>Opioids: early inpatient </a:t>
            </a:r>
            <a:r>
              <a:rPr lang="en-US" dirty="0" err="1"/>
              <a:t>liraglutide</a:t>
            </a:r>
            <a:r>
              <a:rPr lang="en-US" dirty="0"/>
              <a:t> trial suggests reduced craving; several </a:t>
            </a:r>
            <a:r>
              <a:rPr lang="en-US" dirty="0" err="1"/>
              <a:t>semaglutide</a:t>
            </a:r>
            <a:r>
              <a:rPr lang="en-US" dirty="0"/>
              <a:t>/</a:t>
            </a:r>
            <a:r>
              <a:rPr lang="en-US" dirty="0" err="1"/>
              <a:t>tirzepatide</a:t>
            </a:r>
            <a:r>
              <a:rPr lang="en-US" dirty="0"/>
              <a:t> RCTs enrolling.</a:t>
            </a:r>
          </a:p>
          <a:p>
            <a:pPr>
              <a:defRPr sz="2000">
                <a:solidFill>
                  <a:srgbClr val="64635D"/>
                </a:solidFill>
              </a:defRPr>
            </a:pPr>
            <a:r>
              <a:rPr lang="en-US" dirty="0"/>
              <a:t>Safety/tolerability: consistent with obesity/T2D indications; weight loss may be an added benefit in SUD populations.</a:t>
            </a:r>
          </a:p>
          <a:p>
            <a:endParaRPr lang="en-US" dirty="0"/>
          </a:p>
          <a:p>
            <a:r>
              <a:rPr dirty="0"/>
              <a:t>—• Key signals: observational EHR links GLP‑1RA exposure to fewer alcohol‑related events; early</a:t>
            </a:r>
          </a:p>
          <a:p>
            <a:pPr lvl="1"/>
            <a:r>
              <a:rPr dirty="0"/>
              <a:t>• semaglutide data show reduced cravings/drinking days. Nicotine trials are mixed; opioids/stimulants</a:t>
            </a:r>
          </a:p>
          <a:p>
            <a:pPr lvl="1"/>
            <a:r>
              <a:rPr dirty="0"/>
              <a:t>• data are early.</a:t>
            </a:r>
          </a:p>
        </p:txBody>
      </p:sp>
      <p:sp>
        <p:nvSpPr>
          <p:cNvPr id="4" name="Slide Number Placeholder 3"/>
          <p:cNvSpPr>
            <a:spLocks noGrp="1"/>
          </p:cNvSpPr>
          <p:nvPr>
            <p:ph type="sldNum" sz="quarter" idx="10"/>
          </p:nvPr>
        </p:nvSpPr>
        <p:spPr/>
        <p:txBody>
          <a:bodyPr/>
          <a:lstStyle/>
          <a:p>
            <a:fld id="{C8844B8F-9D31-455B-BABA-8D68D1A463DF}" type="slidenum">
              <a:rPr lang="en-US" smtClean="0"/>
              <a:t>18</a:t>
            </a:fld>
            <a:endParaRPr lang="en-US"/>
          </a:p>
        </p:txBody>
      </p:sp>
    </p:spTree>
    <p:extLst>
      <p:ext uri="{BB962C8B-B14F-4D97-AF65-F5344CB8AC3E}">
        <p14:creationId xmlns:p14="http://schemas.microsoft.com/office/powerpoint/2010/main" val="186198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2000">
                <a:solidFill>
                  <a:srgbClr val="64635D"/>
                </a:solidFill>
              </a:defRPr>
            </a:pPr>
            <a:endParaRPr lang="en-US" dirty="0"/>
          </a:p>
          <a:p>
            <a:pPr>
              <a:defRPr sz="2000">
                <a:solidFill>
                  <a:srgbClr val="64635D"/>
                </a:solidFill>
              </a:defRPr>
            </a:pPr>
            <a:r>
              <a:rPr lang="en-US" dirty="0"/>
              <a:t>Narrative review across alcohol, nicotine, opioids, stimulants.</a:t>
            </a:r>
          </a:p>
          <a:p>
            <a:pPr>
              <a:defRPr sz="2000">
                <a:solidFill>
                  <a:srgbClr val="64635D"/>
                </a:solidFill>
              </a:defRPr>
            </a:pPr>
            <a:endParaRPr lang="en-US" dirty="0"/>
          </a:p>
          <a:p>
            <a:pPr>
              <a:defRPr sz="2000">
                <a:solidFill>
                  <a:srgbClr val="64635D"/>
                </a:solidFill>
              </a:defRPr>
            </a:pPr>
            <a:r>
              <a:rPr lang="en-US" dirty="0"/>
              <a:t>Preclinical: GLP‑1R agonists reduce intake/reward and cue‑induced seeking across substances; central mechanisms via mesolimbic dopamine.</a:t>
            </a:r>
          </a:p>
          <a:p>
            <a:pPr>
              <a:defRPr sz="2000">
                <a:solidFill>
                  <a:srgbClr val="64635D"/>
                </a:solidFill>
              </a:defRPr>
            </a:pPr>
            <a:endParaRPr lang="en-US" dirty="0"/>
          </a:p>
          <a:p>
            <a:pPr>
              <a:defRPr sz="2000">
                <a:solidFill>
                  <a:srgbClr val="64635D"/>
                </a:solidFill>
              </a:defRPr>
            </a:pPr>
            <a:r>
              <a:rPr lang="en-US" dirty="0"/>
              <a:t>Repeated dosing: mixed tolerance signals; long‑acting agents (e.g., dulaglutide) reduced alcohol intake in rats without tolerance in some studies.</a:t>
            </a:r>
          </a:p>
          <a:p>
            <a:pPr>
              <a:defRPr sz="2000">
                <a:solidFill>
                  <a:srgbClr val="64635D"/>
                </a:solidFill>
              </a:defRPr>
            </a:pPr>
            <a:endParaRPr lang="en-US" dirty="0"/>
          </a:p>
          <a:p>
            <a:pPr>
              <a:defRPr sz="2000">
                <a:solidFill>
                  <a:srgbClr val="64635D"/>
                </a:solidFill>
              </a:defRPr>
            </a:pPr>
            <a:r>
              <a:rPr lang="en-US" dirty="0"/>
              <a:t>Human data (early): small/ongoing trials; heterogeneity by agent/dose; safety similar to metabolic indications.</a:t>
            </a:r>
          </a:p>
          <a:p>
            <a:pPr>
              <a:defRPr sz="2000">
                <a:solidFill>
                  <a:srgbClr val="64635D"/>
                </a:solidFill>
              </a:defRPr>
            </a:pPr>
            <a:endParaRPr lang="en-US" dirty="0"/>
          </a:p>
          <a:p>
            <a:pPr>
              <a:defRPr sz="2000">
                <a:solidFill>
                  <a:srgbClr val="64635D"/>
                </a:solidFill>
              </a:defRPr>
            </a:pPr>
            <a:r>
              <a:rPr lang="en-US" dirty="0"/>
              <a:t>Bottom line: Biologically plausible anti‑addiction effects; need well‑powered RCTs in defined SUD populations.</a:t>
            </a:r>
          </a:p>
          <a:p>
            <a:endParaRPr lang="en-US" dirty="0"/>
          </a:p>
          <a:p>
            <a:pPr lvl="1"/>
            <a:r>
              <a:rPr dirty="0"/>
              <a:t>• Explain central GLP‑1 action independent of nausea.</a:t>
            </a:r>
            <a:endParaRPr lang="en-US" dirty="0"/>
          </a:p>
          <a:p>
            <a:pPr lvl="1"/>
            <a:endParaRPr lang="en-US" dirty="0"/>
          </a:p>
          <a:p>
            <a:pPr lvl="1"/>
            <a:r>
              <a:rPr dirty="0"/>
              <a:t> Agents with better brain penetrance/half‑life</a:t>
            </a:r>
            <a:r>
              <a:rPr lang="en-US" dirty="0"/>
              <a:t>: </a:t>
            </a:r>
            <a:r>
              <a:rPr dirty="0"/>
              <a:t> (e.g., semaglutide) are attractive while we await trials.</a:t>
            </a:r>
          </a:p>
        </p:txBody>
      </p:sp>
      <p:sp>
        <p:nvSpPr>
          <p:cNvPr id="4" name="Slide Number Placeholder 3"/>
          <p:cNvSpPr>
            <a:spLocks noGrp="1"/>
          </p:cNvSpPr>
          <p:nvPr>
            <p:ph type="sldNum" sz="quarter" idx="10"/>
          </p:nvPr>
        </p:nvSpPr>
        <p:spPr/>
        <p:txBody>
          <a:bodyPr/>
          <a:lstStyle/>
          <a:p>
            <a:fld id="{C8844B8F-9D31-455B-BABA-8D68D1A463DF}" type="slidenum">
              <a:rPr lang="en-US" smtClean="0"/>
              <a:t>19</a:t>
            </a:fld>
            <a:endParaRPr lang="en-US"/>
          </a:p>
        </p:txBody>
      </p:sp>
    </p:spTree>
    <p:extLst>
      <p:ext uri="{BB962C8B-B14F-4D97-AF65-F5344CB8AC3E}">
        <p14:creationId xmlns:p14="http://schemas.microsoft.com/office/powerpoint/2010/main" val="3098550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dirty="0"/>
              <a:t>I have no financial conflicts. </a:t>
            </a:r>
            <a:endParaRPr lang="en-US" dirty="0"/>
          </a:p>
          <a:p>
            <a:endParaRPr lang="en-US" dirty="0"/>
          </a:p>
          <a:p>
            <a:r>
              <a:rPr dirty="0"/>
              <a:t>I will discuss off‑label use of GLP‑1 receptor</a:t>
            </a:r>
            <a:r>
              <a:rPr lang="en-US" dirty="0"/>
              <a:t> </a:t>
            </a:r>
            <a:r>
              <a:rPr dirty="0"/>
              <a:t> agonists for SUDs. </a:t>
            </a:r>
            <a:endParaRPr lang="en-US" dirty="0"/>
          </a:p>
          <a:p>
            <a:endParaRPr lang="en-US" dirty="0"/>
          </a:p>
          <a:p>
            <a:r>
              <a:rPr dirty="0"/>
              <a:t>Invite questions and emphasize shared decision‑making.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0EB679-546F-4418-AA6F-742B62008D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1921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2000">
                <a:solidFill>
                  <a:srgbClr val="64635D"/>
                </a:solidFill>
              </a:defRPr>
            </a:pPr>
            <a:r>
              <a:rPr lang="en-US" dirty="0"/>
              <a:t>Design: 13 non‑treatment‑seeking CUD participants; crossover; single 5 µg exenatide vs placebo before IV cocaine self‑administration.</a:t>
            </a:r>
          </a:p>
          <a:p>
            <a:pPr>
              <a:defRPr sz="2000">
                <a:solidFill>
                  <a:srgbClr val="64635D"/>
                </a:solidFill>
              </a:defRPr>
            </a:pPr>
            <a:endParaRPr lang="en-US" dirty="0"/>
          </a:p>
          <a:p>
            <a:pPr>
              <a:defRPr sz="2000">
                <a:solidFill>
                  <a:srgbClr val="64635D"/>
                </a:solidFill>
              </a:defRPr>
            </a:pPr>
            <a:r>
              <a:rPr lang="en-US" dirty="0"/>
              <a:t>Results: No reduction in cocaine infusions or subjective ‘high’/‘wanting’; </a:t>
            </a:r>
          </a:p>
          <a:p>
            <a:pPr>
              <a:defRPr sz="2000">
                <a:solidFill>
                  <a:srgbClr val="64635D"/>
                </a:solidFill>
              </a:defRPr>
            </a:pPr>
            <a:endParaRPr lang="en-US" dirty="0"/>
          </a:p>
          <a:p>
            <a:pPr>
              <a:defRPr sz="2000">
                <a:solidFill>
                  <a:srgbClr val="64635D"/>
                </a:solidFill>
              </a:defRPr>
            </a:pPr>
            <a:r>
              <a:rPr lang="en-US" dirty="0"/>
              <a:t>both exenatide and cocaine lowered GLP‑1/insulin levels.</a:t>
            </a:r>
          </a:p>
          <a:p>
            <a:pPr>
              <a:defRPr sz="2000">
                <a:solidFill>
                  <a:srgbClr val="64635D"/>
                </a:solidFill>
              </a:defRPr>
            </a:pPr>
            <a:endParaRPr lang="en-US" dirty="0"/>
          </a:p>
          <a:p>
            <a:pPr>
              <a:defRPr sz="2000">
                <a:solidFill>
                  <a:srgbClr val="64635D"/>
                </a:solidFill>
              </a:defRPr>
            </a:pPr>
            <a:r>
              <a:rPr lang="en-US" dirty="0"/>
              <a:t>Interpretation: Acute low‑dose may be insufficient; chronic dosing/longer‑acting GLP‑1RAs may be required to test efficacy and for stimulant disorders.</a:t>
            </a:r>
          </a:p>
          <a:p>
            <a:pPr>
              <a:defRPr sz="2000">
                <a:solidFill>
                  <a:srgbClr val="64635D"/>
                </a:solidFill>
              </a:defRPr>
            </a:pPr>
            <a:r>
              <a:rPr lang="en-US" dirty="0"/>
              <a:t>Safety: No serious AEs; no hypoglycemia.</a:t>
            </a:r>
          </a:p>
          <a:p>
            <a:endParaRPr lang="en-US" dirty="0"/>
          </a:p>
          <a:p>
            <a:r>
              <a:rPr dirty="0"/>
              <a:t>—</a:t>
            </a:r>
          </a:p>
          <a:p>
            <a:r>
              <a:rPr dirty="0"/>
              <a:t>Talk track:</a:t>
            </a:r>
          </a:p>
          <a:p>
            <a:pPr lvl="1"/>
            <a:r>
              <a:rPr dirty="0"/>
              <a:t>• Single low‑dose exenatide lab study was neutral—don’t over‑generalize. </a:t>
            </a:r>
            <a:endParaRPr lang="en-US" dirty="0"/>
          </a:p>
          <a:p>
            <a:pPr lvl="1"/>
            <a:endParaRPr lang="en-US" dirty="0"/>
          </a:p>
          <a:p>
            <a:pPr lvl="1"/>
            <a:r>
              <a:rPr dirty="0"/>
              <a:t>Hypothesis: chronic dosing or</a:t>
            </a:r>
            <a:r>
              <a:rPr lang="en-US" dirty="0"/>
              <a:t> </a:t>
            </a:r>
            <a:r>
              <a:rPr dirty="0"/>
              <a:t>• longer‑acting agents may be required for</a:t>
            </a:r>
          </a:p>
        </p:txBody>
      </p:sp>
      <p:sp>
        <p:nvSpPr>
          <p:cNvPr id="4" name="Slide Number Placeholder 3"/>
          <p:cNvSpPr>
            <a:spLocks noGrp="1"/>
          </p:cNvSpPr>
          <p:nvPr>
            <p:ph type="sldNum" sz="quarter" idx="10"/>
          </p:nvPr>
        </p:nvSpPr>
        <p:spPr/>
        <p:txBody>
          <a:bodyPr/>
          <a:lstStyle/>
          <a:p>
            <a:fld id="{C8844B8F-9D31-455B-BABA-8D68D1A463DF}" type="slidenum">
              <a:rPr lang="en-US" smtClean="0"/>
              <a:t>20</a:t>
            </a:fld>
            <a:endParaRPr lang="en-US"/>
          </a:p>
        </p:txBody>
      </p:sp>
    </p:spTree>
    <p:extLst>
      <p:ext uri="{BB962C8B-B14F-4D97-AF65-F5344CB8AC3E}">
        <p14:creationId xmlns:p14="http://schemas.microsoft.com/office/powerpoint/2010/main" val="422608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pPr lvl="1"/>
            <a:r>
              <a:rPr dirty="0"/>
              <a:t>• Name the gaps: most human data are early‑phase; not FDA‑approved for SUD; long‑term relapse outcomes</a:t>
            </a:r>
          </a:p>
          <a:p>
            <a:pPr lvl="1"/>
            <a:r>
              <a:rPr dirty="0"/>
              <a:t>• unknown; equity and coverage issues are real.</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046442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pPr lvl="1"/>
            <a:r>
              <a:rPr dirty="0"/>
              <a:t>• Callouts: severe GI disease (gastroparesis, ileus); renal limits for some agents</a:t>
            </a:r>
          </a:p>
          <a:p>
            <a:pPr lvl="1"/>
            <a:r>
              <a:rPr dirty="0"/>
              <a:t>• (exenatide/</a:t>
            </a:r>
            <a:r>
              <a:rPr dirty="0" err="1"/>
              <a:t>lixisenatide</a:t>
            </a:r>
            <a:r>
              <a:rPr dirty="0"/>
              <a:t> with eGFR &lt;45); caution in T1D, active retinopathy, post‑gastric surgery.</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7693211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pPr lvl="1"/>
            <a:r>
              <a:rPr dirty="0"/>
              <a:t>• Callouts: severe GI disease (gastroparesis, ileus); renal limits for some agents</a:t>
            </a:r>
          </a:p>
          <a:p>
            <a:pPr lvl="1"/>
            <a:r>
              <a:rPr dirty="0"/>
              <a:t>• (exenatide/</a:t>
            </a:r>
            <a:r>
              <a:rPr dirty="0" err="1"/>
              <a:t>lixisenatide</a:t>
            </a:r>
            <a:r>
              <a:rPr dirty="0"/>
              <a:t> with eGFR &lt;45); caution in T1D, active retinopathy, post‑gastric surgery.</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299897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dirty="0"/>
              <a:t>Other considerations:</a:t>
            </a:r>
          </a:p>
          <a:p>
            <a:endParaRPr lang="en-US" dirty="0"/>
          </a:p>
          <a:p>
            <a:pPr>
              <a:defRPr sz="2000">
                <a:solidFill>
                  <a:srgbClr val="64635D"/>
                </a:solidFill>
              </a:defRPr>
            </a:pPr>
            <a:r>
              <a:rPr lang="en-US" dirty="0"/>
              <a:t>Concern: Delayed gastric emptying with GLP‑1RAs may alter absorption of oral SUD meds (e.g., naltrexone, acamprosate) and psychotropics.</a:t>
            </a:r>
          </a:p>
          <a:p>
            <a:pPr>
              <a:defRPr sz="2000">
                <a:solidFill>
                  <a:srgbClr val="64635D"/>
                </a:solidFill>
              </a:defRPr>
            </a:pPr>
            <a:endParaRPr lang="en-US" dirty="0"/>
          </a:p>
          <a:p>
            <a:pPr>
              <a:defRPr sz="2000">
                <a:solidFill>
                  <a:srgbClr val="64635D"/>
                </a:solidFill>
              </a:defRPr>
            </a:pPr>
            <a:r>
              <a:rPr lang="en-US" dirty="0"/>
              <a:t>Evidence: Limited; heterogeneity across agents and formulations; no definitive contraindications identified.</a:t>
            </a:r>
          </a:p>
          <a:p>
            <a:pPr>
              <a:defRPr sz="2000">
                <a:solidFill>
                  <a:srgbClr val="64635D"/>
                </a:solidFill>
              </a:defRPr>
            </a:pPr>
            <a:endParaRPr lang="en-US" dirty="0"/>
          </a:p>
          <a:p>
            <a:pPr>
              <a:defRPr sz="2000">
                <a:solidFill>
                  <a:srgbClr val="64635D"/>
                </a:solidFill>
              </a:defRPr>
            </a:pPr>
            <a:r>
              <a:rPr lang="en-US" dirty="0"/>
              <a:t>Recommendation from abstract authors: Separate dosing (e.g., 2–4 h), monitor clinical effects rather than avoid combinations categorically.</a:t>
            </a:r>
          </a:p>
          <a:p>
            <a:pPr>
              <a:defRPr sz="2000">
                <a:solidFill>
                  <a:srgbClr val="64635D"/>
                </a:solidFill>
              </a:defRPr>
            </a:pPr>
            <a:endParaRPr lang="en-US" dirty="0"/>
          </a:p>
          <a:p>
            <a:pPr>
              <a:defRPr sz="2000">
                <a:solidFill>
                  <a:srgbClr val="64635D"/>
                </a:solidFill>
              </a:defRPr>
            </a:pPr>
            <a:r>
              <a:rPr lang="en-US" dirty="0"/>
              <a:t>Practice tip: For narrow‑therapeutic‑index drugs or symptomatic changes, consider levels as appropriate and adjust timing/dose</a:t>
            </a:r>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1717174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r>
              <a:rPr dirty="0"/>
              <a:t>• Walk the titration (0.25 mg weekly up to 1.0 mg as tolerated). </a:t>
            </a:r>
            <a:endParaRPr lang="en-US" dirty="0"/>
          </a:p>
          <a:p>
            <a:pPr lvl="1"/>
            <a:r>
              <a:rPr dirty="0"/>
              <a:t>GI effects are common early—give</a:t>
            </a:r>
            <a:r>
              <a:rPr lang="en-US" dirty="0"/>
              <a:t> </a:t>
            </a:r>
            <a:r>
              <a:rPr dirty="0"/>
              <a:t>• practical nausea mitigation (small, protein‑forward meals; hydration). Note delayed gastric emptying</a:t>
            </a:r>
          </a:p>
          <a:p>
            <a:pPr lvl="1"/>
            <a:r>
              <a:rPr dirty="0"/>
              <a:t>• → separate critical oral meds by 2–4 hours.</a:t>
            </a:r>
            <a:endParaRPr lang="en-US" dirty="0"/>
          </a:p>
          <a:p>
            <a:pPr lvl="1"/>
            <a:r>
              <a:rPr lang="en-US" sz="1200" dirty="0">
                <a:solidFill>
                  <a:srgbClr val="1E1E1E"/>
                </a:solidFill>
                <a:latin typeface="+mn-lt"/>
              </a:rPr>
              <a:t>AUD monitoring: weekly drinks, heavy‑drinking days, adverse effects.</a:t>
            </a:r>
          </a:p>
          <a:p>
            <a:pPr lvl="1"/>
            <a:r>
              <a:rPr lang="en-US" sz="1200" dirty="0">
                <a:solidFill>
                  <a:srgbClr val="1E1E1E"/>
                </a:solidFill>
                <a:latin typeface="+mn-lt"/>
              </a:rPr>
              <a:t>• Metabolic monitoring: weight, BP, A1c, lipids; support lifestyle changes.</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7955021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r>
              <a:rPr dirty="0">
                <a:highlight>
                  <a:srgbClr val="FFFF00"/>
                </a:highlight>
              </a:rPr>
              <a:t>• Reinforce that trends matter more than single datapoints: track heavy‑drinking days, total</a:t>
            </a:r>
            <a:endParaRPr lang="en-US" dirty="0">
              <a:highlight>
                <a:srgbClr val="FFFF00"/>
              </a:highlight>
            </a:endParaRPr>
          </a:p>
          <a:p>
            <a:pPr lvl="1"/>
            <a:endParaRPr dirty="0">
              <a:highlight>
                <a:srgbClr val="FFFF00"/>
              </a:highlight>
            </a:endParaRPr>
          </a:p>
          <a:p>
            <a:pPr lvl="1"/>
            <a:r>
              <a:rPr dirty="0">
                <a:highlight>
                  <a:srgbClr val="FFFF00"/>
                </a:highlight>
              </a:rPr>
              <a:t>• drinks/week, weight, A1c. </a:t>
            </a:r>
            <a:endParaRPr lang="en-US" dirty="0">
              <a:highlight>
                <a:srgbClr val="FFFF00"/>
              </a:highlight>
            </a:endParaRPr>
          </a:p>
          <a:p>
            <a:pPr lvl="1"/>
            <a:endParaRPr lang="en-US" dirty="0">
              <a:highlight>
                <a:srgbClr val="FFFF00"/>
              </a:highlight>
            </a:endParaRPr>
          </a:p>
          <a:p>
            <a:pPr lvl="1"/>
            <a:r>
              <a:rPr dirty="0">
                <a:highlight>
                  <a:srgbClr val="FFFF00"/>
                </a:highlight>
              </a:rPr>
              <a:t>Invite the audience to suggest additional metrics.</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4717397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650" b="1" i="1" u="sng" dirty="0">
              <a:solidFill>
                <a:schemeClr val="tx1">
                  <a:alpha val="60000"/>
                </a:schemeClr>
              </a:solidFill>
              <a:effectLst>
                <a:outerShdw blurRad="38100" dist="38100" dir="2700000" algn="tl">
                  <a:srgbClr val="000000">
                    <a:alpha val="43137"/>
                  </a:srgbClr>
                </a:outerShdw>
              </a:effectLst>
            </a:endParaRPr>
          </a:p>
          <a:p>
            <a:pPr marL="171450" indent="-171450">
              <a:buFont typeface="Arial" panose="020B0604020202020204" pitchFamily="34" charset="0"/>
              <a:buChar char="•"/>
            </a:pPr>
            <a:r>
              <a:rPr lang="en-US" sz="1650" b="1" i="1" u="sng" dirty="0">
                <a:solidFill>
                  <a:schemeClr val="tx1">
                    <a:alpha val="60000"/>
                  </a:schemeClr>
                </a:solidFill>
                <a:effectLst>
                  <a:outerShdw blurRad="38100" dist="38100" dir="2700000" algn="tl">
                    <a:srgbClr val="000000">
                      <a:alpha val="43137"/>
                    </a:srgbClr>
                  </a:outerShdw>
                </a:effectLst>
              </a:rPr>
              <a:t>Addictive disorders and bariatric surgery</a:t>
            </a:r>
          </a:p>
          <a:p>
            <a:pPr marL="285750" indent="-285750">
              <a:buFont typeface="Arial" panose="020B0604020202020204" pitchFamily="34" charset="0"/>
              <a:buChar char="•"/>
            </a:pPr>
            <a:endParaRPr lang="en-US" sz="1650" b="1" i="1" u="sng" dirty="0">
              <a:solidFill>
                <a:schemeClr val="tx1">
                  <a:alpha val="60000"/>
                </a:schemeClr>
              </a:solidFill>
              <a:effectLst>
                <a:outerShdw blurRad="38100" dist="38100" dir="2700000" algn="tl">
                  <a:srgbClr val="000000">
                    <a:alpha val="43137"/>
                  </a:srgbClr>
                </a:outerShdw>
              </a:effectLst>
            </a:endParaRPr>
          </a:p>
          <a:p>
            <a:pPr marL="628650" lvl="1" indent="-171450">
              <a:buFont typeface="Arial" panose="020B0604020202020204" pitchFamily="34" charset="0"/>
              <a:buChar char="•"/>
            </a:pPr>
            <a:r>
              <a:rPr lang="en-US" sz="1650" b="1" dirty="0">
                <a:solidFill>
                  <a:schemeClr val="tx1">
                    <a:alpha val="60000"/>
                  </a:schemeClr>
                </a:solidFill>
              </a:rPr>
              <a:t>Active substance use disorder is a </a:t>
            </a:r>
            <a:r>
              <a:rPr lang="en-US" sz="1650" b="1" dirty="0">
                <a:solidFill>
                  <a:srgbClr val="FF0000">
                    <a:alpha val="60000"/>
                  </a:srgbClr>
                </a:solidFill>
              </a:rPr>
              <a:t>contraindication</a:t>
            </a:r>
            <a:r>
              <a:rPr lang="en-US" sz="1650" b="1" dirty="0">
                <a:solidFill>
                  <a:schemeClr val="tx1">
                    <a:alpha val="60000"/>
                  </a:schemeClr>
                </a:solidFill>
              </a:rPr>
              <a:t> to bariatric surgery</a:t>
            </a:r>
          </a:p>
          <a:p>
            <a:pPr marL="742950" lvl="1" indent="-285750">
              <a:buFont typeface="Arial" panose="020B0604020202020204" pitchFamily="34" charset="0"/>
              <a:buChar char="•"/>
            </a:pPr>
            <a:endParaRPr lang="en-US" sz="1650" b="1" dirty="0">
              <a:solidFill>
                <a:schemeClr val="tx1">
                  <a:alpha val="60000"/>
                </a:schemeClr>
              </a:solidFill>
            </a:endParaRPr>
          </a:p>
          <a:p>
            <a:pPr marL="742950" lvl="1" indent="-285750">
              <a:buFont typeface="Arial" panose="020B0604020202020204" pitchFamily="34" charset="0"/>
              <a:buChar char="•"/>
            </a:pPr>
            <a:r>
              <a:rPr lang="en-US" sz="1800" b="1" dirty="0"/>
              <a:t>rate of new onset alcohol use disorders after bariatric surgery is approximately 7%-8% based on existing studies</a:t>
            </a:r>
          </a:p>
          <a:p>
            <a:pPr marL="742950" lvl="1" indent="-285750">
              <a:buFont typeface="Arial" panose="020B0604020202020204" pitchFamily="34" charset="0"/>
              <a:buChar char="•"/>
            </a:pPr>
            <a:endParaRPr lang="en-US" sz="1650" b="1" dirty="0">
              <a:solidFill>
                <a:schemeClr val="tx1">
                  <a:alpha val="60000"/>
                </a:schemeClr>
              </a:solidFill>
            </a:endParaRPr>
          </a:p>
          <a:p>
            <a:pPr marL="742950" lvl="1" indent="-285750">
              <a:buFont typeface="Arial" panose="020B0604020202020204" pitchFamily="34" charset="0"/>
              <a:buChar char="•"/>
            </a:pPr>
            <a:r>
              <a:rPr lang="en-US" sz="1600" b="1" dirty="0"/>
              <a:t>patients undergoing Roux-en-Y gastric bypass surgery may have higher absorption of alcohol and slower metabolism of alcohol after surgery as compared to pre-surgery</a:t>
            </a:r>
          </a:p>
          <a:p>
            <a:pPr marL="742950" lvl="1" indent="-285750">
              <a:buFont typeface="Arial" panose="020B0604020202020204" pitchFamily="34" charset="0"/>
              <a:buChar char="•"/>
            </a:pPr>
            <a:endParaRPr lang="en-US" sz="1600" b="1" dirty="0"/>
          </a:p>
          <a:p>
            <a:pPr marL="1657350" lvl="3" indent="-285750">
              <a:buFont typeface="Arial" panose="020B0604020202020204" pitchFamily="34" charset="0"/>
              <a:buChar char="•"/>
            </a:pPr>
            <a:r>
              <a:rPr lang="en-US" sz="1800" b="1" dirty="0"/>
              <a:t>This alteration in alcohol absorption and metabolism may explain in part the development of new onset alcohol use disorders. </a:t>
            </a:r>
          </a:p>
          <a:p>
            <a:r>
              <a:rPr dirty="0"/>
              <a:t>• Screen for new‑onset AUD post‑RYGB (~7–8% reported). </a:t>
            </a:r>
          </a:p>
        </p:txBody>
      </p:sp>
      <p:sp>
        <p:nvSpPr>
          <p:cNvPr id="4" name="Slide Number Placeholder 3"/>
          <p:cNvSpPr>
            <a:spLocks noGrp="1"/>
          </p:cNvSpPr>
          <p:nvPr>
            <p:ph type="sldNum" sz="quarter" idx="5"/>
          </p:nvPr>
        </p:nvSpPr>
        <p:spPr/>
        <p:txBody>
          <a:bodyPr/>
          <a:lstStyle/>
          <a:p>
            <a:fld id="{330EB679-546F-4418-AA6F-742B62008D1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3725720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r>
              <a:rPr dirty="0"/>
              <a:t>• Introduce </a:t>
            </a:r>
            <a:r>
              <a:rPr dirty="0" err="1"/>
              <a:t>Ms</a:t>
            </a:r>
            <a:r>
              <a:rPr dirty="0"/>
              <a:t> J succinctly. Ask the room: what would you prioritize? Highlight metabolic comorbidity</a:t>
            </a:r>
          </a:p>
          <a:p>
            <a:pPr lvl="1"/>
            <a:r>
              <a:rPr dirty="0"/>
              <a:t>• as a lever to engage in AUD care. Reaffirm off‑label status and informed consent.</a:t>
            </a:r>
            <a:endParaRPr lang="en-US" dirty="0"/>
          </a:p>
          <a:p>
            <a:pPr algn="ctr">
              <a:defRPr sz="1800" b="1">
                <a:solidFill>
                  <a:srgbClr val="58A546"/>
                </a:solidFill>
              </a:defRPr>
            </a:pPr>
            <a:r>
              <a:rPr lang="en-US" sz="2200" dirty="0">
                <a:solidFill>
                  <a:srgbClr val="1E1E1E"/>
                </a:solidFill>
                <a:latin typeface="+mn-lt"/>
              </a:rPr>
              <a:t>Clinical Takeaway</a:t>
            </a:r>
          </a:p>
          <a:p>
            <a:pPr>
              <a:defRPr sz="1400">
                <a:solidFill>
                  <a:srgbClr val="64635D"/>
                </a:solidFill>
              </a:defRPr>
            </a:pPr>
            <a:r>
              <a:rPr lang="en-US" sz="2200" dirty="0">
                <a:solidFill>
                  <a:srgbClr val="1E1E1E"/>
                </a:solidFill>
                <a:latin typeface="+mn-lt"/>
              </a:rPr>
              <a:t>GLP‑1RAs are not FDA‑approved for SUD. Use is off‑label and evidence is emerging; align risks/benefits with patient values.</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9113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algn="ctr">
              <a:defRPr sz="1800" b="1">
                <a:solidFill>
                  <a:srgbClr val="58A546"/>
                </a:solidFill>
              </a:defRPr>
            </a:pPr>
            <a:r>
              <a:rPr lang="en-US" sz="1200" dirty="0">
                <a:solidFill>
                  <a:srgbClr val="1E1E1E"/>
                </a:solidFill>
                <a:latin typeface="+mn-lt"/>
              </a:rPr>
              <a:t>Why GLP‑1 here?</a:t>
            </a:r>
          </a:p>
          <a:p>
            <a:pPr>
              <a:defRPr sz="1400">
                <a:solidFill>
                  <a:srgbClr val="64635D"/>
                </a:solidFill>
              </a:defRPr>
            </a:pPr>
            <a:r>
              <a:rPr lang="en-US" sz="1200" dirty="0">
                <a:solidFill>
                  <a:srgbClr val="1E1E1E"/>
                </a:solidFill>
                <a:latin typeface="+mn-lt"/>
              </a:rPr>
              <a:t>Weight + glucose benefits; early human data show reduced alcohol consumption and craving in some studies</a:t>
            </a:r>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036217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learned from them , clinical rigor, and translational mindset.</a:t>
            </a:r>
          </a:p>
          <a:p>
            <a:endParaRPr lang="en-US" b="1" i="1" dirty="0"/>
          </a:p>
          <a:p>
            <a:r>
              <a:rPr lang="en-US" b="1" i="1" dirty="0"/>
              <a:t>I am wholeheartedly thankful to my Mentors:</a:t>
            </a:r>
          </a:p>
          <a:p>
            <a:r>
              <a:rPr lang="en-US" b="1" i="1" dirty="0"/>
              <a:t>Dr Ewald Horwath  Emerman, Gupta</a:t>
            </a:r>
          </a:p>
          <a:p>
            <a:r>
              <a:rPr lang="en-US" b="1" i="1" dirty="0"/>
              <a:t>Dr Eileen </a:t>
            </a:r>
            <a:r>
              <a:rPr lang="en-US" b="1" i="1" dirty="0" err="1"/>
              <a:t>Seeholzer</a:t>
            </a:r>
            <a:r>
              <a:rPr lang="en-US" b="1" i="1" dirty="0"/>
              <a:t>  </a:t>
            </a:r>
          </a:p>
          <a:p>
            <a:r>
              <a:rPr lang="en-US" b="1" i="1" dirty="0"/>
              <a:t>Dr James </a:t>
            </a:r>
            <a:r>
              <a:rPr lang="en-US" b="1" i="1" dirty="0" err="1"/>
              <a:t>Yokley</a:t>
            </a:r>
            <a:endParaRPr lang="en-US" b="1" i="1" dirty="0"/>
          </a:p>
          <a:p>
            <a:r>
              <a:rPr lang="en-US" b="1" i="1" dirty="0"/>
              <a:t>and Dr Sergio </a:t>
            </a:r>
            <a:r>
              <a:rPr lang="en-US" b="1" i="1" dirty="0" err="1"/>
              <a:t>Bardaro</a:t>
            </a:r>
            <a:endParaRPr lang="en-US" b="1" i="1" dirty="0"/>
          </a:p>
          <a:p>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whose encouragement, guidance, and support from the beginning to the end enabled me to construct this presentation.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They Have been a fantastic mentors who has bestowed a great deal of knowledge and wisdom upon me through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0EB679-546F-4418-AA6F-742B62008D1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8482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pPr lvl="1"/>
            <a:r>
              <a:rPr dirty="0"/>
              <a:t>• Narrate the graph in words: drinks/week and cravings trend down while weight/A1c improve; no</a:t>
            </a:r>
          </a:p>
          <a:p>
            <a:pPr lvl="1"/>
            <a:r>
              <a:rPr dirty="0"/>
              <a:t>• pancreatitis symptoms; no hypoglycemia with metformin alone. </a:t>
            </a:r>
            <a:endParaRPr lang="en-US" dirty="0"/>
          </a:p>
          <a:p>
            <a:pPr lvl="1"/>
            <a:r>
              <a:rPr dirty="0"/>
              <a:t>Underscore: individual responses</a:t>
            </a:r>
            <a:r>
              <a:rPr lang="en-US" dirty="0"/>
              <a:t> </a:t>
            </a:r>
            <a:r>
              <a:rPr dirty="0"/>
              <a:t>vary—retain AUD‑first principles.</a:t>
            </a:r>
            <a:endParaRPr lang="en-US" dirty="0"/>
          </a:p>
          <a:p>
            <a:pPr lvl="1"/>
            <a:endParaRPr lang="en-US" dirty="0"/>
          </a:p>
          <a:p>
            <a:pPr algn="ctr">
              <a:defRPr sz="1800" b="1">
                <a:solidFill>
                  <a:srgbClr val="58A546"/>
                </a:solidFill>
              </a:defRPr>
            </a:pPr>
            <a:r>
              <a:rPr lang="en-US" sz="2200" dirty="0">
                <a:solidFill>
                  <a:srgbClr val="1E1E1E"/>
                </a:solidFill>
                <a:latin typeface="+mn-lt"/>
              </a:rPr>
              <a:t>Teaching points</a:t>
            </a:r>
          </a:p>
          <a:p>
            <a:pPr>
              <a:defRPr sz="1400">
                <a:solidFill>
                  <a:srgbClr val="64635D"/>
                </a:solidFill>
              </a:defRPr>
            </a:pPr>
            <a:r>
              <a:rPr lang="en-US" sz="2200" dirty="0">
                <a:solidFill>
                  <a:srgbClr val="1E1E1E"/>
                </a:solidFill>
                <a:latin typeface="+mn-lt"/>
              </a:rPr>
              <a:t>Expect heterogeneity; combine meds + behavioral care. Track drinks/week and heavy‑drinking days as key outcomes.</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9304317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r>
              <a:rPr dirty="0"/>
              <a:t>• Summarize: GLP‑1RA may help reduce alcohol use while improving metabolic health; still</a:t>
            </a:r>
          </a:p>
          <a:p>
            <a:pPr lvl="1"/>
            <a:r>
              <a:rPr dirty="0"/>
              <a:t>• investigational. Always pair with psychosocial care and consider adding approved AUD meds if needed.</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37869550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10"/>
          </p:nvPr>
        </p:nvSpPr>
        <p:spPr/>
        <p:txBody>
          <a:bodyPr/>
          <a:lstStyle/>
          <a:p>
            <a:fld id="{C8844B8F-9D31-455B-BABA-8D68D1A463DF}"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245571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15525611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pPr lvl="1"/>
            <a:r>
              <a:rPr dirty="0"/>
              <a:t>• What’s next: Phase II trials across substances, integration pathways in addiction programs, and</a:t>
            </a:r>
          </a:p>
          <a:p>
            <a:pPr lvl="1"/>
            <a:r>
              <a:rPr dirty="0"/>
              <a:t>• precision medicine to select best candidates.</a:t>
            </a:r>
            <a:endParaRPr lang="en-US" dirty="0"/>
          </a:p>
          <a:p>
            <a:pPr lvl="1"/>
            <a:endParaRPr lang="en-US" dirty="0"/>
          </a:p>
          <a:p>
            <a:r>
              <a:rPr lang="en-US" sz="1200" b="1" i="0" kern="1200" dirty="0">
                <a:solidFill>
                  <a:schemeClr val="tx1"/>
                </a:solidFill>
                <a:effectLst/>
                <a:latin typeface="+mn-lt"/>
                <a:ea typeface="+mn-ea"/>
                <a:cs typeface="+mn-cs"/>
              </a:rPr>
              <a:t>Ongoing GLP-1 clinical trials for addiction</a:t>
            </a:r>
          </a:p>
          <a:p>
            <a:r>
              <a:rPr lang="en-US" sz="1200" b="1" i="0" kern="1200" dirty="0">
                <a:solidFill>
                  <a:schemeClr val="tx1"/>
                </a:solidFill>
                <a:effectLst/>
                <a:latin typeface="+mn-lt"/>
                <a:ea typeface="+mn-ea"/>
                <a:cs typeface="+mn-cs"/>
              </a:rPr>
              <a:t>Alcohol Use Disorder (AUD):</a:t>
            </a:r>
            <a:endParaRPr lang="en-US" sz="1200" b="0" i="0" kern="1200" dirty="0">
              <a:solidFill>
                <a:schemeClr val="tx1"/>
              </a:solidFill>
              <a:effectLst/>
              <a:latin typeface="+mn-lt"/>
              <a:ea typeface="+mn-ea"/>
              <a:cs typeface="+mn-cs"/>
            </a:endParaRPr>
          </a:p>
          <a:p>
            <a:r>
              <a:rPr lang="en-US" sz="1200" b="1" i="0" kern="1200" dirty="0" err="1">
                <a:solidFill>
                  <a:schemeClr val="tx1"/>
                </a:solidFill>
                <a:effectLst/>
                <a:latin typeface="+mn-lt"/>
                <a:ea typeface="+mn-ea"/>
                <a:cs typeface="+mn-cs"/>
              </a:rPr>
              <a:t>Semaglutide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 Phase 2 RCT was published in </a:t>
            </a:r>
            <a:r>
              <a:rPr lang="en-US" sz="1200" b="0" i="1" kern="1200" dirty="0">
                <a:solidFill>
                  <a:schemeClr val="tx1"/>
                </a:solidFill>
                <a:effectLst/>
                <a:latin typeface="+mn-lt"/>
                <a:ea typeface="+mn-ea"/>
                <a:cs typeface="+mn-cs"/>
              </a:rPr>
              <a:t>JAMA Psychiatry</a:t>
            </a:r>
            <a:r>
              <a:rPr lang="en-US" sz="1200" b="0" i="0" kern="1200" dirty="0">
                <a:solidFill>
                  <a:schemeClr val="tx1"/>
                </a:solidFill>
                <a:effectLst/>
                <a:latin typeface="+mn-lt"/>
                <a:ea typeface="+mn-ea"/>
                <a:cs typeface="+mn-cs"/>
              </a:rPr>
              <a:t>, providing preliminary evidence that low-dose </a:t>
            </a:r>
            <a:r>
              <a:rPr lang="en-US" sz="1200" b="0" i="0" kern="1200" dirty="0" err="1">
                <a:solidFill>
                  <a:schemeClr val="tx1"/>
                </a:solidFill>
                <a:effectLst/>
                <a:latin typeface="+mn-lt"/>
                <a:ea typeface="+mn-ea"/>
                <a:cs typeface="+mn-cs"/>
              </a:rPr>
              <a:t>semaglutide</a:t>
            </a:r>
            <a:r>
              <a:rPr lang="en-US" sz="1200" b="0" i="0" kern="1200" dirty="0">
                <a:solidFill>
                  <a:schemeClr val="tx1"/>
                </a:solidFill>
                <a:effectLst/>
                <a:latin typeface="+mn-lt"/>
                <a:ea typeface="+mn-ea"/>
                <a:cs typeface="+mn-cs"/>
              </a:rPr>
              <a:t> can reduce alcohol cravings and the amount of alcohol consumed per drinking day. The National Institutes of Health is funding further research into this.</a:t>
            </a:r>
          </a:p>
          <a:p>
            <a:r>
              <a:rPr lang="en-US" sz="1200" b="1" i="0" kern="1200" dirty="0" err="1">
                <a:solidFill>
                  <a:schemeClr val="tx1"/>
                </a:solidFill>
                <a:effectLst/>
                <a:latin typeface="+mn-lt"/>
                <a:ea typeface="+mn-ea"/>
                <a:cs typeface="+mn-cs"/>
              </a:rPr>
              <a:t>Tirzepatide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Studies are underway to investigate </a:t>
            </a:r>
            <a:r>
              <a:rPr lang="en-US" sz="1200" b="0" i="0" kern="1200" dirty="0" err="1">
                <a:solidFill>
                  <a:schemeClr val="tx1"/>
                </a:solidFill>
                <a:effectLst/>
                <a:latin typeface="+mn-lt"/>
                <a:ea typeface="+mn-ea"/>
                <a:cs typeface="+mn-cs"/>
              </a:rPr>
              <a:t>tirzepatide's</a:t>
            </a:r>
            <a:r>
              <a:rPr lang="en-US" sz="1200" b="0" i="0" kern="1200" dirty="0">
                <a:solidFill>
                  <a:schemeClr val="tx1"/>
                </a:solidFill>
                <a:effectLst/>
                <a:latin typeface="+mn-lt"/>
                <a:ea typeface="+mn-ea"/>
                <a:cs typeface="+mn-cs"/>
              </a:rPr>
              <a:t> effects on AUD. Preclinical research has shown promising results in reducing alcohol consumption and blocking relapse-like behavior in animal models.</a:t>
            </a:r>
          </a:p>
          <a:p>
            <a:r>
              <a:rPr lang="en-US" sz="1200" b="1" i="0" kern="1200" dirty="0" err="1">
                <a:solidFill>
                  <a:schemeClr val="tx1"/>
                </a:solidFill>
                <a:effectLst/>
                <a:latin typeface="+mn-lt"/>
                <a:ea typeface="+mn-ea"/>
                <a:cs typeface="+mn-cs"/>
              </a:rPr>
              <a:t>Liraglutide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An older GLP-1 medication, </a:t>
            </a:r>
            <a:r>
              <a:rPr lang="en-US" sz="1200" b="0" i="0" kern="1200" dirty="0" err="1">
                <a:solidFill>
                  <a:schemeClr val="tx1"/>
                </a:solidFill>
                <a:effectLst/>
                <a:latin typeface="+mn-lt"/>
                <a:ea typeface="+mn-ea"/>
                <a:cs typeface="+mn-cs"/>
              </a:rPr>
              <a:t>liraglutide</a:t>
            </a:r>
            <a:r>
              <a:rPr lang="en-US" sz="1200" b="0" i="0" kern="1200" dirty="0">
                <a:solidFill>
                  <a:schemeClr val="tx1"/>
                </a:solidFill>
                <a:effectLst/>
                <a:latin typeface="+mn-lt"/>
                <a:ea typeface="+mn-ea"/>
                <a:cs typeface="+mn-cs"/>
              </a:rPr>
              <a:t>, has shown evidence in a large observational study of being associated with lower rates of hospitalization for AUD. </a:t>
            </a:r>
          </a:p>
          <a:p>
            <a:r>
              <a:rPr lang="en-US" sz="1200" b="1" i="0" kern="1200" dirty="0">
                <a:solidFill>
                  <a:schemeClr val="tx1"/>
                </a:solidFill>
                <a:effectLst/>
                <a:latin typeface="+mn-lt"/>
                <a:ea typeface="+mn-ea"/>
                <a:cs typeface="+mn-cs"/>
              </a:rPr>
              <a:t>Opioid Use Disorder (OUD):</a:t>
            </a:r>
            <a:endParaRPr lang="en-US" sz="1200" b="0" i="0" kern="1200" dirty="0">
              <a:solidFill>
                <a:schemeClr val="tx1"/>
              </a:solidFill>
              <a:effectLst/>
              <a:latin typeface="+mn-lt"/>
              <a:ea typeface="+mn-ea"/>
              <a:cs typeface="+mn-cs"/>
            </a:endParaRPr>
          </a:p>
          <a:p>
            <a:r>
              <a:rPr lang="en-US" sz="1200" b="1" i="0" kern="1200" dirty="0" err="1">
                <a:solidFill>
                  <a:schemeClr val="tx1"/>
                </a:solidFill>
                <a:effectLst/>
                <a:latin typeface="+mn-lt"/>
                <a:ea typeface="+mn-ea"/>
                <a:cs typeface="+mn-cs"/>
              </a:rPr>
              <a:t>Tirzepatide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 pragmatic, multi-site RCT called the TAB trial is evaluating </a:t>
            </a:r>
            <a:r>
              <a:rPr lang="en-US" sz="1200" b="0" i="0" kern="1200" dirty="0" err="1">
                <a:solidFill>
                  <a:schemeClr val="tx1"/>
                </a:solidFill>
                <a:effectLst/>
                <a:latin typeface="+mn-lt"/>
                <a:ea typeface="+mn-ea"/>
                <a:cs typeface="+mn-cs"/>
              </a:rPr>
              <a:t>tirzepatide</a:t>
            </a:r>
            <a:r>
              <a:rPr lang="en-US" sz="1200" b="0" i="0" kern="1200" dirty="0">
                <a:solidFill>
                  <a:schemeClr val="tx1"/>
                </a:solidFill>
                <a:effectLst/>
                <a:latin typeface="+mn-lt"/>
                <a:ea typeface="+mn-ea"/>
                <a:cs typeface="+mn-cs"/>
              </a:rPr>
              <a:t> as an adjunct to buprenorphine for the treatment of OUD. This trial is supported by the National Institute on Drug Abuse (NIDA).</a:t>
            </a:r>
          </a:p>
          <a:p>
            <a:r>
              <a:rPr lang="en-US" sz="1200" b="1" i="0" kern="1200" dirty="0" err="1">
                <a:solidFill>
                  <a:schemeClr val="tx1"/>
                </a:solidFill>
                <a:effectLst/>
                <a:latin typeface="+mn-lt"/>
                <a:ea typeface="+mn-ea"/>
                <a:cs typeface="+mn-cs"/>
              </a:rPr>
              <a:t>Semaglutide</a:t>
            </a:r>
            <a:r>
              <a:rPr lang="en-US" sz="1200" b="1" i="0" kern="1200" dirty="0">
                <a:solidFill>
                  <a:schemeClr val="tx1"/>
                </a:solidFill>
                <a:effectLst/>
                <a:latin typeface="+mn-lt"/>
                <a:ea typeface="+mn-ea"/>
                <a:cs typeface="+mn-cs"/>
              </a:rPr>
              <a:t> and </a:t>
            </a:r>
            <a:r>
              <a:rPr lang="en-US" sz="1200" b="1" i="0" kern="1200" dirty="0" err="1">
                <a:solidFill>
                  <a:schemeClr val="tx1"/>
                </a:solidFill>
                <a:effectLst/>
                <a:latin typeface="+mn-lt"/>
                <a:ea typeface="+mn-ea"/>
                <a:cs typeface="+mn-cs"/>
              </a:rPr>
              <a:t>Liraglutide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Observational studies have shown that patients with OUD taking GLP-1s experienced a lower rate of opioid overdose compared to those not on the medications, suggesting they may help curb opioid use. </a:t>
            </a:r>
          </a:p>
          <a:p>
            <a:r>
              <a:rPr lang="en-US" sz="1200" b="1" i="0" kern="1200" dirty="0">
                <a:solidFill>
                  <a:schemeClr val="tx1"/>
                </a:solidFill>
                <a:effectLst/>
                <a:latin typeface="+mn-lt"/>
                <a:ea typeface="+mn-ea"/>
                <a:cs typeface="+mn-cs"/>
              </a:rPr>
              <a:t>Nicotine Addiction:</a:t>
            </a:r>
            <a:endParaRPr lang="en-US" sz="1200" b="0" i="0" kern="1200" dirty="0">
              <a:solidFill>
                <a:schemeClr val="tx1"/>
              </a:solidFill>
              <a:effectLst/>
              <a:latin typeface="+mn-lt"/>
              <a:ea typeface="+mn-ea"/>
              <a:cs typeface="+mn-cs"/>
            </a:endParaRPr>
          </a:p>
          <a:p>
            <a:r>
              <a:rPr lang="en-US" sz="1200" b="1" i="0" kern="1200" dirty="0" err="1">
                <a:solidFill>
                  <a:schemeClr val="tx1"/>
                </a:solidFill>
                <a:effectLst/>
                <a:latin typeface="+mn-lt"/>
                <a:ea typeface="+mn-ea"/>
                <a:cs typeface="+mn-cs"/>
              </a:rPr>
              <a:t>Semaglutide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least one randomized controlled trial is currently registered on ClinicalTrials.gov to examine the effects of </a:t>
            </a:r>
            <a:r>
              <a:rPr lang="en-US" sz="1200" b="0" i="0" kern="1200" dirty="0" err="1">
                <a:solidFill>
                  <a:schemeClr val="tx1"/>
                </a:solidFill>
                <a:effectLst/>
                <a:latin typeface="+mn-lt"/>
                <a:ea typeface="+mn-ea"/>
                <a:cs typeface="+mn-cs"/>
              </a:rPr>
              <a:t>semaglutide</a:t>
            </a:r>
            <a:r>
              <a:rPr lang="en-US" sz="1200" b="0" i="0" kern="1200" dirty="0">
                <a:solidFill>
                  <a:schemeClr val="tx1"/>
                </a:solidFill>
                <a:effectLst/>
                <a:latin typeface="+mn-lt"/>
                <a:ea typeface="+mn-ea"/>
                <a:cs typeface="+mn-cs"/>
              </a:rPr>
              <a:t> on nicotine intake.</a:t>
            </a:r>
          </a:p>
          <a:p>
            <a:r>
              <a:rPr lang="en-US" sz="1200" b="1" i="0" kern="1200" dirty="0">
                <a:solidFill>
                  <a:schemeClr val="tx1"/>
                </a:solidFill>
                <a:effectLst/>
                <a:latin typeface="+mn-lt"/>
                <a:ea typeface="+mn-ea"/>
                <a:cs typeface="+mn-cs"/>
              </a:rPr>
              <a:t>GLP-1s with NRT:</a:t>
            </a:r>
            <a:r>
              <a:rPr lang="en-US" sz="1200" b="0" i="0" kern="1200" dirty="0">
                <a:solidFill>
                  <a:schemeClr val="tx1"/>
                </a:solidFill>
                <a:effectLst/>
                <a:latin typeface="+mn-lt"/>
                <a:ea typeface="+mn-ea"/>
                <a:cs typeface="+mn-cs"/>
              </a:rPr>
              <a:t> A pilot study is planned to assess the feasibility of combining </a:t>
            </a:r>
            <a:r>
              <a:rPr lang="en-US" sz="1200" b="0" i="0" kern="1200" dirty="0" err="1">
                <a:solidFill>
                  <a:schemeClr val="tx1"/>
                </a:solidFill>
                <a:effectLst/>
                <a:latin typeface="+mn-lt"/>
                <a:ea typeface="+mn-ea"/>
                <a:cs typeface="+mn-cs"/>
              </a:rPr>
              <a:t>semaglutide</a:t>
            </a:r>
            <a:r>
              <a:rPr lang="en-US" sz="1200" b="0" i="0" kern="1200" dirty="0">
                <a:solidFill>
                  <a:schemeClr val="tx1"/>
                </a:solidFill>
                <a:effectLst/>
                <a:latin typeface="+mn-lt"/>
                <a:ea typeface="+mn-ea"/>
                <a:cs typeface="+mn-cs"/>
              </a:rPr>
              <a:t> with Nicotine Replacement Therapy (NRT) for smoking cessation in patients with diabetes.</a:t>
            </a:r>
          </a:p>
          <a:p>
            <a:r>
              <a:rPr lang="en-US" sz="1200" b="1" i="0" kern="1200" dirty="0" err="1">
                <a:solidFill>
                  <a:schemeClr val="tx1"/>
                </a:solidFill>
                <a:effectLst/>
                <a:latin typeface="+mn-lt"/>
                <a:ea typeface="+mn-ea"/>
                <a:cs typeface="+mn-cs"/>
              </a:rPr>
              <a:t>Dulaglutide</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While one recent 12-month study with </a:t>
            </a:r>
            <a:r>
              <a:rPr lang="en-US" sz="1200" b="0" i="0" kern="1200" dirty="0" err="1">
                <a:solidFill>
                  <a:schemeClr val="tx1"/>
                </a:solidFill>
                <a:effectLst/>
                <a:latin typeface="+mn-lt"/>
                <a:ea typeface="+mn-ea"/>
                <a:cs typeface="+mn-cs"/>
              </a:rPr>
              <a:t>dulaglutide</a:t>
            </a:r>
            <a:r>
              <a:rPr lang="en-US" sz="1200" b="0" i="0" kern="1200" dirty="0">
                <a:solidFill>
                  <a:schemeClr val="tx1"/>
                </a:solidFill>
                <a:effectLst/>
                <a:latin typeface="+mn-lt"/>
                <a:ea typeface="+mn-ea"/>
                <a:cs typeface="+mn-cs"/>
              </a:rPr>
              <a:t> showed no benefit for long-term smoking abstinence, it did find the medication helped prevent post-cessation weight gain</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7990734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lang="en-US" sz="1200" b="1" i="0" kern="1200" dirty="0">
                <a:solidFill>
                  <a:schemeClr val="tx1"/>
                </a:solidFill>
                <a:effectLst/>
                <a:latin typeface="+mn-lt"/>
                <a:ea typeface="+mn-ea"/>
                <a:cs typeface="+mn-cs"/>
              </a:rPr>
              <a:t>Next-generation weight-loss drugs</a:t>
            </a:r>
          </a:p>
          <a:p>
            <a:r>
              <a:rPr lang="en-US" sz="1200" b="1" i="1" kern="1200" dirty="0">
                <a:solidFill>
                  <a:schemeClr val="tx1"/>
                </a:solidFill>
                <a:effectLst/>
                <a:latin typeface="+mn-lt"/>
                <a:ea typeface="+mn-ea"/>
                <a:cs typeface="+mn-cs"/>
              </a:rPr>
              <a:t>Oral medications:</a:t>
            </a:r>
            <a:endParaRPr lang="en-US" sz="1200" b="0" i="0" kern="1200" dirty="0">
              <a:solidFill>
                <a:schemeClr val="tx1"/>
              </a:solidFill>
              <a:effectLst/>
              <a:latin typeface="+mn-lt"/>
              <a:ea typeface="+mn-ea"/>
              <a:cs typeface="+mn-cs"/>
            </a:endParaRPr>
          </a:p>
          <a:p>
            <a:r>
              <a:rPr lang="en-US" sz="1200" b="1" i="0" kern="1200" dirty="0" err="1">
                <a:solidFill>
                  <a:schemeClr val="tx1"/>
                </a:solidFill>
                <a:effectLst/>
                <a:latin typeface="+mn-lt"/>
                <a:ea typeface="+mn-ea"/>
                <a:cs typeface="+mn-cs"/>
              </a:rPr>
              <a:t>Orforglipron</a:t>
            </a:r>
            <a:r>
              <a:rPr lang="en-US" sz="1200" b="1" i="0" kern="1200" dirty="0">
                <a:solidFill>
                  <a:schemeClr val="tx1"/>
                </a:solidFill>
                <a:effectLst/>
                <a:latin typeface="+mn-lt"/>
                <a:ea typeface="+mn-ea"/>
                <a:cs typeface="+mn-cs"/>
              </a:rPr>
              <a:t> (Eli Lilly):</a:t>
            </a:r>
            <a:r>
              <a:rPr lang="en-US" sz="1200" b="0" i="0" kern="1200" dirty="0">
                <a:solidFill>
                  <a:schemeClr val="tx1"/>
                </a:solidFill>
                <a:effectLst/>
                <a:latin typeface="+mn-lt"/>
                <a:ea typeface="+mn-ea"/>
                <a:cs typeface="+mn-cs"/>
              </a:rPr>
              <a:t> This once-daily, non-peptide oral medication is in Phase 3 trials and is designed to activate the GLP-1 receptor. It is not a peptide, which could make it cheaper to manufacture and eliminate dietary restrictions required by other oral GLP-1 drugs. A decision from the FDA is expected in 2026.</a:t>
            </a:r>
          </a:p>
          <a:p>
            <a:r>
              <a:rPr lang="en-US" sz="1200" b="1" i="0" kern="1200" dirty="0" err="1">
                <a:solidFill>
                  <a:schemeClr val="tx1"/>
                </a:solidFill>
                <a:effectLst/>
                <a:latin typeface="+mn-lt"/>
                <a:ea typeface="+mn-ea"/>
                <a:cs typeface="+mn-cs"/>
              </a:rPr>
              <a:t>Amycretin</a:t>
            </a:r>
            <a:r>
              <a:rPr lang="en-US" sz="1200" b="1" i="0" kern="1200" dirty="0">
                <a:solidFill>
                  <a:schemeClr val="tx1"/>
                </a:solidFill>
                <a:effectLst/>
                <a:latin typeface="+mn-lt"/>
                <a:ea typeface="+mn-ea"/>
                <a:cs typeface="+mn-cs"/>
              </a:rPr>
              <a:t> (Novo Nordisk):</a:t>
            </a:r>
            <a:r>
              <a:rPr lang="en-US" sz="1200" b="0" i="0" kern="1200" dirty="0">
                <a:solidFill>
                  <a:schemeClr val="tx1"/>
                </a:solidFill>
                <a:effectLst/>
                <a:latin typeface="+mn-lt"/>
                <a:ea typeface="+mn-ea"/>
                <a:cs typeface="+mn-cs"/>
              </a:rPr>
              <a:t> This is an oral medication that acts on both GLP-1 and amylin receptors. Phase 1 trial results showed significant weight loss after just 12 weeks, and a Phase 2 trial is expected to start in late 2024.</a:t>
            </a:r>
          </a:p>
          <a:p>
            <a:r>
              <a:rPr lang="en-US" sz="1200" b="1" i="0" kern="1200" dirty="0">
                <a:solidFill>
                  <a:schemeClr val="tx1"/>
                </a:solidFill>
                <a:effectLst/>
                <a:latin typeface="+mn-lt"/>
                <a:ea typeface="+mn-ea"/>
                <a:cs typeface="+mn-cs"/>
              </a:rPr>
              <a:t>VK2735 (Viking Therapeutics):</a:t>
            </a:r>
            <a:r>
              <a:rPr lang="en-US" sz="1200" b="0" i="0" kern="1200" dirty="0">
                <a:solidFill>
                  <a:schemeClr val="tx1"/>
                </a:solidFill>
                <a:effectLst/>
                <a:latin typeface="+mn-lt"/>
                <a:ea typeface="+mn-ea"/>
                <a:cs typeface="+mn-cs"/>
              </a:rPr>
              <a:t> This dual GLP-1 and GIP agonist is being studied in both injectable and oral forms for obesity. An oral version is currently in Phase 2 trials.</a:t>
            </a:r>
          </a:p>
          <a:p>
            <a:r>
              <a:rPr lang="en-US" sz="1200" b="1" i="0" kern="1200" dirty="0" err="1">
                <a:solidFill>
                  <a:schemeClr val="tx1"/>
                </a:solidFill>
                <a:effectLst/>
                <a:latin typeface="+mn-lt"/>
                <a:ea typeface="+mn-ea"/>
                <a:cs typeface="+mn-cs"/>
              </a:rPr>
              <a:t>Danuglipron</a:t>
            </a:r>
            <a:r>
              <a:rPr lang="en-US" sz="1200" b="1" i="0" kern="1200" dirty="0">
                <a:solidFill>
                  <a:schemeClr val="tx1"/>
                </a:solidFill>
                <a:effectLst/>
                <a:latin typeface="+mn-lt"/>
                <a:ea typeface="+mn-ea"/>
                <a:cs typeface="+mn-cs"/>
              </a:rPr>
              <a:t> (Pfizer):</a:t>
            </a:r>
            <a:r>
              <a:rPr lang="en-US" sz="1200" b="0" i="0" kern="1200" dirty="0">
                <a:solidFill>
                  <a:schemeClr val="tx1"/>
                </a:solidFill>
                <a:effectLst/>
                <a:latin typeface="+mn-lt"/>
                <a:ea typeface="+mn-ea"/>
                <a:cs typeface="+mn-cs"/>
              </a:rPr>
              <a:t> Another oral GLP-1 agonist, this is also being investigated for chronic weight management. </a:t>
            </a:r>
          </a:p>
          <a:p>
            <a:r>
              <a:rPr lang="en-US" sz="1200" b="1" i="1" kern="1200" dirty="0">
                <a:solidFill>
                  <a:schemeClr val="tx1"/>
                </a:solidFill>
                <a:effectLst/>
                <a:latin typeface="+mn-lt"/>
                <a:ea typeface="+mn-ea"/>
                <a:cs typeface="+mn-cs"/>
              </a:rPr>
              <a:t>Injectable medications:</a:t>
            </a:r>
            <a:endParaRPr lang="en-US" sz="1200" b="0" i="0" kern="1200" dirty="0">
              <a:solidFill>
                <a:schemeClr val="tx1"/>
              </a:solidFill>
              <a:effectLst/>
              <a:latin typeface="+mn-lt"/>
              <a:ea typeface="+mn-ea"/>
              <a:cs typeface="+mn-cs"/>
            </a:endParaRPr>
          </a:p>
          <a:p>
            <a:r>
              <a:rPr lang="en-US" sz="1200" b="1" i="0" kern="1200" dirty="0" err="1">
                <a:solidFill>
                  <a:schemeClr val="tx1"/>
                </a:solidFill>
                <a:effectLst/>
                <a:latin typeface="+mn-lt"/>
                <a:ea typeface="+mn-ea"/>
                <a:cs typeface="+mn-cs"/>
              </a:rPr>
              <a:t>Retatrutide</a:t>
            </a:r>
            <a:r>
              <a:rPr lang="en-US" sz="1200" b="1" i="0" kern="1200" dirty="0">
                <a:solidFill>
                  <a:schemeClr val="tx1"/>
                </a:solidFill>
                <a:effectLst/>
                <a:latin typeface="+mn-lt"/>
                <a:ea typeface="+mn-ea"/>
                <a:cs typeface="+mn-cs"/>
              </a:rPr>
              <a:t> (Eli Lilly):</a:t>
            </a:r>
            <a:r>
              <a:rPr lang="en-US" sz="1200" b="0" i="0" kern="1200" dirty="0">
                <a:solidFill>
                  <a:schemeClr val="tx1"/>
                </a:solidFill>
                <a:effectLst/>
                <a:latin typeface="+mn-lt"/>
                <a:ea typeface="+mn-ea"/>
                <a:cs typeface="+mn-cs"/>
              </a:rPr>
              <a:t> A "triple-hormone-receptor agonist," this drug acts on GIP, GLP-1, and glucagon receptors. In Phase 2 trials, it led to an average weight loss of up to 24% over 48 weeks. A Phase 3 trial is ongoing and is set to finish in early 2026.</a:t>
            </a:r>
          </a:p>
          <a:p>
            <a:r>
              <a:rPr lang="en-US" sz="1200" b="1" i="0" kern="1200" dirty="0" err="1">
                <a:solidFill>
                  <a:schemeClr val="tx1"/>
                </a:solidFill>
                <a:effectLst/>
                <a:latin typeface="+mn-lt"/>
                <a:ea typeface="+mn-ea"/>
                <a:cs typeface="+mn-cs"/>
              </a:rPr>
              <a:t>CagriSema</a:t>
            </a:r>
            <a:r>
              <a:rPr lang="en-US" sz="1200" b="1" i="0" kern="1200" dirty="0">
                <a:solidFill>
                  <a:schemeClr val="tx1"/>
                </a:solidFill>
                <a:effectLst/>
                <a:latin typeface="+mn-lt"/>
                <a:ea typeface="+mn-ea"/>
                <a:cs typeface="+mn-cs"/>
              </a:rPr>
              <a:t> (Novo Nordisk):</a:t>
            </a:r>
            <a:r>
              <a:rPr lang="en-US" sz="1200" b="0" i="0" kern="1200" dirty="0">
                <a:solidFill>
                  <a:schemeClr val="tx1"/>
                </a:solidFill>
                <a:effectLst/>
                <a:latin typeface="+mn-lt"/>
                <a:ea typeface="+mn-ea"/>
                <a:cs typeface="+mn-cs"/>
              </a:rPr>
              <a:t> This combination therapy pairs the GLP-1 agonist </a:t>
            </a:r>
            <a:r>
              <a:rPr lang="en-US" sz="1200" b="0" i="0" kern="1200" dirty="0" err="1">
                <a:solidFill>
                  <a:schemeClr val="tx1"/>
                </a:solidFill>
                <a:effectLst/>
                <a:latin typeface="+mn-lt"/>
                <a:ea typeface="+mn-ea"/>
                <a:cs typeface="+mn-cs"/>
              </a:rPr>
              <a:t>semaglutide</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Wegovy</a:t>
            </a:r>
            <a:r>
              <a:rPr lang="en-US" sz="1200" b="0" i="0" kern="1200" dirty="0">
                <a:solidFill>
                  <a:schemeClr val="tx1"/>
                </a:solidFill>
                <a:effectLst/>
                <a:latin typeface="+mn-lt"/>
                <a:ea typeface="+mn-ea"/>
                <a:cs typeface="+mn-cs"/>
              </a:rPr>
              <a:t>) with </a:t>
            </a:r>
            <a:r>
              <a:rPr lang="en-US" sz="1200" b="0" i="0" kern="1200" dirty="0" err="1">
                <a:solidFill>
                  <a:schemeClr val="tx1"/>
                </a:solidFill>
                <a:effectLst/>
                <a:latin typeface="+mn-lt"/>
                <a:ea typeface="+mn-ea"/>
                <a:cs typeface="+mn-cs"/>
              </a:rPr>
              <a:t>cagrilintide</a:t>
            </a:r>
            <a:r>
              <a:rPr lang="en-US" sz="1200" b="0" i="0" kern="1200" dirty="0">
                <a:solidFill>
                  <a:schemeClr val="tx1"/>
                </a:solidFill>
                <a:effectLst/>
                <a:latin typeface="+mn-lt"/>
                <a:ea typeface="+mn-ea"/>
                <a:cs typeface="+mn-cs"/>
              </a:rPr>
              <a:t>, a long-acting amylin analog. This combination has shown greater weight-loss results than </a:t>
            </a:r>
            <a:r>
              <a:rPr lang="en-US" sz="1200" b="0" i="0" kern="1200" dirty="0" err="1">
                <a:solidFill>
                  <a:schemeClr val="tx1"/>
                </a:solidFill>
                <a:effectLst/>
                <a:latin typeface="+mn-lt"/>
                <a:ea typeface="+mn-ea"/>
                <a:cs typeface="+mn-cs"/>
              </a:rPr>
              <a:t>semaglutide</a:t>
            </a:r>
            <a:r>
              <a:rPr lang="en-US" sz="1200" b="0" i="0" kern="1200" dirty="0">
                <a:solidFill>
                  <a:schemeClr val="tx1"/>
                </a:solidFill>
                <a:effectLst/>
                <a:latin typeface="+mn-lt"/>
                <a:ea typeface="+mn-ea"/>
                <a:cs typeface="+mn-cs"/>
              </a:rPr>
              <a:t> alone. Phase 3 trials are currently underway.</a:t>
            </a:r>
          </a:p>
          <a:p>
            <a:r>
              <a:rPr lang="en-US" sz="1200" b="1" i="0" kern="1200" dirty="0" err="1">
                <a:solidFill>
                  <a:schemeClr val="tx1"/>
                </a:solidFill>
                <a:effectLst/>
                <a:latin typeface="+mn-lt"/>
                <a:ea typeface="+mn-ea"/>
                <a:cs typeface="+mn-cs"/>
              </a:rPr>
              <a:t>MariTide</a:t>
            </a:r>
            <a:r>
              <a:rPr lang="en-US" sz="1200" b="1" i="0" kern="1200" dirty="0">
                <a:solidFill>
                  <a:schemeClr val="tx1"/>
                </a:solidFill>
                <a:effectLst/>
                <a:latin typeface="+mn-lt"/>
                <a:ea typeface="+mn-ea"/>
                <a:cs typeface="+mn-cs"/>
              </a:rPr>
              <a:t> (Amgen):</a:t>
            </a:r>
            <a:r>
              <a:rPr lang="en-US" sz="1200" b="0" i="0" kern="1200" dirty="0">
                <a:solidFill>
                  <a:schemeClr val="tx1"/>
                </a:solidFill>
                <a:effectLst/>
                <a:latin typeface="+mn-lt"/>
                <a:ea typeface="+mn-ea"/>
                <a:cs typeface="+mn-cs"/>
              </a:rPr>
              <a:t> A once-monthly injectable that also targets GLP-1 and GIP receptors. Early trial data suggests around 20% weight loss after 52 weeks.</a:t>
            </a:r>
          </a:p>
          <a:p>
            <a:r>
              <a:rPr lang="en-US" sz="1200" b="1" i="0" kern="1200" dirty="0" err="1">
                <a:solidFill>
                  <a:schemeClr val="tx1"/>
                </a:solidFill>
                <a:effectLst/>
                <a:latin typeface="+mn-lt"/>
                <a:ea typeface="+mn-ea"/>
                <a:cs typeface="+mn-cs"/>
              </a:rPr>
              <a:t>Survodutide</a:t>
            </a:r>
            <a:r>
              <a:rPr lang="en-US" sz="1200" b="1" i="0" kern="1200" dirty="0">
                <a:solidFill>
                  <a:schemeClr val="tx1"/>
                </a:solidFill>
                <a:effectLst/>
                <a:latin typeface="+mn-lt"/>
                <a:ea typeface="+mn-ea"/>
                <a:cs typeface="+mn-cs"/>
              </a:rPr>
              <a:t> (Boehringer-Ingelheim and Zealand Pharma):</a:t>
            </a:r>
            <a:r>
              <a:rPr lang="en-US" sz="1200" b="0" i="0" kern="1200" dirty="0">
                <a:solidFill>
                  <a:schemeClr val="tx1"/>
                </a:solidFill>
                <a:effectLst/>
                <a:latin typeface="+mn-lt"/>
                <a:ea typeface="+mn-ea"/>
                <a:cs typeface="+mn-cs"/>
              </a:rPr>
              <a:t> This dual GLP-1 and glucagon agonist is being investigated for weight loss and fatty liver disease (MASH). Phase 3 trials are ongoing</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11001075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r>
              <a:rPr dirty="0"/>
              <a:t>• Seed Q&amp;A: Which patients are ideal? How do we handle cost and access? What are your thresholds for</a:t>
            </a:r>
          </a:p>
          <a:p>
            <a:pPr lvl="1"/>
            <a:r>
              <a:rPr dirty="0"/>
              <a:t>• adding approved AUD meds?</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11895800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29192992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330EB679-546F-4418-AA6F-742B62008D1D}"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4238992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330EB679-546F-4418-AA6F-742B62008D1D}"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9899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dirty="0"/>
          </a:p>
          <a:p>
            <a:r>
              <a:rPr dirty="0"/>
              <a:t>we will link obesity and SUD neurobiology, review the data on GLP‑1RAs, and</a:t>
            </a:r>
            <a:r>
              <a:rPr lang="en-US" dirty="0"/>
              <a:t> </a:t>
            </a:r>
            <a:r>
              <a:rPr dirty="0"/>
              <a:t> walk through a practical AUD + obesity case. </a:t>
            </a:r>
            <a:endParaRPr lang="en-US" dirty="0"/>
          </a:p>
          <a:p>
            <a:endParaRPr lang="en-US" dirty="0"/>
          </a:p>
          <a:p>
            <a:r>
              <a:rPr lang="en-US" dirty="0"/>
              <a:t>And touch base </a:t>
            </a:r>
            <a:r>
              <a:rPr dirty="0"/>
              <a:t>on dosing, safety, and</a:t>
            </a:r>
            <a:r>
              <a:rPr lang="en-US" dirty="0"/>
              <a:t> </a:t>
            </a:r>
            <a:r>
              <a:rPr dirty="0"/>
              <a:t> monitoring.</a:t>
            </a:r>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6675662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330EB679-546F-4418-AA6F-742B62008D1D}"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2045035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pPr lvl="1"/>
            <a:endParaRPr lang="en-US" dirty="0"/>
          </a:p>
          <a:p>
            <a:pPr lvl="1"/>
            <a:r>
              <a:rPr dirty="0"/>
              <a:t>•</a:t>
            </a:r>
            <a:endParaRPr lang="en-US" dirty="0"/>
          </a:p>
          <a:p>
            <a:pPr marL="628650" lvl="1" indent="-171450">
              <a:buFont typeface="Arial" panose="020B0604020202020204" pitchFamily="34" charset="0"/>
              <a:buChar char="•"/>
            </a:pPr>
            <a:r>
              <a:rPr lang="en-US" dirty="0"/>
              <a:t>Motivation: obesity and SUD share reward circuitry (VTA–</a:t>
            </a:r>
            <a:r>
              <a:rPr lang="en-US" dirty="0" err="1"/>
              <a:t>NAc</a:t>
            </a:r>
            <a:r>
              <a:rPr lang="en-US" dirty="0"/>
              <a:t>–PFC). GLP‑1 neurons project to these  regions, offering a plausible dual‑benefit target.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Look at AOM’s role in appetite and reward </a:t>
            </a:r>
            <a:r>
              <a:rPr lang="en-US" dirty="0" err="1"/>
              <a:t>modulation,cravings</a:t>
            </a:r>
            <a:r>
              <a:rPr lang="en-US" dirty="0"/>
              <a:t> impulse control. </a:t>
            </a:r>
          </a:p>
          <a:p>
            <a:pPr lvl="1"/>
            <a:endParaRPr dirty="0"/>
          </a:p>
        </p:txBody>
      </p:sp>
      <p:sp>
        <p:nvSpPr>
          <p:cNvPr id="4" name="Slide Number Placeholder 3"/>
          <p:cNvSpPr>
            <a:spLocks noGrp="1"/>
          </p:cNvSpPr>
          <p:nvPr>
            <p:ph type="sldNum" sz="quarter" idx="5"/>
          </p:nvPr>
        </p:nvSpPr>
        <p:spPr/>
      </p:sp>
    </p:spTree>
    <p:extLst>
      <p:ext uri="{BB962C8B-B14F-4D97-AF65-F5344CB8AC3E}">
        <p14:creationId xmlns:p14="http://schemas.microsoft.com/office/powerpoint/2010/main" val="62217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a:p>
            <a:pPr lvl="1"/>
            <a:r>
              <a:rPr dirty="0"/>
              <a:t>• Key message: serious mental illness is associated with markedly reduced life expectancy (e.g.,</a:t>
            </a:r>
            <a:r>
              <a:rPr lang="en-US" dirty="0"/>
              <a:t> </a:t>
            </a:r>
            <a:r>
              <a:rPr dirty="0"/>
              <a:t>• ~13–30 years in older estimates). Use this to justify aggressive </a:t>
            </a:r>
            <a:r>
              <a:rPr dirty="0" err="1"/>
              <a:t>cardiometabolic</a:t>
            </a:r>
            <a:r>
              <a:rPr dirty="0"/>
              <a:t> care alongside SUD</a:t>
            </a:r>
          </a:p>
          <a:p>
            <a:pPr lvl="1"/>
            <a:r>
              <a:rPr dirty="0"/>
              <a:t> treatment.</a:t>
            </a:r>
          </a:p>
        </p:txBody>
      </p:sp>
      <p:sp>
        <p:nvSpPr>
          <p:cNvPr id="4" name="Slide Number Placeholder 3"/>
          <p:cNvSpPr>
            <a:spLocks noGrp="1"/>
          </p:cNvSpPr>
          <p:nvPr>
            <p:ph type="sldNum" sz="quarter" idx="5"/>
          </p:nvPr>
        </p:nvSpPr>
        <p:spPr/>
        <p:txBody>
          <a:bodyPr/>
          <a:lstStyle/>
          <a:p>
            <a:fld id="{330EB679-546F-4418-AA6F-742B62008D1D}"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595226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03450-207C-DE9E-3FE0-DAEBCC93E9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919448-117B-AF27-46C9-9EABE8C42B9A}"/>
              </a:ext>
            </a:extLst>
          </p:cNvPr>
          <p:cNvSpPr>
            <a:spLocks noGrp="1" noRot="1" noChangeAspect="1"/>
          </p:cNvSpPr>
          <p:nvPr>
            <p:ph type="sldImg" idx="2"/>
          </p:nvPr>
        </p:nvSpPr>
        <p:spPr/>
      </p:sp>
      <p:sp>
        <p:nvSpPr>
          <p:cNvPr id="3" name="Notes Placeholder 2">
            <a:extLst>
              <a:ext uri="{FF2B5EF4-FFF2-40B4-BE49-F238E27FC236}">
                <a16:creationId xmlns:a16="http://schemas.microsoft.com/office/drawing/2014/main" id="{A39766D2-A46B-FFF3-C1A7-BA6C8CC5A3D0}"/>
              </a:ext>
            </a:extLst>
          </p:cNvPr>
          <p:cNvSpPr>
            <a:spLocks noGrp="1"/>
          </p:cNvSpPr>
          <p:nvPr>
            <p:ph type="body" sz="quarter" idx="3"/>
          </p:nvPr>
        </p:nvSpPr>
        <p:spPr/>
        <p:txBody>
          <a:bodyPr/>
          <a:lstStyle/>
          <a:p>
            <a:endParaRPr dirty="0"/>
          </a:p>
          <a:p>
            <a:pPr lvl="1"/>
            <a:r>
              <a:rPr dirty="0"/>
              <a:t>• Introduce </a:t>
            </a:r>
            <a:r>
              <a:rPr dirty="0" err="1"/>
              <a:t>Ms</a:t>
            </a:r>
            <a:r>
              <a:rPr dirty="0"/>
              <a:t> J succinctly. Ask the room: what would you prioritize? Highlight metabolic comorbidity</a:t>
            </a:r>
            <a:endParaRPr lang="en-US" dirty="0"/>
          </a:p>
          <a:p>
            <a:pPr lvl="1"/>
            <a:endParaRPr dirty="0"/>
          </a:p>
          <a:p>
            <a:pPr lvl="1"/>
            <a:r>
              <a:rPr dirty="0"/>
              <a:t>• as a lever to engage in AUD care. Reaffirm off‑label status and informed consent.</a:t>
            </a:r>
          </a:p>
        </p:txBody>
      </p:sp>
      <p:sp>
        <p:nvSpPr>
          <p:cNvPr id="4" name="Slide Number Placeholder 3">
            <a:extLst>
              <a:ext uri="{FF2B5EF4-FFF2-40B4-BE49-F238E27FC236}">
                <a16:creationId xmlns:a16="http://schemas.microsoft.com/office/drawing/2014/main" id="{C0022190-446E-0FF7-4D77-D7E41FF42B4D}"/>
              </a:ext>
            </a:extLst>
          </p:cNvPr>
          <p:cNvSpPr>
            <a:spLocks noGrp="1"/>
          </p:cNvSpPr>
          <p:nvPr>
            <p:ph type="sldNum" sz="quarter" idx="5"/>
          </p:nvPr>
        </p:nvSpPr>
        <p:spPr/>
      </p:sp>
    </p:spTree>
    <p:extLst>
      <p:ext uri="{BB962C8B-B14F-4D97-AF65-F5344CB8AC3E}">
        <p14:creationId xmlns:p14="http://schemas.microsoft.com/office/powerpoint/2010/main" val="3581582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GOOD</a:t>
            </a: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dirty="0"/>
              <a:t>Another very important topic</a:t>
            </a:r>
            <a:r>
              <a:rPr lang="en-US" sz="1000" b="1" baseline="0" dirty="0"/>
              <a:t> when it comes to mental/physical health and cravings is gut health.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baseline="0" dirty="0"/>
              <a:t>There is so much we are finding out about the importance of our gut in our physical and mental health.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baseline="0" dirty="0"/>
              <a:t>The gut is implicated in immune function, neurotransmitter synthesis and function, inflammation, pain syndromes, and general brain health.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baseline="0" dirty="0"/>
              <a:t>We are also learning more and more about the connection of the microbiome (or the bacteria in our gut) and the brain.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baseline="0" dirty="0"/>
              <a:t>Notably, g</a:t>
            </a:r>
            <a:r>
              <a:rPr lang="en-US" sz="1000" b="1" dirty="0"/>
              <a:t>ut bacteria produce hundreds of neurochemicals that the brain uses to regulate basic physiological processes as well as mental processes such as reward, learning, memory and mood.</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dirty="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dirty="0"/>
              <a:t>Manufacture 80-95% of the body's supply of </a:t>
            </a:r>
            <a:r>
              <a:rPr lang="en-US" sz="1000" b="1" dirty="0">
                <a:solidFill>
                  <a:srgbClr val="00AAA6"/>
                </a:solidFill>
              </a:rPr>
              <a:t>Serotonin</a:t>
            </a:r>
            <a:r>
              <a:rPr lang="en-US" sz="1000" b="1" dirty="0"/>
              <a:t>, which influences both mood and GI activity</a:t>
            </a:r>
            <a:r>
              <a:rPr lang="en-US" sz="1000" dirty="0"/>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dirty="0"/>
              <a:t>Additionally,  our microbiome</a:t>
            </a:r>
            <a:r>
              <a:rPr lang="en-US" sz="1000" b="1" baseline="0" dirty="0"/>
              <a:t> is essential for </a:t>
            </a:r>
            <a:r>
              <a:rPr lang="en-US" sz="1000" b="1" dirty="0"/>
              <a:t>digestion, absorption, vitamin</a:t>
            </a:r>
            <a:r>
              <a:rPr lang="en-US" sz="1000" b="1" baseline="0" dirty="0"/>
              <a:t> production</a:t>
            </a:r>
            <a:r>
              <a:rPr lang="en-US" sz="1000" b="1" dirty="0"/>
              <a:t>, controlling growth of harmful </a:t>
            </a:r>
            <a:r>
              <a:rPr lang="en-US" sz="1000" b="1" dirty="0" err="1"/>
              <a:t>microogranisms</a:t>
            </a:r>
            <a:r>
              <a:rPr lang="en-US" sz="1000" b="1" dirty="0"/>
              <a:t>, and keeping  the integrity</a:t>
            </a:r>
            <a:r>
              <a:rPr lang="en-US" sz="1000" b="1" baseline="0" dirty="0"/>
              <a:t> of our</a:t>
            </a:r>
            <a:r>
              <a:rPr lang="en-US" sz="1000" b="1" dirty="0"/>
              <a:t> intestinal cells</a:t>
            </a:r>
            <a:r>
              <a:rPr lang="en-US" sz="1000" b="1" baseline="0" dirty="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baseline="0" dirty="0"/>
              <a:t>Suffice to say there is so much research coming out about this connection that in recent years the gut was named ‘the second brain.’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baseline="0" dirty="0"/>
              <a:t>When the gut’s microbiome is disturbed, which happens due to a plethora of reasons, our brain suffers and often results in mood disturbance.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00" b="1"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dirty="0"/>
              <a:t>L‑cell GLP‑1 → </a:t>
            </a:r>
            <a:r>
              <a:rPr dirty="0" err="1"/>
              <a:t>vagus</a:t>
            </a:r>
            <a:r>
              <a:rPr dirty="0"/>
              <a:t> → brainstem → mesolimbic pathways. Bridge to why GLP‑1RAs can modify</a:t>
            </a:r>
            <a:r>
              <a:rPr lang="en-US" dirty="0"/>
              <a:t> </a:t>
            </a:r>
            <a:r>
              <a:rPr dirty="0"/>
              <a:t>craving/</a:t>
            </a:r>
            <a:r>
              <a:rPr dirty="0" err="1"/>
              <a:t>sati</a:t>
            </a:r>
            <a:r>
              <a:rPr lang="en-US" dirty="0" err="1"/>
              <a:t>tiation</a:t>
            </a:r>
            <a:r>
              <a:rPr dirty="0"/>
              <a:t> and possibly cue reactivity.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C7C3C51-82A9-41BD-BEA7-9A7BBA70B4A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388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Brain reward pathway: involves </a:t>
            </a:r>
            <a:r>
              <a:rPr lang="en-US" sz="1200" b="1" dirty="0" err="1"/>
              <a:t>nuc</a:t>
            </a:r>
            <a:r>
              <a:rPr lang="en-US" sz="1200" b="1" dirty="0"/>
              <a:t> </a:t>
            </a:r>
            <a:r>
              <a:rPr lang="en-US" sz="1200" b="1" dirty="0" err="1"/>
              <a:t>accumbens</a:t>
            </a:r>
            <a:r>
              <a:rPr lang="en-US" sz="1200" b="1" dirty="0"/>
              <a:t>, Ventral tegmental area and  prefrontal cortex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	is important for natural rewards like food, music and art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	</a:t>
            </a:r>
            <a:r>
              <a:rPr lang="en-US" sz="1400" b="1" dirty="0"/>
              <a:t>Intake of (palatable) food or drugs is reinforcing and they Both activate rewards circuits in the brain</a:t>
            </a:r>
          </a:p>
          <a:p>
            <a:pPr lvl="2"/>
            <a:r>
              <a:rPr lang="en-US" sz="1400" b="1" dirty="0"/>
              <a:t>Causing the release of dopamine </a:t>
            </a:r>
          </a:p>
          <a:p>
            <a:pPr lvl="2"/>
            <a:endParaRPr lang="en-US" sz="1400" b="1" dirty="0"/>
          </a:p>
          <a:p>
            <a:pPr lvl="1"/>
            <a:r>
              <a:rPr lang="en-US" sz="1400" b="1" dirty="0"/>
              <a:t>Acute substance use </a:t>
            </a:r>
            <a:r>
              <a:rPr lang="en-US" sz="1400" b="1" dirty="0" err="1"/>
              <a:t>ie</a:t>
            </a:r>
            <a:r>
              <a:rPr lang="en-US" sz="1400" b="1" dirty="0"/>
              <a:t> cocaine</a:t>
            </a:r>
          </a:p>
          <a:p>
            <a:pPr lvl="2"/>
            <a:r>
              <a:rPr lang="en-US" sz="1400" b="1" dirty="0"/>
              <a:t>Leads to increased concentrations in dopamine in the brain , exaggerated response, altering communication in reward pathway</a:t>
            </a:r>
          </a:p>
          <a:p>
            <a:pPr lvl="2"/>
            <a:endParaRPr lang="en-US" sz="1400" b="1" dirty="0"/>
          </a:p>
          <a:p>
            <a:pPr lvl="1"/>
            <a:r>
              <a:rPr lang="en-US" sz="1400" b="1" dirty="0"/>
              <a:t>Chronic excessive use </a:t>
            </a:r>
          </a:p>
          <a:p>
            <a:pPr lvl="2"/>
            <a:r>
              <a:rPr lang="en-US" sz="1400" b="1" dirty="0"/>
              <a:t>Causes number of dopamine receptors to decline leading to an eventual reduction in dopamine activity </a:t>
            </a:r>
          </a:p>
          <a:p>
            <a:pPr lvl="2"/>
            <a:r>
              <a:rPr lang="en-US" sz="1400" b="1" dirty="0"/>
              <a:t>Which may be the process with overeating / developing drug tolerance or t</a:t>
            </a:r>
            <a:r>
              <a:rPr lang="en-US" sz="1200" b="1" i="0" kern="1200" dirty="0">
                <a:solidFill>
                  <a:schemeClr val="tx1"/>
                </a:solidFill>
                <a:effectLst/>
                <a:latin typeface="+mn-lt"/>
                <a:ea typeface="+mn-ea"/>
                <a:cs typeface="+mn-cs"/>
              </a:rPr>
              <a:t>achyphylaxis:</a:t>
            </a:r>
            <a:r>
              <a:rPr lang="en-US" sz="1200" b="0" i="0" kern="1200" dirty="0">
                <a:solidFill>
                  <a:schemeClr val="tx1"/>
                </a:solidFill>
                <a:effectLst/>
                <a:latin typeface="+mn-lt"/>
                <a:ea typeface="+mn-ea"/>
                <a:cs typeface="+mn-cs"/>
              </a:rPr>
              <a:t> </a:t>
            </a:r>
          </a:p>
          <a:p>
            <a:pPr lvl="2"/>
            <a:endParaRPr lang="en-US" sz="1200" b="0" i="0" kern="1200" dirty="0">
              <a:solidFill>
                <a:schemeClr val="tx1"/>
              </a:solidFill>
              <a:effectLst/>
              <a:latin typeface="+mn-lt"/>
              <a:ea typeface="+mn-ea"/>
              <a:cs typeface="+mn-cs"/>
            </a:endParaRPr>
          </a:p>
          <a:p>
            <a:pPr lvl="2"/>
            <a:endParaRPr dirty="0"/>
          </a:p>
        </p:txBody>
      </p:sp>
      <p:sp>
        <p:nvSpPr>
          <p:cNvPr id="4" name="Slide Number Placeholder 3"/>
          <p:cNvSpPr>
            <a:spLocks noGrp="1"/>
          </p:cNvSpPr>
          <p:nvPr>
            <p:ph type="sldNum" sz="quarter" idx="5"/>
          </p:nvPr>
        </p:nvSpPr>
        <p:spPr/>
        <p:txBody>
          <a:bodyPr/>
          <a:lstStyle/>
          <a:p>
            <a:fld id="{330EB679-546F-4418-AA6F-742B62008D1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2180400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4">
            <a:extLst>
              <a:ext uri="{FF2B5EF4-FFF2-40B4-BE49-F238E27FC236}">
                <a16:creationId xmlns:a16="http://schemas.microsoft.com/office/drawing/2014/main" id="{CD58FB5B-9307-2544-81EF-327B9BD8BBB6}"/>
              </a:ext>
            </a:extLst>
          </p:cNvPr>
          <p:cNvSpPr/>
          <p:nvPr userDrawn="1"/>
        </p:nvSpPr>
        <p:spPr>
          <a:xfrm>
            <a:off x="2" y="-21771"/>
            <a:ext cx="9260722" cy="1857177"/>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rgbClr val="00A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9" name="Rectangle 5">
            <a:extLst>
              <a:ext uri="{FF2B5EF4-FFF2-40B4-BE49-F238E27FC236}">
                <a16:creationId xmlns:a16="http://schemas.microsoft.com/office/drawing/2014/main" id="{6F611CE1-0BB6-F043-B6B2-6BBE8B6D6DA2}"/>
              </a:ext>
            </a:extLst>
          </p:cNvPr>
          <p:cNvSpPr/>
          <p:nvPr userDrawn="1"/>
        </p:nvSpPr>
        <p:spPr>
          <a:xfrm>
            <a:off x="5394937" y="6146910"/>
            <a:ext cx="3784762" cy="75285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0" name="Picture 29">
            <a:extLst>
              <a:ext uri="{FF2B5EF4-FFF2-40B4-BE49-F238E27FC236}">
                <a16:creationId xmlns:a16="http://schemas.microsoft.com/office/drawing/2014/main" id="{213FCE42-60D8-9A4B-B840-090317BB6E4E}"/>
              </a:ext>
            </a:extLst>
          </p:cNvPr>
          <p:cNvPicPr>
            <a:picLocks noChangeAspect="1"/>
          </p:cNvPicPr>
          <p:nvPr userDrawn="1"/>
        </p:nvPicPr>
        <p:blipFill>
          <a:blip r:embed="rId2"/>
          <a:stretch>
            <a:fillRect/>
          </a:stretch>
        </p:blipFill>
        <p:spPr>
          <a:xfrm>
            <a:off x="3234373" y="2139062"/>
            <a:ext cx="2791980" cy="813743"/>
          </a:xfrm>
          <a:prstGeom prst="rect">
            <a:avLst/>
          </a:prstGeom>
        </p:spPr>
      </p:pic>
      <p:sp>
        <p:nvSpPr>
          <p:cNvPr id="31" name="TextBox 30">
            <a:extLst>
              <a:ext uri="{FF2B5EF4-FFF2-40B4-BE49-F238E27FC236}">
                <a16:creationId xmlns:a16="http://schemas.microsoft.com/office/drawing/2014/main" id="{953CC40C-3FB0-8B4F-B3AF-40EFFAAD006B}"/>
              </a:ext>
            </a:extLst>
          </p:cNvPr>
          <p:cNvSpPr txBox="1"/>
          <p:nvPr userDrawn="1"/>
        </p:nvSpPr>
        <p:spPr>
          <a:xfrm>
            <a:off x="125262" y="6326220"/>
            <a:ext cx="5269675" cy="461665"/>
          </a:xfrm>
          <a:prstGeom prst="rect">
            <a:avLst/>
          </a:prstGeom>
          <a:noFill/>
        </p:spPr>
        <p:txBody>
          <a:bodyPr wrap="square" rtlCol="0">
            <a:spAutoFit/>
          </a:bodyPr>
          <a:lstStyle/>
          <a:p>
            <a:r>
              <a:rPr lang="en-US" sz="800">
                <a:solidFill>
                  <a:srgbClr val="E7E6E6">
                    <a:lumMod val="75000"/>
                  </a:srgbClr>
                </a:solidFill>
              </a:rPr>
              <a:t>The following report is proprietary information and constitutes trade secrets of The </a:t>
            </a:r>
            <a:r>
              <a:rPr lang="en-US" sz="800" err="1">
                <a:solidFill>
                  <a:srgbClr val="E7E6E6">
                    <a:lumMod val="75000"/>
                  </a:srgbClr>
                </a:solidFill>
              </a:rPr>
              <a:t>MetroHealth</a:t>
            </a:r>
            <a:r>
              <a:rPr lang="en-US" sz="800">
                <a:solidFill>
                  <a:srgbClr val="E7E6E6">
                    <a:lumMod val="75000"/>
                  </a:srgbClr>
                </a:solidFill>
              </a:rPr>
              <a:t> System and may not be disclosed in whole or part to any external parties without the express consent of The </a:t>
            </a:r>
            <a:r>
              <a:rPr lang="en-US" sz="800" err="1">
                <a:solidFill>
                  <a:srgbClr val="E7E6E6">
                    <a:lumMod val="75000"/>
                  </a:srgbClr>
                </a:solidFill>
              </a:rPr>
              <a:t>MetroHealth</a:t>
            </a:r>
            <a:r>
              <a:rPr lang="en-US" sz="800">
                <a:solidFill>
                  <a:srgbClr val="E7E6E6">
                    <a:lumMod val="75000"/>
                  </a:srgbClr>
                </a:solidFill>
              </a:rPr>
              <a:t> System. This document is intended to be used internally for The MetroHealth System discussion.</a:t>
            </a:r>
          </a:p>
        </p:txBody>
      </p:sp>
      <p:sp>
        <p:nvSpPr>
          <p:cNvPr id="32" name="Title 1">
            <a:extLst>
              <a:ext uri="{FF2B5EF4-FFF2-40B4-BE49-F238E27FC236}">
                <a16:creationId xmlns:a16="http://schemas.microsoft.com/office/drawing/2014/main" id="{1D4BC885-23B1-0F41-A2E3-B6122DE2D807}"/>
              </a:ext>
            </a:extLst>
          </p:cNvPr>
          <p:cNvSpPr>
            <a:spLocks noGrp="1"/>
          </p:cNvSpPr>
          <p:nvPr>
            <p:ph type="ctrTitle" hasCustomPrompt="1"/>
          </p:nvPr>
        </p:nvSpPr>
        <p:spPr>
          <a:xfrm>
            <a:off x="365391" y="3429000"/>
            <a:ext cx="8413217" cy="575403"/>
          </a:xfrm>
        </p:spPr>
        <p:txBody>
          <a:bodyPr anchor="b">
            <a:normAutofit/>
          </a:bodyPr>
          <a:lstStyle>
            <a:lvl1pPr algn="ctr">
              <a:defRPr sz="2400" b="1" i="0">
                <a:solidFill>
                  <a:srgbClr val="004A98"/>
                </a:solidFill>
                <a:latin typeface="Arial" panose="020B0604020202020204" pitchFamily="34" charset="0"/>
                <a:cs typeface="Arial" panose="020B0604020202020204" pitchFamily="34" charset="0"/>
              </a:defRPr>
            </a:lvl1pPr>
          </a:lstStyle>
          <a:p>
            <a:r>
              <a:rPr lang="en-US"/>
              <a:t>PRESENTATION TITLE HERE 24PT ARIAL BOLD</a:t>
            </a:r>
          </a:p>
        </p:txBody>
      </p:sp>
      <p:sp>
        <p:nvSpPr>
          <p:cNvPr id="33" name="Subtitle 2">
            <a:extLst>
              <a:ext uri="{FF2B5EF4-FFF2-40B4-BE49-F238E27FC236}">
                <a16:creationId xmlns:a16="http://schemas.microsoft.com/office/drawing/2014/main" id="{52933ADC-9859-9E4D-A5AB-88486E6FEADC}"/>
              </a:ext>
            </a:extLst>
          </p:cNvPr>
          <p:cNvSpPr>
            <a:spLocks noGrp="1"/>
          </p:cNvSpPr>
          <p:nvPr>
            <p:ph type="subTitle" idx="1" hasCustomPrompt="1"/>
          </p:nvPr>
        </p:nvSpPr>
        <p:spPr>
          <a:xfrm>
            <a:off x="1662437" y="4442179"/>
            <a:ext cx="5935851" cy="404274"/>
          </a:xfrm>
        </p:spPr>
        <p:txBody>
          <a:bodyPr>
            <a:normAutofit/>
          </a:bodyPr>
          <a:lstStyle>
            <a:lvl1pPr marL="0" indent="0" algn="ctr">
              <a:buNone/>
              <a:defRPr sz="1800" b="0" i="0">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Presenter 18pt Arial Regular</a:t>
            </a:r>
          </a:p>
        </p:txBody>
      </p:sp>
      <p:sp>
        <p:nvSpPr>
          <p:cNvPr id="35" name="TextBox 34">
            <a:extLst>
              <a:ext uri="{FF2B5EF4-FFF2-40B4-BE49-F238E27FC236}">
                <a16:creationId xmlns:a16="http://schemas.microsoft.com/office/drawing/2014/main" id="{357029D2-AAAD-6046-A57E-98FF1584736D}"/>
              </a:ext>
            </a:extLst>
          </p:cNvPr>
          <p:cNvSpPr txBox="1"/>
          <p:nvPr userDrawn="1"/>
        </p:nvSpPr>
        <p:spPr>
          <a:xfrm>
            <a:off x="5524500" y="3598943"/>
            <a:ext cx="0" cy="0"/>
          </a:xfrm>
          <a:prstGeom prst="rect">
            <a:avLst/>
          </a:prstGeom>
        </p:spPr>
        <p:txBody>
          <a:bodyPr vert="horz" wrap="none" lIns="91440" tIns="45720" rIns="91440" bIns="45720" rtlCol="0" anchor="ctr">
            <a:noAutofit/>
          </a:bodyPr>
          <a:lstStyle/>
          <a:p>
            <a:pPr algn="ctr"/>
            <a:endParaRPr lang="en-US" sz="1600" b="1">
              <a:solidFill>
                <a:srgbClr val="00AAA6"/>
              </a:solidFill>
              <a:cs typeface="Arial" panose="020B0604020202020204" pitchFamily="34" charset="0"/>
            </a:endParaRPr>
          </a:p>
        </p:txBody>
      </p:sp>
    </p:spTree>
    <p:extLst>
      <p:ext uri="{BB962C8B-B14F-4D97-AF65-F5344CB8AC3E}">
        <p14:creationId xmlns:p14="http://schemas.microsoft.com/office/powerpoint/2010/main" val="2424186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C71B0-9271-452F-A95C-EE6C49932ACA}"/>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3" name="Footer Placeholder 2">
            <a:extLst>
              <a:ext uri="{FF2B5EF4-FFF2-40B4-BE49-F238E27FC236}">
                <a16:creationId xmlns:a16="http://schemas.microsoft.com/office/drawing/2014/main" id="{9DE23DC5-D1C9-45AD-91FC-1DCB988FE22B}"/>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a16="http://schemas.microsoft.com/office/drawing/2014/main" id="{A7FCBB8E-B94C-42B2-B206-D61351E0B6BE}"/>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955892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F8A3-EDEC-4923-88A4-33A7ED8DBE0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D885E9D-49D5-4376-821D-F6E8F0BCC54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AE6594D-4505-411C-9021-0DFCFD1690D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E128AA-8619-4315-865A-DC1924802039}"/>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6" name="Footer Placeholder 5">
            <a:extLst>
              <a:ext uri="{FF2B5EF4-FFF2-40B4-BE49-F238E27FC236}">
                <a16:creationId xmlns:a16="http://schemas.microsoft.com/office/drawing/2014/main" id="{99D93704-D740-4880-A119-C62F9AEB4040}"/>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a16="http://schemas.microsoft.com/office/drawing/2014/main" id="{4D71C737-76EA-41FA-A60B-B7D5BC9399D8}"/>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6483748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Box 1"/>
          <p:cNvSpPr txBox="1"/>
          <p:nvPr userDrawn="1"/>
        </p:nvSpPr>
        <p:spPr>
          <a:xfrm>
            <a:off x="152401" y="6477002"/>
            <a:ext cx="896399" cy="207749"/>
          </a:xfrm>
          <a:prstGeom prst="rect">
            <a:avLst/>
          </a:prstGeom>
          <a:noFill/>
        </p:spPr>
        <p:txBody>
          <a:bodyPr wrap="none" rtlCol="0">
            <a:spAutoFit/>
          </a:bodyPr>
          <a:lstStyle/>
          <a:p>
            <a:r>
              <a:rPr lang="en-US" sz="750" dirty="0">
                <a:solidFill>
                  <a:srgbClr val="000000"/>
                </a:solidFill>
              </a:rPr>
              <a:t>Copyrights apply</a:t>
            </a:r>
          </a:p>
        </p:txBody>
      </p:sp>
    </p:spTree>
    <p:extLst>
      <p:ext uri="{BB962C8B-B14F-4D97-AF65-F5344CB8AC3E}">
        <p14:creationId xmlns:p14="http://schemas.microsoft.com/office/powerpoint/2010/main" val="22620649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E5665-8769-42DA-8AC9-7BD280D62D22}"/>
              </a:ext>
            </a:extLst>
          </p:cNvPr>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65876C62-A7B3-4196-8F74-825AD8BD9A4D}"/>
              </a:ext>
            </a:extLst>
          </p:cNvPr>
          <p:cNvSpPr>
            <a:spLocks noGrp="1"/>
          </p:cNvSpPr>
          <p:nvPr>
            <p:ph type="tbl" idx="1"/>
          </p:nvPr>
        </p:nvSpPr>
        <p:spPr>
          <a:xfrm>
            <a:off x="685800" y="1981200"/>
            <a:ext cx="7772400" cy="4114800"/>
          </a:xfrm>
        </p:spPr>
        <p:txBody>
          <a:bodyPr/>
          <a:lstStyle/>
          <a:p>
            <a:endParaRPr lang="en-US"/>
          </a:p>
        </p:txBody>
      </p:sp>
      <p:sp>
        <p:nvSpPr>
          <p:cNvPr id="4" name="Date Placeholder 3">
            <a:extLst>
              <a:ext uri="{FF2B5EF4-FFF2-40B4-BE49-F238E27FC236}">
                <a16:creationId xmlns:a16="http://schemas.microsoft.com/office/drawing/2014/main" id="{F17BA9C1-D057-40FA-87FD-B0D41CACB4EC}"/>
              </a:ext>
            </a:extLst>
          </p:cNvPr>
          <p:cNvSpPr>
            <a:spLocks noGrp="1"/>
          </p:cNvSpPr>
          <p:nvPr>
            <p:ph type="dt" sz="half" idx="10"/>
          </p:nvPr>
        </p:nvSpPr>
        <p:spPr>
          <a:xfrm>
            <a:off x="685800" y="6248400"/>
            <a:ext cx="1905000" cy="457200"/>
          </a:xfrm>
        </p:spPr>
        <p:txBody>
          <a:bodyPr/>
          <a:lstStyle>
            <a:lvl1pPr>
              <a:defRPr/>
            </a:lvl1pPr>
          </a:lstStyle>
          <a:p>
            <a:endParaRPr lang="en-US" altLang="en-US">
              <a:solidFill>
                <a:srgbClr val="000000">
                  <a:tint val="75000"/>
                </a:srgbClr>
              </a:solidFill>
            </a:endParaRPr>
          </a:p>
        </p:txBody>
      </p:sp>
      <p:sp>
        <p:nvSpPr>
          <p:cNvPr id="5" name="Footer Placeholder 4">
            <a:extLst>
              <a:ext uri="{FF2B5EF4-FFF2-40B4-BE49-F238E27FC236}">
                <a16:creationId xmlns:a16="http://schemas.microsoft.com/office/drawing/2014/main" id="{36A303F8-6089-4F76-88A2-D0D49577F0BA}"/>
              </a:ext>
            </a:extLst>
          </p:cNvPr>
          <p:cNvSpPr>
            <a:spLocks noGrp="1"/>
          </p:cNvSpPr>
          <p:nvPr>
            <p:ph type="ftr" sz="quarter" idx="11"/>
          </p:nvPr>
        </p:nvSpPr>
        <p:spPr>
          <a:xfrm>
            <a:off x="3124200" y="6248400"/>
            <a:ext cx="2895600" cy="457200"/>
          </a:xfrm>
        </p:spPr>
        <p:txBody>
          <a:bodyPr/>
          <a:lstStyle>
            <a:lvl1pPr>
              <a:defRPr/>
            </a:lvl1pPr>
          </a:lstStyle>
          <a:p>
            <a:endParaRPr lang="en-US" altLang="en-US">
              <a:solidFill>
                <a:srgbClr val="000000">
                  <a:tint val="75000"/>
                </a:srgbClr>
              </a:solidFill>
            </a:endParaRPr>
          </a:p>
        </p:txBody>
      </p:sp>
      <p:sp>
        <p:nvSpPr>
          <p:cNvPr id="6" name="Slide Number Placeholder 5">
            <a:extLst>
              <a:ext uri="{FF2B5EF4-FFF2-40B4-BE49-F238E27FC236}">
                <a16:creationId xmlns:a16="http://schemas.microsoft.com/office/drawing/2014/main" id="{5AC56580-D592-4508-AE1E-0E7C9E252AE7}"/>
              </a:ext>
            </a:extLst>
          </p:cNvPr>
          <p:cNvSpPr>
            <a:spLocks noGrp="1"/>
          </p:cNvSpPr>
          <p:nvPr>
            <p:ph type="sldNum" sz="quarter" idx="12"/>
          </p:nvPr>
        </p:nvSpPr>
        <p:spPr>
          <a:xfrm>
            <a:off x="6553200" y="6248400"/>
            <a:ext cx="1905000" cy="457200"/>
          </a:xfrm>
        </p:spPr>
        <p:txBody>
          <a:bodyPr/>
          <a:lstStyle>
            <a:lvl1pPr>
              <a:defRPr/>
            </a:lvl1pPr>
          </a:lstStyle>
          <a:p>
            <a:fld id="{201B2471-3915-453D-9DC2-A2FEAFFBB361}" type="slidenum">
              <a:rPr lang="en-US" altLang="en-US">
                <a:solidFill>
                  <a:srgbClr val="000000">
                    <a:tint val="75000"/>
                  </a:srgbClr>
                </a:solidFill>
              </a:rPr>
              <a:pPr/>
              <a:t>‹#›</a:t>
            </a:fld>
            <a:endParaRPr lang="en-US" altLang="en-US">
              <a:solidFill>
                <a:srgbClr val="000000">
                  <a:tint val="75000"/>
                </a:srgbClr>
              </a:solidFill>
            </a:endParaRPr>
          </a:p>
        </p:txBody>
      </p:sp>
    </p:spTree>
    <p:extLst>
      <p:ext uri="{BB962C8B-B14F-4D97-AF65-F5344CB8AC3E}">
        <p14:creationId xmlns:p14="http://schemas.microsoft.com/office/powerpoint/2010/main" val="3519355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4">
            <a:extLst>
              <a:ext uri="{FF2B5EF4-FFF2-40B4-BE49-F238E27FC236}">
                <a16:creationId xmlns:a16="http://schemas.microsoft.com/office/drawing/2014/main" id="{CD58FB5B-9307-2544-81EF-327B9BD8BBB6}"/>
              </a:ext>
            </a:extLst>
          </p:cNvPr>
          <p:cNvSpPr/>
          <p:nvPr userDrawn="1"/>
        </p:nvSpPr>
        <p:spPr>
          <a:xfrm>
            <a:off x="2" y="-21771"/>
            <a:ext cx="9260722" cy="1857177"/>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rgbClr val="00A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9" name="Rectangle 5">
            <a:extLst>
              <a:ext uri="{FF2B5EF4-FFF2-40B4-BE49-F238E27FC236}">
                <a16:creationId xmlns:a16="http://schemas.microsoft.com/office/drawing/2014/main" id="{6F611CE1-0BB6-F043-B6B2-6BBE8B6D6DA2}"/>
              </a:ext>
            </a:extLst>
          </p:cNvPr>
          <p:cNvSpPr/>
          <p:nvPr userDrawn="1"/>
        </p:nvSpPr>
        <p:spPr>
          <a:xfrm>
            <a:off x="5394937" y="6146910"/>
            <a:ext cx="3784762" cy="75285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0" name="Picture 29">
            <a:extLst>
              <a:ext uri="{FF2B5EF4-FFF2-40B4-BE49-F238E27FC236}">
                <a16:creationId xmlns:a16="http://schemas.microsoft.com/office/drawing/2014/main" id="{213FCE42-60D8-9A4B-B840-090317BB6E4E}"/>
              </a:ext>
            </a:extLst>
          </p:cNvPr>
          <p:cNvPicPr>
            <a:picLocks noChangeAspect="1"/>
          </p:cNvPicPr>
          <p:nvPr userDrawn="1"/>
        </p:nvPicPr>
        <p:blipFill>
          <a:blip r:embed="rId2"/>
          <a:stretch>
            <a:fillRect/>
          </a:stretch>
        </p:blipFill>
        <p:spPr>
          <a:xfrm>
            <a:off x="3234373" y="2139062"/>
            <a:ext cx="2791980" cy="813743"/>
          </a:xfrm>
          <a:prstGeom prst="rect">
            <a:avLst/>
          </a:prstGeom>
        </p:spPr>
      </p:pic>
      <p:sp>
        <p:nvSpPr>
          <p:cNvPr id="31" name="TextBox 30">
            <a:extLst>
              <a:ext uri="{FF2B5EF4-FFF2-40B4-BE49-F238E27FC236}">
                <a16:creationId xmlns:a16="http://schemas.microsoft.com/office/drawing/2014/main" id="{953CC40C-3FB0-8B4F-B3AF-40EFFAAD006B}"/>
              </a:ext>
            </a:extLst>
          </p:cNvPr>
          <p:cNvSpPr txBox="1"/>
          <p:nvPr userDrawn="1"/>
        </p:nvSpPr>
        <p:spPr>
          <a:xfrm>
            <a:off x="125262" y="6326220"/>
            <a:ext cx="5269675" cy="461665"/>
          </a:xfrm>
          <a:prstGeom prst="rect">
            <a:avLst/>
          </a:prstGeom>
          <a:noFill/>
        </p:spPr>
        <p:txBody>
          <a:bodyPr wrap="square" rtlCol="0">
            <a:spAutoFit/>
          </a:bodyPr>
          <a:lstStyle/>
          <a:p>
            <a:r>
              <a:rPr lang="en-US" sz="800">
                <a:solidFill>
                  <a:srgbClr val="E7E6E6">
                    <a:lumMod val="75000"/>
                  </a:srgbClr>
                </a:solidFill>
              </a:rPr>
              <a:t>The following report is proprietary information and constitutes trade secrets of The </a:t>
            </a:r>
            <a:r>
              <a:rPr lang="en-US" sz="800" err="1">
                <a:solidFill>
                  <a:srgbClr val="E7E6E6">
                    <a:lumMod val="75000"/>
                  </a:srgbClr>
                </a:solidFill>
              </a:rPr>
              <a:t>MetroHealth</a:t>
            </a:r>
            <a:r>
              <a:rPr lang="en-US" sz="800">
                <a:solidFill>
                  <a:srgbClr val="E7E6E6">
                    <a:lumMod val="75000"/>
                  </a:srgbClr>
                </a:solidFill>
              </a:rPr>
              <a:t> System and may not be disclosed in whole or part to any external parties without the express consent of The </a:t>
            </a:r>
            <a:r>
              <a:rPr lang="en-US" sz="800" err="1">
                <a:solidFill>
                  <a:srgbClr val="E7E6E6">
                    <a:lumMod val="75000"/>
                  </a:srgbClr>
                </a:solidFill>
              </a:rPr>
              <a:t>MetroHealth</a:t>
            </a:r>
            <a:r>
              <a:rPr lang="en-US" sz="800">
                <a:solidFill>
                  <a:srgbClr val="E7E6E6">
                    <a:lumMod val="75000"/>
                  </a:srgbClr>
                </a:solidFill>
              </a:rPr>
              <a:t> System. This document is intended to be used internally for The MetroHealth System discussion.</a:t>
            </a:r>
          </a:p>
        </p:txBody>
      </p:sp>
      <p:sp>
        <p:nvSpPr>
          <p:cNvPr id="32" name="Title 1">
            <a:extLst>
              <a:ext uri="{FF2B5EF4-FFF2-40B4-BE49-F238E27FC236}">
                <a16:creationId xmlns:a16="http://schemas.microsoft.com/office/drawing/2014/main" id="{1D4BC885-23B1-0F41-A2E3-B6122DE2D807}"/>
              </a:ext>
            </a:extLst>
          </p:cNvPr>
          <p:cNvSpPr>
            <a:spLocks noGrp="1"/>
          </p:cNvSpPr>
          <p:nvPr>
            <p:ph type="ctrTitle" hasCustomPrompt="1"/>
          </p:nvPr>
        </p:nvSpPr>
        <p:spPr>
          <a:xfrm>
            <a:off x="365391" y="3429000"/>
            <a:ext cx="8413217" cy="575403"/>
          </a:xfrm>
        </p:spPr>
        <p:txBody>
          <a:bodyPr anchor="b">
            <a:normAutofit/>
          </a:bodyPr>
          <a:lstStyle>
            <a:lvl1pPr algn="ctr">
              <a:defRPr sz="2400" b="1" i="0">
                <a:solidFill>
                  <a:srgbClr val="004A98"/>
                </a:solidFill>
                <a:latin typeface="Arial" panose="020B0604020202020204" pitchFamily="34" charset="0"/>
                <a:cs typeface="Arial" panose="020B0604020202020204" pitchFamily="34" charset="0"/>
              </a:defRPr>
            </a:lvl1pPr>
          </a:lstStyle>
          <a:p>
            <a:r>
              <a:rPr lang="en-US"/>
              <a:t>PRESENTATION TITLE HERE 24PT ARIAL BOLD</a:t>
            </a:r>
          </a:p>
        </p:txBody>
      </p:sp>
      <p:sp>
        <p:nvSpPr>
          <p:cNvPr id="33" name="Subtitle 2">
            <a:extLst>
              <a:ext uri="{FF2B5EF4-FFF2-40B4-BE49-F238E27FC236}">
                <a16:creationId xmlns:a16="http://schemas.microsoft.com/office/drawing/2014/main" id="{52933ADC-9859-9E4D-A5AB-88486E6FEADC}"/>
              </a:ext>
            </a:extLst>
          </p:cNvPr>
          <p:cNvSpPr>
            <a:spLocks noGrp="1"/>
          </p:cNvSpPr>
          <p:nvPr>
            <p:ph type="subTitle" idx="1" hasCustomPrompt="1"/>
          </p:nvPr>
        </p:nvSpPr>
        <p:spPr>
          <a:xfrm>
            <a:off x="1662437" y="4442179"/>
            <a:ext cx="5935851" cy="404274"/>
          </a:xfrm>
        </p:spPr>
        <p:txBody>
          <a:bodyPr>
            <a:normAutofit/>
          </a:bodyPr>
          <a:lstStyle>
            <a:lvl1pPr marL="0" indent="0" algn="ctr">
              <a:buNone/>
              <a:defRPr sz="1800" b="0" i="0">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Presenter 18pt Arial Regular</a:t>
            </a:r>
          </a:p>
        </p:txBody>
      </p:sp>
      <p:sp>
        <p:nvSpPr>
          <p:cNvPr id="35" name="TextBox 34">
            <a:extLst>
              <a:ext uri="{FF2B5EF4-FFF2-40B4-BE49-F238E27FC236}">
                <a16:creationId xmlns:a16="http://schemas.microsoft.com/office/drawing/2014/main" id="{357029D2-AAAD-6046-A57E-98FF1584736D}"/>
              </a:ext>
            </a:extLst>
          </p:cNvPr>
          <p:cNvSpPr txBox="1"/>
          <p:nvPr userDrawn="1"/>
        </p:nvSpPr>
        <p:spPr>
          <a:xfrm>
            <a:off x="5524500" y="3598943"/>
            <a:ext cx="0" cy="0"/>
          </a:xfrm>
          <a:prstGeom prst="rect">
            <a:avLst/>
          </a:prstGeom>
        </p:spPr>
        <p:txBody>
          <a:bodyPr vert="horz" wrap="none" lIns="91440" tIns="45720" rIns="91440" bIns="45720" rtlCol="0" anchor="ctr">
            <a:noAutofit/>
          </a:bodyPr>
          <a:lstStyle/>
          <a:p>
            <a:pPr algn="ctr"/>
            <a:endParaRPr lang="en-US" sz="1600" b="1">
              <a:solidFill>
                <a:srgbClr val="00AAA6"/>
              </a:solidFill>
              <a:cs typeface="Arial" panose="020B0604020202020204" pitchFamily="34" charset="0"/>
            </a:endParaRPr>
          </a:p>
        </p:txBody>
      </p:sp>
    </p:spTree>
    <p:extLst>
      <p:ext uri="{BB962C8B-B14F-4D97-AF65-F5344CB8AC3E}">
        <p14:creationId xmlns:p14="http://schemas.microsoft.com/office/powerpoint/2010/main" val="15719180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1" name="Picture 10">
            <a:extLst>
              <a:ext uri="{FF2B5EF4-FFF2-40B4-BE49-F238E27FC236}">
                <a16:creationId xmlns:a16="http://schemas.microsoft.com/office/drawing/2014/main" id="{B1904ECF-6DA7-274A-9609-539572760B0C}"/>
              </a:ext>
            </a:extLst>
          </p:cNvPr>
          <p:cNvPicPr>
            <a:picLocks noChangeAspect="1"/>
          </p:cNvPicPr>
          <p:nvPr userDrawn="1"/>
        </p:nvPicPr>
        <p:blipFill>
          <a:blip r:embed="rId2"/>
          <a:stretch>
            <a:fillRect/>
          </a:stretch>
        </p:blipFill>
        <p:spPr>
          <a:xfrm>
            <a:off x="3720677" y="5883181"/>
            <a:ext cx="1670050" cy="336550"/>
          </a:xfrm>
          <a:prstGeom prst="rect">
            <a:avLst/>
          </a:prstGeom>
        </p:spPr>
      </p:pic>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3181835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No Logo">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4112437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ictur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4069976" y="2212981"/>
            <a:ext cx="4429073" cy="3259382"/>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endParaRPr lang="en-US">
              <a:solidFill>
                <a:schemeClr val="tx1"/>
              </a:solidFill>
              <a:latin typeface="Arial" panose="020B0604020202020204" pitchFamily="34" charset="0"/>
              <a:cs typeface="Arial" panose="020B0604020202020204" pitchFamily="34" charset="0"/>
            </a:endParaRP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535477"/>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
        <p:nvSpPr>
          <p:cNvPr id="3" name="Picture Placeholder 2">
            <a:extLst>
              <a:ext uri="{FF2B5EF4-FFF2-40B4-BE49-F238E27FC236}">
                <a16:creationId xmlns:a16="http://schemas.microsoft.com/office/drawing/2014/main" id="{47B1A98F-F5BD-9A4B-A0E1-5D7CC2CFE226}"/>
              </a:ext>
            </a:extLst>
          </p:cNvPr>
          <p:cNvSpPr>
            <a:spLocks noGrp="1"/>
          </p:cNvSpPr>
          <p:nvPr>
            <p:ph type="pic" sz="quarter" idx="12"/>
          </p:nvPr>
        </p:nvSpPr>
        <p:spPr>
          <a:xfrm>
            <a:off x="612350" y="2212980"/>
            <a:ext cx="3260725" cy="4006850"/>
          </a:xfrm>
        </p:spPr>
        <p:txBody>
          <a:bodyPr/>
          <a:lstStyle/>
          <a:p>
            <a:endParaRPr lang="en-US"/>
          </a:p>
        </p:txBody>
      </p:sp>
    </p:spTree>
    <p:extLst>
      <p:ext uri="{BB962C8B-B14F-4D97-AF65-F5344CB8AC3E}">
        <p14:creationId xmlns:p14="http://schemas.microsoft.com/office/powerpoint/2010/main" val="3995358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2077940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2308958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1" name="Picture 10">
            <a:extLst>
              <a:ext uri="{FF2B5EF4-FFF2-40B4-BE49-F238E27FC236}">
                <a16:creationId xmlns:a16="http://schemas.microsoft.com/office/drawing/2014/main" id="{B1904ECF-6DA7-274A-9609-539572760B0C}"/>
              </a:ext>
            </a:extLst>
          </p:cNvPr>
          <p:cNvPicPr>
            <a:picLocks noChangeAspect="1"/>
          </p:cNvPicPr>
          <p:nvPr userDrawn="1"/>
        </p:nvPicPr>
        <p:blipFill>
          <a:blip r:embed="rId2"/>
          <a:stretch>
            <a:fillRect/>
          </a:stretch>
        </p:blipFill>
        <p:spPr>
          <a:xfrm>
            <a:off x="3720677" y="5883181"/>
            <a:ext cx="1670050" cy="336550"/>
          </a:xfrm>
          <a:prstGeom prst="rect">
            <a:avLst/>
          </a:prstGeom>
        </p:spPr>
      </p:pic>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38212199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5726741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613700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A784-A21B-4809-B746-1194E8D012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968A6-8B93-4F26-8F93-8601A72560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F38858-BA7E-4CC0-9A35-E949A543E90E}"/>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id="{AAA07E46-AB75-429C-B8C6-BCFA5F3904EF}"/>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id="{5444BF60-31A5-4EF2-BECA-FE920A01B4FC}"/>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145127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C71B0-9271-452F-A95C-EE6C49932ACA}"/>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3" name="Footer Placeholder 2">
            <a:extLst>
              <a:ext uri="{FF2B5EF4-FFF2-40B4-BE49-F238E27FC236}">
                <a16:creationId xmlns:a16="http://schemas.microsoft.com/office/drawing/2014/main" id="{9DE23DC5-D1C9-45AD-91FC-1DCB988FE22B}"/>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a16="http://schemas.microsoft.com/office/drawing/2014/main" id="{A7FCBB8E-B94C-42B2-B206-D61351E0B6BE}"/>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7778605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F8A3-EDEC-4923-88A4-33A7ED8DBE0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D885E9D-49D5-4376-821D-F6E8F0BCC54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AE6594D-4505-411C-9021-0DFCFD1690D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E128AA-8619-4315-865A-DC1924802039}"/>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6" name="Footer Placeholder 5">
            <a:extLst>
              <a:ext uri="{FF2B5EF4-FFF2-40B4-BE49-F238E27FC236}">
                <a16:creationId xmlns:a16="http://schemas.microsoft.com/office/drawing/2014/main" id="{99D93704-D740-4880-A119-C62F9AEB4040}"/>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a16="http://schemas.microsoft.com/office/drawing/2014/main" id="{4D71C737-76EA-41FA-A60B-B7D5BC9399D8}"/>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8414858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Box 1"/>
          <p:cNvSpPr txBox="1"/>
          <p:nvPr userDrawn="1"/>
        </p:nvSpPr>
        <p:spPr>
          <a:xfrm>
            <a:off x="152401" y="6477002"/>
            <a:ext cx="896399" cy="207749"/>
          </a:xfrm>
          <a:prstGeom prst="rect">
            <a:avLst/>
          </a:prstGeom>
          <a:noFill/>
        </p:spPr>
        <p:txBody>
          <a:bodyPr wrap="none" rtlCol="0">
            <a:spAutoFit/>
          </a:bodyPr>
          <a:lstStyle/>
          <a:p>
            <a:r>
              <a:rPr lang="en-US" sz="750" dirty="0">
                <a:solidFill>
                  <a:srgbClr val="000000"/>
                </a:solidFill>
              </a:rPr>
              <a:t>Copyrights apply</a:t>
            </a:r>
          </a:p>
        </p:txBody>
      </p:sp>
    </p:spTree>
    <p:extLst>
      <p:ext uri="{BB962C8B-B14F-4D97-AF65-F5344CB8AC3E}">
        <p14:creationId xmlns:p14="http://schemas.microsoft.com/office/powerpoint/2010/main" val="26569620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E5665-8769-42DA-8AC9-7BD280D62D22}"/>
              </a:ext>
            </a:extLst>
          </p:cNvPr>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65876C62-A7B3-4196-8F74-825AD8BD9A4D}"/>
              </a:ext>
            </a:extLst>
          </p:cNvPr>
          <p:cNvSpPr>
            <a:spLocks noGrp="1"/>
          </p:cNvSpPr>
          <p:nvPr>
            <p:ph type="tbl" idx="1"/>
          </p:nvPr>
        </p:nvSpPr>
        <p:spPr>
          <a:xfrm>
            <a:off x="685800" y="1981200"/>
            <a:ext cx="7772400" cy="4114800"/>
          </a:xfrm>
        </p:spPr>
        <p:txBody>
          <a:bodyPr/>
          <a:lstStyle/>
          <a:p>
            <a:endParaRPr lang="en-US"/>
          </a:p>
        </p:txBody>
      </p:sp>
      <p:sp>
        <p:nvSpPr>
          <p:cNvPr id="4" name="Date Placeholder 3">
            <a:extLst>
              <a:ext uri="{FF2B5EF4-FFF2-40B4-BE49-F238E27FC236}">
                <a16:creationId xmlns:a16="http://schemas.microsoft.com/office/drawing/2014/main" id="{F17BA9C1-D057-40FA-87FD-B0D41CACB4EC}"/>
              </a:ext>
            </a:extLst>
          </p:cNvPr>
          <p:cNvSpPr>
            <a:spLocks noGrp="1"/>
          </p:cNvSpPr>
          <p:nvPr>
            <p:ph type="dt" sz="half" idx="10"/>
          </p:nvPr>
        </p:nvSpPr>
        <p:spPr>
          <a:xfrm>
            <a:off x="685800" y="6248400"/>
            <a:ext cx="1905000" cy="457200"/>
          </a:xfrm>
        </p:spPr>
        <p:txBody>
          <a:bodyPr/>
          <a:lstStyle>
            <a:lvl1pPr>
              <a:defRPr/>
            </a:lvl1pPr>
          </a:lstStyle>
          <a:p>
            <a:endParaRPr lang="en-US" altLang="en-US">
              <a:solidFill>
                <a:srgbClr val="000000">
                  <a:tint val="75000"/>
                </a:srgbClr>
              </a:solidFill>
            </a:endParaRPr>
          </a:p>
        </p:txBody>
      </p:sp>
      <p:sp>
        <p:nvSpPr>
          <p:cNvPr id="5" name="Footer Placeholder 4">
            <a:extLst>
              <a:ext uri="{FF2B5EF4-FFF2-40B4-BE49-F238E27FC236}">
                <a16:creationId xmlns:a16="http://schemas.microsoft.com/office/drawing/2014/main" id="{36A303F8-6089-4F76-88A2-D0D49577F0BA}"/>
              </a:ext>
            </a:extLst>
          </p:cNvPr>
          <p:cNvSpPr>
            <a:spLocks noGrp="1"/>
          </p:cNvSpPr>
          <p:nvPr>
            <p:ph type="ftr" sz="quarter" idx="11"/>
          </p:nvPr>
        </p:nvSpPr>
        <p:spPr>
          <a:xfrm>
            <a:off x="3124200" y="6248400"/>
            <a:ext cx="2895600" cy="457200"/>
          </a:xfrm>
        </p:spPr>
        <p:txBody>
          <a:bodyPr/>
          <a:lstStyle>
            <a:lvl1pPr>
              <a:defRPr/>
            </a:lvl1pPr>
          </a:lstStyle>
          <a:p>
            <a:endParaRPr lang="en-US" altLang="en-US">
              <a:solidFill>
                <a:srgbClr val="000000">
                  <a:tint val="75000"/>
                </a:srgbClr>
              </a:solidFill>
            </a:endParaRPr>
          </a:p>
        </p:txBody>
      </p:sp>
      <p:sp>
        <p:nvSpPr>
          <p:cNvPr id="6" name="Slide Number Placeholder 5">
            <a:extLst>
              <a:ext uri="{FF2B5EF4-FFF2-40B4-BE49-F238E27FC236}">
                <a16:creationId xmlns:a16="http://schemas.microsoft.com/office/drawing/2014/main" id="{5AC56580-D592-4508-AE1E-0E7C9E252AE7}"/>
              </a:ext>
            </a:extLst>
          </p:cNvPr>
          <p:cNvSpPr>
            <a:spLocks noGrp="1"/>
          </p:cNvSpPr>
          <p:nvPr>
            <p:ph type="sldNum" sz="quarter" idx="12"/>
          </p:nvPr>
        </p:nvSpPr>
        <p:spPr>
          <a:xfrm>
            <a:off x="6553200" y="6248400"/>
            <a:ext cx="1905000" cy="457200"/>
          </a:xfrm>
        </p:spPr>
        <p:txBody>
          <a:bodyPr/>
          <a:lstStyle>
            <a:lvl1pPr>
              <a:defRPr/>
            </a:lvl1pPr>
          </a:lstStyle>
          <a:p>
            <a:fld id="{201B2471-3915-453D-9DC2-A2FEAFFBB361}" type="slidenum">
              <a:rPr lang="en-US" altLang="en-US">
                <a:solidFill>
                  <a:srgbClr val="000000">
                    <a:tint val="75000"/>
                  </a:srgbClr>
                </a:solidFill>
              </a:rPr>
              <a:pPr/>
              <a:t>‹#›</a:t>
            </a:fld>
            <a:endParaRPr lang="en-US" altLang="en-US">
              <a:solidFill>
                <a:srgbClr val="000000">
                  <a:tint val="75000"/>
                </a:srgbClr>
              </a:solidFill>
            </a:endParaRPr>
          </a:p>
        </p:txBody>
      </p:sp>
    </p:spTree>
    <p:extLst>
      <p:ext uri="{BB962C8B-B14F-4D97-AF65-F5344CB8AC3E}">
        <p14:creationId xmlns:p14="http://schemas.microsoft.com/office/powerpoint/2010/main" val="20170319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4">
            <a:extLst>
              <a:ext uri="{FF2B5EF4-FFF2-40B4-BE49-F238E27FC236}">
                <a16:creationId xmlns:a16="http://schemas.microsoft.com/office/drawing/2014/main" id="{CD58FB5B-9307-2544-81EF-327B9BD8BBB6}"/>
              </a:ext>
            </a:extLst>
          </p:cNvPr>
          <p:cNvSpPr/>
          <p:nvPr userDrawn="1"/>
        </p:nvSpPr>
        <p:spPr>
          <a:xfrm>
            <a:off x="2" y="-21771"/>
            <a:ext cx="9260722" cy="1857177"/>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rgbClr val="00A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9" name="Rectangle 5">
            <a:extLst>
              <a:ext uri="{FF2B5EF4-FFF2-40B4-BE49-F238E27FC236}">
                <a16:creationId xmlns:a16="http://schemas.microsoft.com/office/drawing/2014/main" id="{6F611CE1-0BB6-F043-B6B2-6BBE8B6D6DA2}"/>
              </a:ext>
            </a:extLst>
          </p:cNvPr>
          <p:cNvSpPr/>
          <p:nvPr userDrawn="1"/>
        </p:nvSpPr>
        <p:spPr>
          <a:xfrm>
            <a:off x="5394937" y="6146910"/>
            <a:ext cx="3784762" cy="75285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0" name="Picture 29">
            <a:extLst>
              <a:ext uri="{FF2B5EF4-FFF2-40B4-BE49-F238E27FC236}">
                <a16:creationId xmlns:a16="http://schemas.microsoft.com/office/drawing/2014/main" id="{213FCE42-60D8-9A4B-B840-090317BB6E4E}"/>
              </a:ext>
            </a:extLst>
          </p:cNvPr>
          <p:cNvPicPr>
            <a:picLocks noChangeAspect="1"/>
          </p:cNvPicPr>
          <p:nvPr userDrawn="1"/>
        </p:nvPicPr>
        <p:blipFill>
          <a:blip r:embed="rId2"/>
          <a:stretch>
            <a:fillRect/>
          </a:stretch>
        </p:blipFill>
        <p:spPr>
          <a:xfrm>
            <a:off x="3234373" y="2139062"/>
            <a:ext cx="2791980" cy="813743"/>
          </a:xfrm>
          <a:prstGeom prst="rect">
            <a:avLst/>
          </a:prstGeom>
        </p:spPr>
      </p:pic>
      <p:sp>
        <p:nvSpPr>
          <p:cNvPr id="31" name="TextBox 30">
            <a:extLst>
              <a:ext uri="{FF2B5EF4-FFF2-40B4-BE49-F238E27FC236}">
                <a16:creationId xmlns:a16="http://schemas.microsoft.com/office/drawing/2014/main" id="{953CC40C-3FB0-8B4F-B3AF-40EFFAAD006B}"/>
              </a:ext>
            </a:extLst>
          </p:cNvPr>
          <p:cNvSpPr txBox="1"/>
          <p:nvPr userDrawn="1"/>
        </p:nvSpPr>
        <p:spPr>
          <a:xfrm>
            <a:off x="125262" y="6326220"/>
            <a:ext cx="5269675" cy="461665"/>
          </a:xfrm>
          <a:prstGeom prst="rect">
            <a:avLst/>
          </a:prstGeom>
          <a:noFill/>
        </p:spPr>
        <p:txBody>
          <a:bodyPr wrap="square" rtlCol="0">
            <a:spAutoFit/>
          </a:bodyPr>
          <a:lstStyle/>
          <a:p>
            <a:r>
              <a:rPr lang="en-US" sz="800">
                <a:solidFill>
                  <a:srgbClr val="E7E6E6">
                    <a:lumMod val="75000"/>
                  </a:srgbClr>
                </a:solidFill>
              </a:rPr>
              <a:t>The following report is proprietary information and constitutes trade secrets of The </a:t>
            </a:r>
            <a:r>
              <a:rPr lang="en-US" sz="800" err="1">
                <a:solidFill>
                  <a:srgbClr val="E7E6E6">
                    <a:lumMod val="75000"/>
                  </a:srgbClr>
                </a:solidFill>
              </a:rPr>
              <a:t>MetroHealth</a:t>
            </a:r>
            <a:r>
              <a:rPr lang="en-US" sz="800">
                <a:solidFill>
                  <a:srgbClr val="E7E6E6">
                    <a:lumMod val="75000"/>
                  </a:srgbClr>
                </a:solidFill>
              </a:rPr>
              <a:t> System and may not be disclosed in whole or part to any external parties without the express consent of The </a:t>
            </a:r>
            <a:r>
              <a:rPr lang="en-US" sz="800" err="1">
                <a:solidFill>
                  <a:srgbClr val="E7E6E6">
                    <a:lumMod val="75000"/>
                  </a:srgbClr>
                </a:solidFill>
              </a:rPr>
              <a:t>MetroHealth</a:t>
            </a:r>
            <a:r>
              <a:rPr lang="en-US" sz="800">
                <a:solidFill>
                  <a:srgbClr val="E7E6E6">
                    <a:lumMod val="75000"/>
                  </a:srgbClr>
                </a:solidFill>
              </a:rPr>
              <a:t> System. This document is intended to be used internally for The MetroHealth System discussion.</a:t>
            </a:r>
          </a:p>
        </p:txBody>
      </p:sp>
      <p:sp>
        <p:nvSpPr>
          <p:cNvPr id="32" name="Title 1">
            <a:extLst>
              <a:ext uri="{FF2B5EF4-FFF2-40B4-BE49-F238E27FC236}">
                <a16:creationId xmlns:a16="http://schemas.microsoft.com/office/drawing/2014/main" id="{1D4BC885-23B1-0F41-A2E3-B6122DE2D807}"/>
              </a:ext>
            </a:extLst>
          </p:cNvPr>
          <p:cNvSpPr>
            <a:spLocks noGrp="1"/>
          </p:cNvSpPr>
          <p:nvPr>
            <p:ph type="ctrTitle" hasCustomPrompt="1"/>
          </p:nvPr>
        </p:nvSpPr>
        <p:spPr>
          <a:xfrm>
            <a:off x="365391" y="3429000"/>
            <a:ext cx="8413217" cy="575403"/>
          </a:xfrm>
        </p:spPr>
        <p:txBody>
          <a:bodyPr anchor="b">
            <a:normAutofit/>
          </a:bodyPr>
          <a:lstStyle>
            <a:lvl1pPr algn="ctr">
              <a:defRPr sz="2400" b="1" i="0">
                <a:solidFill>
                  <a:srgbClr val="004A98"/>
                </a:solidFill>
                <a:latin typeface="Arial" panose="020B0604020202020204" pitchFamily="34" charset="0"/>
                <a:cs typeface="Arial" panose="020B0604020202020204" pitchFamily="34" charset="0"/>
              </a:defRPr>
            </a:lvl1pPr>
          </a:lstStyle>
          <a:p>
            <a:r>
              <a:rPr lang="en-US"/>
              <a:t>PRESENTATION TITLE HERE 24PT ARIAL BOLD</a:t>
            </a:r>
          </a:p>
        </p:txBody>
      </p:sp>
      <p:sp>
        <p:nvSpPr>
          <p:cNvPr id="33" name="Subtitle 2">
            <a:extLst>
              <a:ext uri="{FF2B5EF4-FFF2-40B4-BE49-F238E27FC236}">
                <a16:creationId xmlns:a16="http://schemas.microsoft.com/office/drawing/2014/main" id="{52933ADC-9859-9E4D-A5AB-88486E6FEADC}"/>
              </a:ext>
            </a:extLst>
          </p:cNvPr>
          <p:cNvSpPr>
            <a:spLocks noGrp="1"/>
          </p:cNvSpPr>
          <p:nvPr>
            <p:ph type="subTitle" idx="1" hasCustomPrompt="1"/>
          </p:nvPr>
        </p:nvSpPr>
        <p:spPr>
          <a:xfrm>
            <a:off x="1662437" y="4442179"/>
            <a:ext cx="5935851" cy="404274"/>
          </a:xfrm>
        </p:spPr>
        <p:txBody>
          <a:bodyPr>
            <a:normAutofit/>
          </a:bodyPr>
          <a:lstStyle>
            <a:lvl1pPr marL="0" indent="0" algn="ctr">
              <a:buNone/>
              <a:defRPr sz="1800" b="0" i="0">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Presenter 18pt Arial Regular</a:t>
            </a:r>
          </a:p>
        </p:txBody>
      </p:sp>
      <p:sp>
        <p:nvSpPr>
          <p:cNvPr id="35" name="TextBox 34">
            <a:extLst>
              <a:ext uri="{FF2B5EF4-FFF2-40B4-BE49-F238E27FC236}">
                <a16:creationId xmlns:a16="http://schemas.microsoft.com/office/drawing/2014/main" id="{357029D2-AAAD-6046-A57E-98FF1584736D}"/>
              </a:ext>
            </a:extLst>
          </p:cNvPr>
          <p:cNvSpPr txBox="1"/>
          <p:nvPr userDrawn="1"/>
        </p:nvSpPr>
        <p:spPr>
          <a:xfrm>
            <a:off x="5524500" y="3598943"/>
            <a:ext cx="0" cy="0"/>
          </a:xfrm>
          <a:prstGeom prst="rect">
            <a:avLst/>
          </a:prstGeom>
        </p:spPr>
        <p:txBody>
          <a:bodyPr vert="horz" wrap="none" lIns="91440" tIns="45720" rIns="91440" bIns="45720" rtlCol="0" anchor="ctr">
            <a:noAutofit/>
          </a:bodyPr>
          <a:lstStyle/>
          <a:p>
            <a:pPr algn="ctr"/>
            <a:endParaRPr lang="en-US" sz="1600" b="1">
              <a:solidFill>
                <a:srgbClr val="00AAA6"/>
              </a:solidFill>
              <a:cs typeface="Arial" panose="020B0604020202020204" pitchFamily="34" charset="0"/>
            </a:endParaRPr>
          </a:p>
        </p:txBody>
      </p:sp>
    </p:spTree>
    <p:extLst>
      <p:ext uri="{BB962C8B-B14F-4D97-AF65-F5344CB8AC3E}">
        <p14:creationId xmlns:p14="http://schemas.microsoft.com/office/powerpoint/2010/main" val="25637048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1" name="Picture 10">
            <a:extLst>
              <a:ext uri="{FF2B5EF4-FFF2-40B4-BE49-F238E27FC236}">
                <a16:creationId xmlns:a16="http://schemas.microsoft.com/office/drawing/2014/main" id="{B1904ECF-6DA7-274A-9609-539572760B0C}"/>
              </a:ext>
            </a:extLst>
          </p:cNvPr>
          <p:cNvPicPr>
            <a:picLocks noChangeAspect="1"/>
          </p:cNvPicPr>
          <p:nvPr userDrawn="1"/>
        </p:nvPicPr>
        <p:blipFill>
          <a:blip r:embed="rId2"/>
          <a:stretch>
            <a:fillRect/>
          </a:stretch>
        </p:blipFill>
        <p:spPr>
          <a:xfrm>
            <a:off x="3720677" y="5883181"/>
            <a:ext cx="1670050" cy="336550"/>
          </a:xfrm>
          <a:prstGeom prst="rect">
            <a:avLst/>
          </a:prstGeom>
        </p:spPr>
      </p:pic>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2935336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No Logo">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1964461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Logo">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19502375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4069976" y="2212981"/>
            <a:ext cx="4429073" cy="3259382"/>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endParaRPr lang="en-US">
              <a:solidFill>
                <a:schemeClr val="tx1"/>
              </a:solidFill>
              <a:latin typeface="Arial" panose="020B0604020202020204" pitchFamily="34" charset="0"/>
              <a:cs typeface="Arial" panose="020B0604020202020204" pitchFamily="34" charset="0"/>
            </a:endParaRP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535477"/>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
        <p:nvSpPr>
          <p:cNvPr id="3" name="Picture Placeholder 2">
            <a:extLst>
              <a:ext uri="{FF2B5EF4-FFF2-40B4-BE49-F238E27FC236}">
                <a16:creationId xmlns:a16="http://schemas.microsoft.com/office/drawing/2014/main" id="{47B1A98F-F5BD-9A4B-A0E1-5D7CC2CFE226}"/>
              </a:ext>
            </a:extLst>
          </p:cNvPr>
          <p:cNvSpPr>
            <a:spLocks noGrp="1"/>
          </p:cNvSpPr>
          <p:nvPr>
            <p:ph type="pic" sz="quarter" idx="12"/>
          </p:nvPr>
        </p:nvSpPr>
        <p:spPr>
          <a:xfrm>
            <a:off x="612350" y="2212980"/>
            <a:ext cx="3260725" cy="4006850"/>
          </a:xfrm>
        </p:spPr>
        <p:txBody>
          <a:bodyPr/>
          <a:lstStyle/>
          <a:p>
            <a:endParaRPr lang="en-US"/>
          </a:p>
        </p:txBody>
      </p:sp>
    </p:spTree>
    <p:extLst>
      <p:ext uri="{BB962C8B-B14F-4D97-AF65-F5344CB8AC3E}">
        <p14:creationId xmlns:p14="http://schemas.microsoft.com/office/powerpoint/2010/main" val="16534007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41509874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8655036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8623923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5813858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A784-A21B-4809-B746-1194E8D012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968A6-8B93-4F26-8F93-8601A72560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F38858-BA7E-4CC0-9A35-E949A543E90E}"/>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id="{AAA07E46-AB75-429C-B8C6-BCFA5F3904EF}"/>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id="{5444BF60-31A5-4EF2-BECA-FE920A01B4FC}"/>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40862120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C71B0-9271-452F-A95C-EE6C49932ACA}"/>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3" name="Footer Placeholder 2">
            <a:extLst>
              <a:ext uri="{FF2B5EF4-FFF2-40B4-BE49-F238E27FC236}">
                <a16:creationId xmlns:a16="http://schemas.microsoft.com/office/drawing/2014/main" id="{9DE23DC5-D1C9-45AD-91FC-1DCB988FE22B}"/>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a16="http://schemas.microsoft.com/office/drawing/2014/main" id="{A7FCBB8E-B94C-42B2-B206-D61351E0B6BE}"/>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688431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F8A3-EDEC-4923-88A4-33A7ED8DBE0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D885E9D-49D5-4376-821D-F6E8F0BCC54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AE6594D-4505-411C-9021-0DFCFD1690D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E128AA-8619-4315-865A-DC1924802039}"/>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6" name="Footer Placeholder 5">
            <a:extLst>
              <a:ext uri="{FF2B5EF4-FFF2-40B4-BE49-F238E27FC236}">
                <a16:creationId xmlns:a16="http://schemas.microsoft.com/office/drawing/2014/main" id="{99D93704-D740-4880-A119-C62F9AEB4040}"/>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a16="http://schemas.microsoft.com/office/drawing/2014/main" id="{4D71C737-76EA-41FA-A60B-B7D5BC9399D8}"/>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0355798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Box 1"/>
          <p:cNvSpPr txBox="1"/>
          <p:nvPr userDrawn="1"/>
        </p:nvSpPr>
        <p:spPr>
          <a:xfrm>
            <a:off x="152401" y="6477002"/>
            <a:ext cx="896399" cy="207749"/>
          </a:xfrm>
          <a:prstGeom prst="rect">
            <a:avLst/>
          </a:prstGeom>
          <a:noFill/>
        </p:spPr>
        <p:txBody>
          <a:bodyPr wrap="none" rtlCol="0">
            <a:spAutoFit/>
          </a:bodyPr>
          <a:lstStyle/>
          <a:p>
            <a:r>
              <a:rPr lang="en-US" sz="750" dirty="0">
                <a:solidFill>
                  <a:srgbClr val="000000"/>
                </a:solidFill>
              </a:rPr>
              <a:t>Copyrights apply</a:t>
            </a:r>
          </a:p>
        </p:txBody>
      </p:sp>
    </p:spTree>
    <p:extLst>
      <p:ext uri="{BB962C8B-B14F-4D97-AF65-F5344CB8AC3E}">
        <p14:creationId xmlns:p14="http://schemas.microsoft.com/office/powerpoint/2010/main" val="30257527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E5665-8769-42DA-8AC9-7BD280D62D22}"/>
              </a:ext>
            </a:extLst>
          </p:cNvPr>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65876C62-A7B3-4196-8F74-825AD8BD9A4D}"/>
              </a:ext>
            </a:extLst>
          </p:cNvPr>
          <p:cNvSpPr>
            <a:spLocks noGrp="1"/>
          </p:cNvSpPr>
          <p:nvPr>
            <p:ph type="tbl" idx="1"/>
          </p:nvPr>
        </p:nvSpPr>
        <p:spPr>
          <a:xfrm>
            <a:off x="685800" y="1981200"/>
            <a:ext cx="7772400" cy="4114800"/>
          </a:xfrm>
        </p:spPr>
        <p:txBody>
          <a:bodyPr/>
          <a:lstStyle/>
          <a:p>
            <a:endParaRPr lang="en-US"/>
          </a:p>
        </p:txBody>
      </p:sp>
      <p:sp>
        <p:nvSpPr>
          <p:cNvPr id="4" name="Date Placeholder 3">
            <a:extLst>
              <a:ext uri="{FF2B5EF4-FFF2-40B4-BE49-F238E27FC236}">
                <a16:creationId xmlns:a16="http://schemas.microsoft.com/office/drawing/2014/main" id="{F17BA9C1-D057-40FA-87FD-B0D41CACB4EC}"/>
              </a:ext>
            </a:extLst>
          </p:cNvPr>
          <p:cNvSpPr>
            <a:spLocks noGrp="1"/>
          </p:cNvSpPr>
          <p:nvPr>
            <p:ph type="dt" sz="half" idx="10"/>
          </p:nvPr>
        </p:nvSpPr>
        <p:spPr>
          <a:xfrm>
            <a:off x="685800" y="6248400"/>
            <a:ext cx="1905000" cy="457200"/>
          </a:xfrm>
        </p:spPr>
        <p:txBody>
          <a:bodyPr/>
          <a:lstStyle>
            <a:lvl1pPr>
              <a:defRPr/>
            </a:lvl1pPr>
          </a:lstStyle>
          <a:p>
            <a:endParaRPr lang="en-US" altLang="en-US">
              <a:solidFill>
                <a:srgbClr val="000000">
                  <a:tint val="75000"/>
                </a:srgbClr>
              </a:solidFill>
            </a:endParaRPr>
          </a:p>
        </p:txBody>
      </p:sp>
      <p:sp>
        <p:nvSpPr>
          <p:cNvPr id="5" name="Footer Placeholder 4">
            <a:extLst>
              <a:ext uri="{FF2B5EF4-FFF2-40B4-BE49-F238E27FC236}">
                <a16:creationId xmlns:a16="http://schemas.microsoft.com/office/drawing/2014/main" id="{36A303F8-6089-4F76-88A2-D0D49577F0BA}"/>
              </a:ext>
            </a:extLst>
          </p:cNvPr>
          <p:cNvSpPr>
            <a:spLocks noGrp="1"/>
          </p:cNvSpPr>
          <p:nvPr>
            <p:ph type="ftr" sz="quarter" idx="11"/>
          </p:nvPr>
        </p:nvSpPr>
        <p:spPr>
          <a:xfrm>
            <a:off x="3124200" y="6248400"/>
            <a:ext cx="2895600" cy="457200"/>
          </a:xfrm>
        </p:spPr>
        <p:txBody>
          <a:bodyPr/>
          <a:lstStyle>
            <a:lvl1pPr>
              <a:defRPr/>
            </a:lvl1pPr>
          </a:lstStyle>
          <a:p>
            <a:endParaRPr lang="en-US" altLang="en-US">
              <a:solidFill>
                <a:srgbClr val="000000">
                  <a:tint val="75000"/>
                </a:srgbClr>
              </a:solidFill>
            </a:endParaRPr>
          </a:p>
        </p:txBody>
      </p:sp>
      <p:sp>
        <p:nvSpPr>
          <p:cNvPr id="6" name="Slide Number Placeholder 5">
            <a:extLst>
              <a:ext uri="{FF2B5EF4-FFF2-40B4-BE49-F238E27FC236}">
                <a16:creationId xmlns:a16="http://schemas.microsoft.com/office/drawing/2014/main" id="{5AC56580-D592-4508-AE1E-0E7C9E252AE7}"/>
              </a:ext>
            </a:extLst>
          </p:cNvPr>
          <p:cNvSpPr>
            <a:spLocks noGrp="1"/>
          </p:cNvSpPr>
          <p:nvPr>
            <p:ph type="sldNum" sz="quarter" idx="12"/>
          </p:nvPr>
        </p:nvSpPr>
        <p:spPr>
          <a:xfrm>
            <a:off x="6553200" y="6248400"/>
            <a:ext cx="1905000" cy="457200"/>
          </a:xfrm>
        </p:spPr>
        <p:txBody>
          <a:bodyPr/>
          <a:lstStyle>
            <a:lvl1pPr>
              <a:defRPr/>
            </a:lvl1pPr>
          </a:lstStyle>
          <a:p>
            <a:fld id="{201B2471-3915-453D-9DC2-A2FEAFFBB361}" type="slidenum">
              <a:rPr lang="en-US" altLang="en-US">
                <a:solidFill>
                  <a:srgbClr val="000000">
                    <a:tint val="75000"/>
                  </a:srgbClr>
                </a:solidFill>
              </a:rPr>
              <a:pPr/>
              <a:t>‹#›</a:t>
            </a:fld>
            <a:endParaRPr lang="en-US" altLang="en-US">
              <a:solidFill>
                <a:srgbClr val="000000">
                  <a:tint val="75000"/>
                </a:srgbClr>
              </a:solidFill>
            </a:endParaRPr>
          </a:p>
        </p:txBody>
      </p:sp>
    </p:spTree>
    <p:extLst>
      <p:ext uri="{BB962C8B-B14F-4D97-AF65-F5344CB8AC3E}">
        <p14:creationId xmlns:p14="http://schemas.microsoft.com/office/powerpoint/2010/main" val="4128876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4069976" y="2212981"/>
            <a:ext cx="4429073" cy="3259382"/>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endParaRPr lang="en-US">
              <a:solidFill>
                <a:schemeClr val="tx1"/>
              </a:solidFill>
              <a:latin typeface="Arial" panose="020B0604020202020204" pitchFamily="34" charset="0"/>
              <a:cs typeface="Arial" panose="020B0604020202020204" pitchFamily="34" charset="0"/>
            </a:endParaRP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535477"/>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
        <p:nvSpPr>
          <p:cNvPr id="3" name="Picture Placeholder 2">
            <a:extLst>
              <a:ext uri="{FF2B5EF4-FFF2-40B4-BE49-F238E27FC236}">
                <a16:creationId xmlns:a16="http://schemas.microsoft.com/office/drawing/2014/main" id="{47B1A98F-F5BD-9A4B-A0E1-5D7CC2CFE226}"/>
              </a:ext>
            </a:extLst>
          </p:cNvPr>
          <p:cNvSpPr>
            <a:spLocks noGrp="1"/>
          </p:cNvSpPr>
          <p:nvPr>
            <p:ph type="pic" sz="quarter" idx="12"/>
          </p:nvPr>
        </p:nvSpPr>
        <p:spPr>
          <a:xfrm>
            <a:off x="612350" y="2212980"/>
            <a:ext cx="3260725" cy="4006850"/>
          </a:xfrm>
        </p:spPr>
        <p:txBody>
          <a:bodyPr/>
          <a:lstStyle/>
          <a:p>
            <a:endParaRPr lang="en-US"/>
          </a:p>
        </p:txBody>
      </p:sp>
    </p:spTree>
    <p:extLst>
      <p:ext uri="{BB962C8B-B14F-4D97-AF65-F5344CB8AC3E}">
        <p14:creationId xmlns:p14="http://schemas.microsoft.com/office/powerpoint/2010/main" val="42468323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4">
            <a:extLst>
              <a:ext uri="{FF2B5EF4-FFF2-40B4-BE49-F238E27FC236}">
                <a16:creationId xmlns:a16="http://schemas.microsoft.com/office/drawing/2014/main" id="{CD58FB5B-9307-2544-81EF-327B9BD8BBB6}"/>
              </a:ext>
            </a:extLst>
          </p:cNvPr>
          <p:cNvSpPr/>
          <p:nvPr userDrawn="1"/>
        </p:nvSpPr>
        <p:spPr>
          <a:xfrm>
            <a:off x="2" y="-21771"/>
            <a:ext cx="9260722" cy="1857177"/>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rgbClr val="00A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9" name="Rectangle 5">
            <a:extLst>
              <a:ext uri="{FF2B5EF4-FFF2-40B4-BE49-F238E27FC236}">
                <a16:creationId xmlns:a16="http://schemas.microsoft.com/office/drawing/2014/main" id="{6F611CE1-0BB6-F043-B6B2-6BBE8B6D6DA2}"/>
              </a:ext>
            </a:extLst>
          </p:cNvPr>
          <p:cNvSpPr/>
          <p:nvPr userDrawn="1"/>
        </p:nvSpPr>
        <p:spPr>
          <a:xfrm>
            <a:off x="5394937" y="6146910"/>
            <a:ext cx="3784762" cy="75285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0" name="Picture 29">
            <a:extLst>
              <a:ext uri="{FF2B5EF4-FFF2-40B4-BE49-F238E27FC236}">
                <a16:creationId xmlns:a16="http://schemas.microsoft.com/office/drawing/2014/main" id="{213FCE42-60D8-9A4B-B840-090317BB6E4E}"/>
              </a:ext>
            </a:extLst>
          </p:cNvPr>
          <p:cNvPicPr>
            <a:picLocks noChangeAspect="1"/>
          </p:cNvPicPr>
          <p:nvPr userDrawn="1"/>
        </p:nvPicPr>
        <p:blipFill>
          <a:blip r:embed="rId2"/>
          <a:stretch>
            <a:fillRect/>
          </a:stretch>
        </p:blipFill>
        <p:spPr>
          <a:xfrm>
            <a:off x="3234373" y="2139062"/>
            <a:ext cx="2791980" cy="813743"/>
          </a:xfrm>
          <a:prstGeom prst="rect">
            <a:avLst/>
          </a:prstGeom>
        </p:spPr>
      </p:pic>
      <p:sp>
        <p:nvSpPr>
          <p:cNvPr id="31" name="TextBox 30">
            <a:extLst>
              <a:ext uri="{FF2B5EF4-FFF2-40B4-BE49-F238E27FC236}">
                <a16:creationId xmlns:a16="http://schemas.microsoft.com/office/drawing/2014/main" id="{953CC40C-3FB0-8B4F-B3AF-40EFFAAD006B}"/>
              </a:ext>
            </a:extLst>
          </p:cNvPr>
          <p:cNvSpPr txBox="1"/>
          <p:nvPr userDrawn="1"/>
        </p:nvSpPr>
        <p:spPr>
          <a:xfrm>
            <a:off x="125262" y="6326220"/>
            <a:ext cx="5269675" cy="461665"/>
          </a:xfrm>
          <a:prstGeom prst="rect">
            <a:avLst/>
          </a:prstGeom>
          <a:noFill/>
        </p:spPr>
        <p:txBody>
          <a:bodyPr wrap="square" rtlCol="0">
            <a:spAutoFit/>
          </a:bodyPr>
          <a:lstStyle/>
          <a:p>
            <a:r>
              <a:rPr lang="en-US" sz="800">
                <a:solidFill>
                  <a:srgbClr val="E7E6E6">
                    <a:lumMod val="75000"/>
                  </a:srgbClr>
                </a:solidFill>
              </a:rPr>
              <a:t>The following report is proprietary information and constitutes trade secrets of The </a:t>
            </a:r>
            <a:r>
              <a:rPr lang="en-US" sz="800" err="1">
                <a:solidFill>
                  <a:srgbClr val="E7E6E6">
                    <a:lumMod val="75000"/>
                  </a:srgbClr>
                </a:solidFill>
              </a:rPr>
              <a:t>MetroHealth</a:t>
            </a:r>
            <a:r>
              <a:rPr lang="en-US" sz="800">
                <a:solidFill>
                  <a:srgbClr val="E7E6E6">
                    <a:lumMod val="75000"/>
                  </a:srgbClr>
                </a:solidFill>
              </a:rPr>
              <a:t> System and may not be disclosed in whole or part to any external parties without the express consent of The </a:t>
            </a:r>
            <a:r>
              <a:rPr lang="en-US" sz="800" err="1">
                <a:solidFill>
                  <a:srgbClr val="E7E6E6">
                    <a:lumMod val="75000"/>
                  </a:srgbClr>
                </a:solidFill>
              </a:rPr>
              <a:t>MetroHealth</a:t>
            </a:r>
            <a:r>
              <a:rPr lang="en-US" sz="800">
                <a:solidFill>
                  <a:srgbClr val="E7E6E6">
                    <a:lumMod val="75000"/>
                  </a:srgbClr>
                </a:solidFill>
              </a:rPr>
              <a:t> System. This document is intended to be used internally for The MetroHealth System discussion.</a:t>
            </a:r>
          </a:p>
        </p:txBody>
      </p:sp>
      <p:sp>
        <p:nvSpPr>
          <p:cNvPr id="32" name="Title 1">
            <a:extLst>
              <a:ext uri="{FF2B5EF4-FFF2-40B4-BE49-F238E27FC236}">
                <a16:creationId xmlns:a16="http://schemas.microsoft.com/office/drawing/2014/main" id="{1D4BC885-23B1-0F41-A2E3-B6122DE2D807}"/>
              </a:ext>
            </a:extLst>
          </p:cNvPr>
          <p:cNvSpPr>
            <a:spLocks noGrp="1"/>
          </p:cNvSpPr>
          <p:nvPr>
            <p:ph type="ctrTitle" hasCustomPrompt="1"/>
          </p:nvPr>
        </p:nvSpPr>
        <p:spPr>
          <a:xfrm>
            <a:off x="365391" y="3429000"/>
            <a:ext cx="8413217" cy="575403"/>
          </a:xfrm>
        </p:spPr>
        <p:txBody>
          <a:bodyPr anchor="b">
            <a:normAutofit/>
          </a:bodyPr>
          <a:lstStyle>
            <a:lvl1pPr algn="ctr">
              <a:defRPr sz="2400" b="1" i="0">
                <a:solidFill>
                  <a:srgbClr val="004A98"/>
                </a:solidFill>
                <a:latin typeface="Arial" panose="020B0604020202020204" pitchFamily="34" charset="0"/>
                <a:cs typeface="Arial" panose="020B0604020202020204" pitchFamily="34" charset="0"/>
              </a:defRPr>
            </a:lvl1pPr>
          </a:lstStyle>
          <a:p>
            <a:r>
              <a:rPr lang="en-US"/>
              <a:t>PRESENTATION TITLE HERE 24PT ARIAL BOLD</a:t>
            </a:r>
          </a:p>
        </p:txBody>
      </p:sp>
      <p:sp>
        <p:nvSpPr>
          <p:cNvPr id="33" name="Subtitle 2">
            <a:extLst>
              <a:ext uri="{FF2B5EF4-FFF2-40B4-BE49-F238E27FC236}">
                <a16:creationId xmlns:a16="http://schemas.microsoft.com/office/drawing/2014/main" id="{52933ADC-9859-9E4D-A5AB-88486E6FEADC}"/>
              </a:ext>
            </a:extLst>
          </p:cNvPr>
          <p:cNvSpPr>
            <a:spLocks noGrp="1"/>
          </p:cNvSpPr>
          <p:nvPr>
            <p:ph type="subTitle" idx="1" hasCustomPrompt="1"/>
          </p:nvPr>
        </p:nvSpPr>
        <p:spPr>
          <a:xfrm>
            <a:off x="1662437" y="4442179"/>
            <a:ext cx="5935851" cy="404274"/>
          </a:xfrm>
        </p:spPr>
        <p:txBody>
          <a:bodyPr>
            <a:normAutofit/>
          </a:bodyPr>
          <a:lstStyle>
            <a:lvl1pPr marL="0" indent="0" algn="ctr">
              <a:buNone/>
              <a:defRPr sz="1800" b="0" i="0">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Presenter 18pt Arial Regular</a:t>
            </a:r>
          </a:p>
        </p:txBody>
      </p:sp>
      <p:sp>
        <p:nvSpPr>
          <p:cNvPr id="35" name="TextBox 34">
            <a:extLst>
              <a:ext uri="{FF2B5EF4-FFF2-40B4-BE49-F238E27FC236}">
                <a16:creationId xmlns:a16="http://schemas.microsoft.com/office/drawing/2014/main" id="{357029D2-AAAD-6046-A57E-98FF1584736D}"/>
              </a:ext>
            </a:extLst>
          </p:cNvPr>
          <p:cNvSpPr txBox="1"/>
          <p:nvPr userDrawn="1"/>
        </p:nvSpPr>
        <p:spPr>
          <a:xfrm>
            <a:off x="5524500" y="3598943"/>
            <a:ext cx="0" cy="0"/>
          </a:xfrm>
          <a:prstGeom prst="rect">
            <a:avLst/>
          </a:prstGeom>
        </p:spPr>
        <p:txBody>
          <a:bodyPr vert="horz" wrap="none" lIns="91440" tIns="45720" rIns="91440" bIns="45720" rtlCol="0" anchor="ctr">
            <a:noAutofit/>
          </a:bodyPr>
          <a:lstStyle/>
          <a:p>
            <a:pPr algn="ctr"/>
            <a:endParaRPr lang="en-US" sz="1600" b="1">
              <a:solidFill>
                <a:srgbClr val="00AAA6"/>
              </a:solidFill>
              <a:cs typeface="Arial" panose="020B0604020202020204" pitchFamily="34" charset="0"/>
            </a:endParaRPr>
          </a:p>
        </p:txBody>
      </p:sp>
    </p:spTree>
    <p:extLst>
      <p:ext uri="{BB962C8B-B14F-4D97-AF65-F5344CB8AC3E}">
        <p14:creationId xmlns:p14="http://schemas.microsoft.com/office/powerpoint/2010/main" val="22871991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1" name="Picture 10">
            <a:extLst>
              <a:ext uri="{FF2B5EF4-FFF2-40B4-BE49-F238E27FC236}">
                <a16:creationId xmlns:a16="http://schemas.microsoft.com/office/drawing/2014/main" id="{B1904ECF-6DA7-274A-9609-539572760B0C}"/>
              </a:ext>
            </a:extLst>
          </p:cNvPr>
          <p:cNvPicPr>
            <a:picLocks noChangeAspect="1"/>
          </p:cNvPicPr>
          <p:nvPr userDrawn="1"/>
        </p:nvPicPr>
        <p:blipFill>
          <a:blip r:embed="rId2"/>
          <a:stretch>
            <a:fillRect/>
          </a:stretch>
        </p:blipFill>
        <p:spPr>
          <a:xfrm>
            <a:off x="3720677" y="5883181"/>
            <a:ext cx="1670050" cy="336550"/>
          </a:xfrm>
          <a:prstGeom prst="rect">
            <a:avLst/>
          </a:prstGeom>
        </p:spPr>
      </p:pic>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4042406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No Logo">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35739373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ictur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4069976" y="2212981"/>
            <a:ext cx="4429073" cy="3259382"/>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endParaRPr lang="en-US">
              <a:solidFill>
                <a:schemeClr val="tx1"/>
              </a:solidFill>
              <a:latin typeface="Arial" panose="020B0604020202020204" pitchFamily="34" charset="0"/>
              <a:cs typeface="Arial" panose="020B0604020202020204" pitchFamily="34" charset="0"/>
            </a:endParaRP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535477"/>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
        <p:nvSpPr>
          <p:cNvPr id="3" name="Picture Placeholder 2">
            <a:extLst>
              <a:ext uri="{FF2B5EF4-FFF2-40B4-BE49-F238E27FC236}">
                <a16:creationId xmlns:a16="http://schemas.microsoft.com/office/drawing/2014/main" id="{47B1A98F-F5BD-9A4B-A0E1-5D7CC2CFE226}"/>
              </a:ext>
            </a:extLst>
          </p:cNvPr>
          <p:cNvSpPr>
            <a:spLocks noGrp="1"/>
          </p:cNvSpPr>
          <p:nvPr>
            <p:ph type="pic" sz="quarter" idx="12"/>
          </p:nvPr>
        </p:nvSpPr>
        <p:spPr>
          <a:xfrm>
            <a:off x="612350" y="2212980"/>
            <a:ext cx="3260725" cy="4006850"/>
          </a:xfrm>
        </p:spPr>
        <p:txBody>
          <a:bodyPr/>
          <a:lstStyle/>
          <a:p>
            <a:endParaRPr lang="en-US"/>
          </a:p>
        </p:txBody>
      </p:sp>
    </p:spTree>
    <p:extLst>
      <p:ext uri="{BB962C8B-B14F-4D97-AF65-F5344CB8AC3E}">
        <p14:creationId xmlns:p14="http://schemas.microsoft.com/office/powerpoint/2010/main" val="40723468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12793875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6623910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3416424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4326337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A784-A21B-4809-B746-1194E8D012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968A6-8B93-4F26-8F93-8601A72560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F38858-BA7E-4CC0-9A35-E949A543E90E}"/>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id="{AAA07E46-AB75-429C-B8C6-BCFA5F3904EF}"/>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id="{5444BF60-31A5-4EF2-BECA-FE920A01B4FC}"/>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3690072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C71B0-9271-452F-A95C-EE6C49932ACA}"/>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3" name="Footer Placeholder 2">
            <a:extLst>
              <a:ext uri="{FF2B5EF4-FFF2-40B4-BE49-F238E27FC236}">
                <a16:creationId xmlns:a16="http://schemas.microsoft.com/office/drawing/2014/main" id="{9DE23DC5-D1C9-45AD-91FC-1DCB988FE22B}"/>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a16="http://schemas.microsoft.com/office/drawing/2014/main" id="{A7FCBB8E-B94C-42B2-B206-D61351E0B6BE}"/>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726447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2732203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F8A3-EDEC-4923-88A4-33A7ED8DBE0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D885E9D-49D5-4376-821D-F6E8F0BCC54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AE6594D-4505-411C-9021-0DFCFD1690D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E128AA-8619-4315-865A-DC1924802039}"/>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6" name="Footer Placeholder 5">
            <a:extLst>
              <a:ext uri="{FF2B5EF4-FFF2-40B4-BE49-F238E27FC236}">
                <a16:creationId xmlns:a16="http://schemas.microsoft.com/office/drawing/2014/main" id="{99D93704-D740-4880-A119-C62F9AEB4040}"/>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a16="http://schemas.microsoft.com/office/drawing/2014/main" id="{4D71C737-76EA-41FA-A60B-B7D5BC9399D8}"/>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5049343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Box 1"/>
          <p:cNvSpPr txBox="1"/>
          <p:nvPr userDrawn="1"/>
        </p:nvSpPr>
        <p:spPr>
          <a:xfrm>
            <a:off x="152401" y="6477002"/>
            <a:ext cx="896399" cy="207749"/>
          </a:xfrm>
          <a:prstGeom prst="rect">
            <a:avLst/>
          </a:prstGeom>
          <a:noFill/>
        </p:spPr>
        <p:txBody>
          <a:bodyPr wrap="none" rtlCol="0">
            <a:spAutoFit/>
          </a:bodyPr>
          <a:lstStyle/>
          <a:p>
            <a:r>
              <a:rPr lang="en-US" sz="750" dirty="0">
                <a:solidFill>
                  <a:srgbClr val="000000"/>
                </a:solidFill>
              </a:rPr>
              <a:t>Copyrights apply</a:t>
            </a:r>
          </a:p>
        </p:txBody>
      </p:sp>
    </p:spTree>
    <p:extLst>
      <p:ext uri="{BB962C8B-B14F-4D97-AF65-F5344CB8AC3E}">
        <p14:creationId xmlns:p14="http://schemas.microsoft.com/office/powerpoint/2010/main" val="13995399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E5665-8769-42DA-8AC9-7BD280D62D22}"/>
              </a:ext>
            </a:extLst>
          </p:cNvPr>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65876C62-A7B3-4196-8F74-825AD8BD9A4D}"/>
              </a:ext>
            </a:extLst>
          </p:cNvPr>
          <p:cNvSpPr>
            <a:spLocks noGrp="1"/>
          </p:cNvSpPr>
          <p:nvPr>
            <p:ph type="tbl" idx="1"/>
          </p:nvPr>
        </p:nvSpPr>
        <p:spPr>
          <a:xfrm>
            <a:off x="685800" y="1981200"/>
            <a:ext cx="7772400" cy="4114800"/>
          </a:xfrm>
        </p:spPr>
        <p:txBody>
          <a:bodyPr/>
          <a:lstStyle/>
          <a:p>
            <a:endParaRPr lang="en-US"/>
          </a:p>
        </p:txBody>
      </p:sp>
      <p:sp>
        <p:nvSpPr>
          <p:cNvPr id="4" name="Date Placeholder 3">
            <a:extLst>
              <a:ext uri="{FF2B5EF4-FFF2-40B4-BE49-F238E27FC236}">
                <a16:creationId xmlns:a16="http://schemas.microsoft.com/office/drawing/2014/main" id="{F17BA9C1-D057-40FA-87FD-B0D41CACB4EC}"/>
              </a:ext>
            </a:extLst>
          </p:cNvPr>
          <p:cNvSpPr>
            <a:spLocks noGrp="1"/>
          </p:cNvSpPr>
          <p:nvPr>
            <p:ph type="dt" sz="half" idx="10"/>
          </p:nvPr>
        </p:nvSpPr>
        <p:spPr>
          <a:xfrm>
            <a:off x="685800" y="6248400"/>
            <a:ext cx="1905000" cy="457200"/>
          </a:xfrm>
        </p:spPr>
        <p:txBody>
          <a:bodyPr/>
          <a:lstStyle>
            <a:lvl1pPr>
              <a:defRPr/>
            </a:lvl1pPr>
          </a:lstStyle>
          <a:p>
            <a:endParaRPr lang="en-US" altLang="en-US">
              <a:solidFill>
                <a:srgbClr val="000000">
                  <a:tint val="75000"/>
                </a:srgbClr>
              </a:solidFill>
            </a:endParaRPr>
          </a:p>
        </p:txBody>
      </p:sp>
      <p:sp>
        <p:nvSpPr>
          <p:cNvPr id="5" name="Footer Placeholder 4">
            <a:extLst>
              <a:ext uri="{FF2B5EF4-FFF2-40B4-BE49-F238E27FC236}">
                <a16:creationId xmlns:a16="http://schemas.microsoft.com/office/drawing/2014/main" id="{36A303F8-6089-4F76-88A2-D0D49577F0BA}"/>
              </a:ext>
            </a:extLst>
          </p:cNvPr>
          <p:cNvSpPr>
            <a:spLocks noGrp="1"/>
          </p:cNvSpPr>
          <p:nvPr>
            <p:ph type="ftr" sz="quarter" idx="11"/>
          </p:nvPr>
        </p:nvSpPr>
        <p:spPr>
          <a:xfrm>
            <a:off x="3124200" y="6248400"/>
            <a:ext cx="2895600" cy="457200"/>
          </a:xfrm>
        </p:spPr>
        <p:txBody>
          <a:bodyPr/>
          <a:lstStyle>
            <a:lvl1pPr>
              <a:defRPr/>
            </a:lvl1pPr>
          </a:lstStyle>
          <a:p>
            <a:endParaRPr lang="en-US" altLang="en-US">
              <a:solidFill>
                <a:srgbClr val="000000">
                  <a:tint val="75000"/>
                </a:srgbClr>
              </a:solidFill>
            </a:endParaRPr>
          </a:p>
        </p:txBody>
      </p:sp>
      <p:sp>
        <p:nvSpPr>
          <p:cNvPr id="6" name="Slide Number Placeholder 5">
            <a:extLst>
              <a:ext uri="{FF2B5EF4-FFF2-40B4-BE49-F238E27FC236}">
                <a16:creationId xmlns:a16="http://schemas.microsoft.com/office/drawing/2014/main" id="{5AC56580-D592-4508-AE1E-0E7C9E252AE7}"/>
              </a:ext>
            </a:extLst>
          </p:cNvPr>
          <p:cNvSpPr>
            <a:spLocks noGrp="1"/>
          </p:cNvSpPr>
          <p:nvPr>
            <p:ph type="sldNum" sz="quarter" idx="12"/>
          </p:nvPr>
        </p:nvSpPr>
        <p:spPr>
          <a:xfrm>
            <a:off x="6553200" y="6248400"/>
            <a:ext cx="1905000" cy="457200"/>
          </a:xfrm>
        </p:spPr>
        <p:txBody>
          <a:bodyPr/>
          <a:lstStyle>
            <a:lvl1pPr>
              <a:defRPr/>
            </a:lvl1pPr>
          </a:lstStyle>
          <a:p>
            <a:fld id="{201B2471-3915-453D-9DC2-A2FEAFFBB361}" type="slidenum">
              <a:rPr lang="en-US" altLang="en-US">
                <a:solidFill>
                  <a:srgbClr val="000000">
                    <a:tint val="75000"/>
                  </a:srgbClr>
                </a:solidFill>
              </a:rPr>
              <a:pPr/>
              <a:t>‹#›</a:t>
            </a:fld>
            <a:endParaRPr lang="en-US" altLang="en-US">
              <a:solidFill>
                <a:srgbClr val="000000">
                  <a:tint val="75000"/>
                </a:srgbClr>
              </a:solidFill>
            </a:endParaRPr>
          </a:p>
        </p:txBody>
      </p:sp>
    </p:spTree>
    <p:extLst>
      <p:ext uri="{BB962C8B-B14F-4D97-AF65-F5344CB8AC3E}">
        <p14:creationId xmlns:p14="http://schemas.microsoft.com/office/powerpoint/2010/main" val="12600774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4">
            <a:extLst>
              <a:ext uri="{FF2B5EF4-FFF2-40B4-BE49-F238E27FC236}">
                <a16:creationId xmlns:a16="http://schemas.microsoft.com/office/drawing/2014/main" id="{CD58FB5B-9307-2544-81EF-327B9BD8BBB6}"/>
              </a:ext>
            </a:extLst>
          </p:cNvPr>
          <p:cNvSpPr/>
          <p:nvPr userDrawn="1"/>
        </p:nvSpPr>
        <p:spPr>
          <a:xfrm>
            <a:off x="2" y="-21771"/>
            <a:ext cx="9260722" cy="1857177"/>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rgbClr val="00A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9" name="Rectangle 5">
            <a:extLst>
              <a:ext uri="{FF2B5EF4-FFF2-40B4-BE49-F238E27FC236}">
                <a16:creationId xmlns:a16="http://schemas.microsoft.com/office/drawing/2014/main" id="{6F611CE1-0BB6-F043-B6B2-6BBE8B6D6DA2}"/>
              </a:ext>
            </a:extLst>
          </p:cNvPr>
          <p:cNvSpPr/>
          <p:nvPr userDrawn="1"/>
        </p:nvSpPr>
        <p:spPr>
          <a:xfrm>
            <a:off x="5394937" y="6146910"/>
            <a:ext cx="3784762" cy="75285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0" name="Picture 29">
            <a:extLst>
              <a:ext uri="{FF2B5EF4-FFF2-40B4-BE49-F238E27FC236}">
                <a16:creationId xmlns:a16="http://schemas.microsoft.com/office/drawing/2014/main" id="{213FCE42-60D8-9A4B-B840-090317BB6E4E}"/>
              </a:ext>
            </a:extLst>
          </p:cNvPr>
          <p:cNvPicPr>
            <a:picLocks noChangeAspect="1"/>
          </p:cNvPicPr>
          <p:nvPr userDrawn="1"/>
        </p:nvPicPr>
        <p:blipFill>
          <a:blip r:embed="rId2"/>
          <a:stretch>
            <a:fillRect/>
          </a:stretch>
        </p:blipFill>
        <p:spPr>
          <a:xfrm>
            <a:off x="3234373" y="2139062"/>
            <a:ext cx="2791980" cy="813743"/>
          </a:xfrm>
          <a:prstGeom prst="rect">
            <a:avLst/>
          </a:prstGeom>
        </p:spPr>
      </p:pic>
      <p:sp>
        <p:nvSpPr>
          <p:cNvPr id="31" name="TextBox 30">
            <a:extLst>
              <a:ext uri="{FF2B5EF4-FFF2-40B4-BE49-F238E27FC236}">
                <a16:creationId xmlns:a16="http://schemas.microsoft.com/office/drawing/2014/main" id="{953CC40C-3FB0-8B4F-B3AF-40EFFAAD006B}"/>
              </a:ext>
            </a:extLst>
          </p:cNvPr>
          <p:cNvSpPr txBox="1"/>
          <p:nvPr userDrawn="1"/>
        </p:nvSpPr>
        <p:spPr>
          <a:xfrm>
            <a:off x="125262" y="6326220"/>
            <a:ext cx="5269675" cy="461665"/>
          </a:xfrm>
          <a:prstGeom prst="rect">
            <a:avLst/>
          </a:prstGeom>
          <a:noFill/>
        </p:spPr>
        <p:txBody>
          <a:bodyPr wrap="square" rtlCol="0">
            <a:spAutoFit/>
          </a:bodyPr>
          <a:lstStyle/>
          <a:p>
            <a:r>
              <a:rPr lang="en-US" sz="800">
                <a:solidFill>
                  <a:srgbClr val="E7E6E6">
                    <a:lumMod val="75000"/>
                  </a:srgbClr>
                </a:solidFill>
              </a:rPr>
              <a:t>The following report is proprietary information and constitutes trade secrets of The </a:t>
            </a:r>
            <a:r>
              <a:rPr lang="en-US" sz="800" err="1">
                <a:solidFill>
                  <a:srgbClr val="E7E6E6">
                    <a:lumMod val="75000"/>
                  </a:srgbClr>
                </a:solidFill>
              </a:rPr>
              <a:t>MetroHealth</a:t>
            </a:r>
            <a:r>
              <a:rPr lang="en-US" sz="800">
                <a:solidFill>
                  <a:srgbClr val="E7E6E6">
                    <a:lumMod val="75000"/>
                  </a:srgbClr>
                </a:solidFill>
              </a:rPr>
              <a:t> System and may not be disclosed in whole or part to any external parties without the express consent of The </a:t>
            </a:r>
            <a:r>
              <a:rPr lang="en-US" sz="800" err="1">
                <a:solidFill>
                  <a:srgbClr val="E7E6E6">
                    <a:lumMod val="75000"/>
                  </a:srgbClr>
                </a:solidFill>
              </a:rPr>
              <a:t>MetroHealth</a:t>
            </a:r>
            <a:r>
              <a:rPr lang="en-US" sz="800">
                <a:solidFill>
                  <a:srgbClr val="E7E6E6">
                    <a:lumMod val="75000"/>
                  </a:srgbClr>
                </a:solidFill>
              </a:rPr>
              <a:t> System. This document is intended to be used internally for The MetroHealth System discussion.</a:t>
            </a:r>
          </a:p>
        </p:txBody>
      </p:sp>
      <p:sp>
        <p:nvSpPr>
          <p:cNvPr id="32" name="Title 1">
            <a:extLst>
              <a:ext uri="{FF2B5EF4-FFF2-40B4-BE49-F238E27FC236}">
                <a16:creationId xmlns:a16="http://schemas.microsoft.com/office/drawing/2014/main" id="{1D4BC885-23B1-0F41-A2E3-B6122DE2D807}"/>
              </a:ext>
            </a:extLst>
          </p:cNvPr>
          <p:cNvSpPr>
            <a:spLocks noGrp="1"/>
          </p:cNvSpPr>
          <p:nvPr>
            <p:ph type="ctrTitle" hasCustomPrompt="1"/>
          </p:nvPr>
        </p:nvSpPr>
        <p:spPr>
          <a:xfrm>
            <a:off x="365391" y="3429000"/>
            <a:ext cx="8413217" cy="575403"/>
          </a:xfrm>
        </p:spPr>
        <p:txBody>
          <a:bodyPr anchor="b">
            <a:normAutofit/>
          </a:bodyPr>
          <a:lstStyle>
            <a:lvl1pPr algn="ctr">
              <a:defRPr sz="2400" b="1" i="0">
                <a:solidFill>
                  <a:srgbClr val="004A98"/>
                </a:solidFill>
                <a:latin typeface="Arial" panose="020B0604020202020204" pitchFamily="34" charset="0"/>
                <a:cs typeface="Arial" panose="020B0604020202020204" pitchFamily="34" charset="0"/>
              </a:defRPr>
            </a:lvl1pPr>
          </a:lstStyle>
          <a:p>
            <a:r>
              <a:rPr lang="en-US"/>
              <a:t>PRESENTATION TITLE HERE 24PT ARIAL BOLD</a:t>
            </a:r>
          </a:p>
        </p:txBody>
      </p:sp>
      <p:sp>
        <p:nvSpPr>
          <p:cNvPr id="33" name="Subtitle 2">
            <a:extLst>
              <a:ext uri="{FF2B5EF4-FFF2-40B4-BE49-F238E27FC236}">
                <a16:creationId xmlns:a16="http://schemas.microsoft.com/office/drawing/2014/main" id="{52933ADC-9859-9E4D-A5AB-88486E6FEADC}"/>
              </a:ext>
            </a:extLst>
          </p:cNvPr>
          <p:cNvSpPr>
            <a:spLocks noGrp="1"/>
          </p:cNvSpPr>
          <p:nvPr>
            <p:ph type="subTitle" idx="1" hasCustomPrompt="1"/>
          </p:nvPr>
        </p:nvSpPr>
        <p:spPr>
          <a:xfrm>
            <a:off x="1662437" y="4442179"/>
            <a:ext cx="5935851" cy="404274"/>
          </a:xfrm>
        </p:spPr>
        <p:txBody>
          <a:bodyPr>
            <a:normAutofit/>
          </a:bodyPr>
          <a:lstStyle>
            <a:lvl1pPr marL="0" indent="0" algn="ctr">
              <a:buNone/>
              <a:defRPr sz="1800" b="0" i="0">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Presenter 18pt Arial Regular</a:t>
            </a:r>
          </a:p>
        </p:txBody>
      </p:sp>
      <p:sp>
        <p:nvSpPr>
          <p:cNvPr id="35" name="TextBox 34">
            <a:extLst>
              <a:ext uri="{FF2B5EF4-FFF2-40B4-BE49-F238E27FC236}">
                <a16:creationId xmlns:a16="http://schemas.microsoft.com/office/drawing/2014/main" id="{357029D2-AAAD-6046-A57E-98FF1584736D}"/>
              </a:ext>
            </a:extLst>
          </p:cNvPr>
          <p:cNvSpPr txBox="1"/>
          <p:nvPr userDrawn="1"/>
        </p:nvSpPr>
        <p:spPr>
          <a:xfrm>
            <a:off x="5524500" y="3598943"/>
            <a:ext cx="0" cy="0"/>
          </a:xfrm>
          <a:prstGeom prst="rect">
            <a:avLst/>
          </a:prstGeom>
        </p:spPr>
        <p:txBody>
          <a:bodyPr vert="horz" wrap="none" lIns="91440" tIns="45720" rIns="91440" bIns="45720" rtlCol="0" anchor="ctr">
            <a:noAutofit/>
          </a:bodyPr>
          <a:lstStyle/>
          <a:p>
            <a:pPr algn="ctr"/>
            <a:endParaRPr lang="en-US" sz="1600" b="1">
              <a:solidFill>
                <a:srgbClr val="00AAA6"/>
              </a:solidFill>
              <a:cs typeface="Arial" panose="020B0604020202020204" pitchFamily="34" charset="0"/>
            </a:endParaRPr>
          </a:p>
        </p:txBody>
      </p:sp>
    </p:spTree>
    <p:extLst>
      <p:ext uri="{BB962C8B-B14F-4D97-AF65-F5344CB8AC3E}">
        <p14:creationId xmlns:p14="http://schemas.microsoft.com/office/powerpoint/2010/main" val="16176328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1" name="Picture 10">
            <a:extLst>
              <a:ext uri="{FF2B5EF4-FFF2-40B4-BE49-F238E27FC236}">
                <a16:creationId xmlns:a16="http://schemas.microsoft.com/office/drawing/2014/main" id="{B1904ECF-6DA7-274A-9609-539572760B0C}"/>
              </a:ext>
            </a:extLst>
          </p:cNvPr>
          <p:cNvPicPr>
            <a:picLocks noChangeAspect="1"/>
          </p:cNvPicPr>
          <p:nvPr userDrawn="1"/>
        </p:nvPicPr>
        <p:blipFill>
          <a:blip r:embed="rId2"/>
          <a:stretch>
            <a:fillRect/>
          </a:stretch>
        </p:blipFill>
        <p:spPr>
          <a:xfrm>
            <a:off x="3720677" y="5883181"/>
            <a:ext cx="1670050" cy="336550"/>
          </a:xfrm>
          <a:prstGeom prst="rect">
            <a:avLst/>
          </a:prstGeom>
        </p:spPr>
      </p:pic>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6725263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No Logo">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38056026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ictur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4069976" y="2212981"/>
            <a:ext cx="4429073" cy="3259382"/>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endParaRPr lang="en-US">
              <a:solidFill>
                <a:schemeClr val="tx1"/>
              </a:solidFill>
              <a:latin typeface="Arial" panose="020B0604020202020204" pitchFamily="34" charset="0"/>
              <a:cs typeface="Arial" panose="020B0604020202020204" pitchFamily="34" charset="0"/>
            </a:endParaRP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535477"/>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
        <p:nvSpPr>
          <p:cNvPr id="3" name="Picture Placeholder 2">
            <a:extLst>
              <a:ext uri="{FF2B5EF4-FFF2-40B4-BE49-F238E27FC236}">
                <a16:creationId xmlns:a16="http://schemas.microsoft.com/office/drawing/2014/main" id="{47B1A98F-F5BD-9A4B-A0E1-5D7CC2CFE226}"/>
              </a:ext>
            </a:extLst>
          </p:cNvPr>
          <p:cNvSpPr>
            <a:spLocks noGrp="1"/>
          </p:cNvSpPr>
          <p:nvPr>
            <p:ph type="pic" sz="quarter" idx="12"/>
          </p:nvPr>
        </p:nvSpPr>
        <p:spPr>
          <a:xfrm>
            <a:off x="612350" y="2212980"/>
            <a:ext cx="3260725" cy="4006850"/>
          </a:xfrm>
        </p:spPr>
        <p:txBody>
          <a:bodyPr/>
          <a:lstStyle/>
          <a:p>
            <a:endParaRPr lang="en-US"/>
          </a:p>
        </p:txBody>
      </p:sp>
    </p:spTree>
    <p:extLst>
      <p:ext uri="{BB962C8B-B14F-4D97-AF65-F5344CB8AC3E}">
        <p14:creationId xmlns:p14="http://schemas.microsoft.com/office/powerpoint/2010/main" val="27447234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18907945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23446313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1237853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74761884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34152879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A784-A21B-4809-B746-1194E8D012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968A6-8B93-4F26-8F93-8601A72560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F38858-BA7E-4CC0-9A35-E949A543E90E}"/>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id="{AAA07E46-AB75-429C-B8C6-BCFA5F3904EF}"/>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id="{5444BF60-31A5-4EF2-BECA-FE920A01B4FC}"/>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6233419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C71B0-9271-452F-A95C-EE6C49932ACA}"/>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3" name="Footer Placeholder 2">
            <a:extLst>
              <a:ext uri="{FF2B5EF4-FFF2-40B4-BE49-F238E27FC236}">
                <a16:creationId xmlns:a16="http://schemas.microsoft.com/office/drawing/2014/main" id="{9DE23DC5-D1C9-45AD-91FC-1DCB988FE22B}"/>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a16="http://schemas.microsoft.com/office/drawing/2014/main" id="{A7FCBB8E-B94C-42B2-B206-D61351E0B6BE}"/>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0413281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F8A3-EDEC-4923-88A4-33A7ED8DBE0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D885E9D-49D5-4376-821D-F6E8F0BCC54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AE6594D-4505-411C-9021-0DFCFD1690D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E128AA-8619-4315-865A-DC1924802039}"/>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6" name="Footer Placeholder 5">
            <a:extLst>
              <a:ext uri="{FF2B5EF4-FFF2-40B4-BE49-F238E27FC236}">
                <a16:creationId xmlns:a16="http://schemas.microsoft.com/office/drawing/2014/main" id="{99D93704-D740-4880-A119-C62F9AEB4040}"/>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a16="http://schemas.microsoft.com/office/drawing/2014/main" id="{4D71C737-76EA-41FA-A60B-B7D5BC9399D8}"/>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92903723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Box 1"/>
          <p:cNvSpPr txBox="1"/>
          <p:nvPr userDrawn="1"/>
        </p:nvSpPr>
        <p:spPr>
          <a:xfrm>
            <a:off x="152401" y="6477002"/>
            <a:ext cx="896399" cy="207749"/>
          </a:xfrm>
          <a:prstGeom prst="rect">
            <a:avLst/>
          </a:prstGeom>
          <a:noFill/>
        </p:spPr>
        <p:txBody>
          <a:bodyPr wrap="none" rtlCol="0">
            <a:spAutoFit/>
          </a:bodyPr>
          <a:lstStyle/>
          <a:p>
            <a:r>
              <a:rPr lang="en-US" sz="750" dirty="0">
                <a:solidFill>
                  <a:srgbClr val="000000"/>
                </a:solidFill>
              </a:rPr>
              <a:t>Copyrights apply</a:t>
            </a:r>
          </a:p>
        </p:txBody>
      </p:sp>
    </p:spTree>
    <p:extLst>
      <p:ext uri="{BB962C8B-B14F-4D97-AF65-F5344CB8AC3E}">
        <p14:creationId xmlns:p14="http://schemas.microsoft.com/office/powerpoint/2010/main" val="21207591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E5665-8769-42DA-8AC9-7BD280D62D22}"/>
              </a:ext>
            </a:extLst>
          </p:cNvPr>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65876C62-A7B3-4196-8F74-825AD8BD9A4D}"/>
              </a:ext>
            </a:extLst>
          </p:cNvPr>
          <p:cNvSpPr>
            <a:spLocks noGrp="1"/>
          </p:cNvSpPr>
          <p:nvPr>
            <p:ph type="tbl" idx="1"/>
          </p:nvPr>
        </p:nvSpPr>
        <p:spPr>
          <a:xfrm>
            <a:off x="685800" y="1981200"/>
            <a:ext cx="7772400" cy="4114800"/>
          </a:xfrm>
        </p:spPr>
        <p:txBody>
          <a:bodyPr/>
          <a:lstStyle/>
          <a:p>
            <a:endParaRPr lang="en-US"/>
          </a:p>
        </p:txBody>
      </p:sp>
      <p:sp>
        <p:nvSpPr>
          <p:cNvPr id="4" name="Date Placeholder 3">
            <a:extLst>
              <a:ext uri="{FF2B5EF4-FFF2-40B4-BE49-F238E27FC236}">
                <a16:creationId xmlns:a16="http://schemas.microsoft.com/office/drawing/2014/main" id="{F17BA9C1-D057-40FA-87FD-B0D41CACB4EC}"/>
              </a:ext>
            </a:extLst>
          </p:cNvPr>
          <p:cNvSpPr>
            <a:spLocks noGrp="1"/>
          </p:cNvSpPr>
          <p:nvPr>
            <p:ph type="dt" sz="half" idx="10"/>
          </p:nvPr>
        </p:nvSpPr>
        <p:spPr>
          <a:xfrm>
            <a:off x="685800" y="6248400"/>
            <a:ext cx="1905000" cy="457200"/>
          </a:xfrm>
        </p:spPr>
        <p:txBody>
          <a:bodyPr/>
          <a:lstStyle>
            <a:lvl1pPr>
              <a:defRPr/>
            </a:lvl1pPr>
          </a:lstStyle>
          <a:p>
            <a:endParaRPr lang="en-US" altLang="en-US">
              <a:solidFill>
                <a:srgbClr val="000000">
                  <a:tint val="75000"/>
                </a:srgbClr>
              </a:solidFill>
            </a:endParaRPr>
          </a:p>
        </p:txBody>
      </p:sp>
      <p:sp>
        <p:nvSpPr>
          <p:cNvPr id="5" name="Footer Placeholder 4">
            <a:extLst>
              <a:ext uri="{FF2B5EF4-FFF2-40B4-BE49-F238E27FC236}">
                <a16:creationId xmlns:a16="http://schemas.microsoft.com/office/drawing/2014/main" id="{36A303F8-6089-4F76-88A2-D0D49577F0BA}"/>
              </a:ext>
            </a:extLst>
          </p:cNvPr>
          <p:cNvSpPr>
            <a:spLocks noGrp="1"/>
          </p:cNvSpPr>
          <p:nvPr>
            <p:ph type="ftr" sz="quarter" idx="11"/>
          </p:nvPr>
        </p:nvSpPr>
        <p:spPr>
          <a:xfrm>
            <a:off x="3124200" y="6248400"/>
            <a:ext cx="2895600" cy="457200"/>
          </a:xfrm>
        </p:spPr>
        <p:txBody>
          <a:bodyPr/>
          <a:lstStyle>
            <a:lvl1pPr>
              <a:defRPr/>
            </a:lvl1pPr>
          </a:lstStyle>
          <a:p>
            <a:endParaRPr lang="en-US" altLang="en-US">
              <a:solidFill>
                <a:srgbClr val="000000">
                  <a:tint val="75000"/>
                </a:srgbClr>
              </a:solidFill>
            </a:endParaRPr>
          </a:p>
        </p:txBody>
      </p:sp>
      <p:sp>
        <p:nvSpPr>
          <p:cNvPr id="6" name="Slide Number Placeholder 5">
            <a:extLst>
              <a:ext uri="{FF2B5EF4-FFF2-40B4-BE49-F238E27FC236}">
                <a16:creationId xmlns:a16="http://schemas.microsoft.com/office/drawing/2014/main" id="{5AC56580-D592-4508-AE1E-0E7C9E252AE7}"/>
              </a:ext>
            </a:extLst>
          </p:cNvPr>
          <p:cNvSpPr>
            <a:spLocks noGrp="1"/>
          </p:cNvSpPr>
          <p:nvPr>
            <p:ph type="sldNum" sz="quarter" idx="12"/>
          </p:nvPr>
        </p:nvSpPr>
        <p:spPr>
          <a:xfrm>
            <a:off x="6553200" y="6248400"/>
            <a:ext cx="1905000" cy="457200"/>
          </a:xfrm>
        </p:spPr>
        <p:txBody>
          <a:bodyPr/>
          <a:lstStyle>
            <a:lvl1pPr>
              <a:defRPr/>
            </a:lvl1pPr>
          </a:lstStyle>
          <a:p>
            <a:fld id="{201B2471-3915-453D-9DC2-A2FEAFFBB361}" type="slidenum">
              <a:rPr lang="en-US" altLang="en-US">
                <a:solidFill>
                  <a:srgbClr val="000000">
                    <a:tint val="75000"/>
                  </a:srgbClr>
                </a:solidFill>
              </a:rPr>
              <a:pPr/>
              <a:t>‹#›</a:t>
            </a:fld>
            <a:endParaRPr lang="en-US" altLang="en-US">
              <a:solidFill>
                <a:srgbClr val="000000">
                  <a:tint val="75000"/>
                </a:srgbClr>
              </a:solidFill>
            </a:endParaRPr>
          </a:p>
        </p:txBody>
      </p:sp>
    </p:spTree>
    <p:extLst>
      <p:ext uri="{BB962C8B-B14F-4D97-AF65-F5344CB8AC3E}">
        <p14:creationId xmlns:p14="http://schemas.microsoft.com/office/powerpoint/2010/main" val="17194266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8" name="Rectangle 4">
            <a:extLst>
              <a:ext uri="{FF2B5EF4-FFF2-40B4-BE49-F238E27FC236}">
                <a16:creationId xmlns:a16="http://schemas.microsoft.com/office/drawing/2014/main" id="{CD58FB5B-9307-2544-81EF-327B9BD8BBB6}"/>
              </a:ext>
            </a:extLst>
          </p:cNvPr>
          <p:cNvSpPr/>
          <p:nvPr userDrawn="1"/>
        </p:nvSpPr>
        <p:spPr>
          <a:xfrm>
            <a:off x="2" y="-21771"/>
            <a:ext cx="9260722" cy="1857177"/>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rgbClr val="00A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9" name="Rectangle 5">
            <a:extLst>
              <a:ext uri="{FF2B5EF4-FFF2-40B4-BE49-F238E27FC236}">
                <a16:creationId xmlns:a16="http://schemas.microsoft.com/office/drawing/2014/main" id="{6F611CE1-0BB6-F043-B6B2-6BBE8B6D6DA2}"/>
              </a:ext>
            </a:extLst>
          </p:cNvPr>
          <p:cNvSpPr/>
          <p:nvPr userDrawn="1"/>
        </p:nvSpPr>
        <p:spPr>
          <a:xfrm>
            <a:off x="5394937" y="6146910"/>
            <a:ext cx="3784762" cy="75285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30" name="Picture 29">
            <a:extLst>
              <a:ext uri="{FF2B5EF4-FFF2-40B4-BE49-F238E27FC236}">
                <a16:creationId xmlns:a16="http://schemas.microsoft.com/office/drawing/2014/main" id="{213FCE42-60D8-9A4B-B840-090317BB6E4E}"/>
              </a:ext>
            </a:extLst>
          </p:cNvPr>
          <p:cNvPicPr>
            <a:picLocks noChangeAspect="1"/>
          </p:cNvPicPr>
          <p:nvPr userDrawn="1"/>
        </p:nvPicPr>
        <p:blipFill>
          <a:blip r:embed="rId2"/>
          <a:stretch>
            <a:fillRect/>
          </a:stretch>
        </p:blipFill>
        <p:spPr>
          <a:xfrm>
            <a:off x="3234373" y="2139062"/>
            <a:ext cx="2791980" cy="813743"/>
          </a:xfrm>
          <a:prstGeom prst="rect">
            <a:avLst/>
          </a:prstGeom>
        </p:spPr>
      </p:pic>
      <p:sp>
        <p:nvSpPr>
          <p:cNvPr id="31" name="TextBox 30">
            <a:extLst>
              <a:ext uri="{FF2B5EF4-FFF2-40B4-BE49-F238E27FC236}">
                <a16:creationId xmlns:a16="http://schemas.microsoft.com/office/drawing/2014/main" id="{953CC40C-3FB0-8B4F-B3AF-40EFFAAD006B}"/>
              </a:ext>
            </a:extLst>
          </p:cNvPr>
          <p:cNvSpPr txBox="1"/>
          <p:nvPr userDrawn="1"/>
        </p:nvSpPr>
        <p:spPr>
          <a:xfrm>
            <a:off x="125262" y="6326220"/>
            <a:ext cx="5269675" cy="461665"/>
          </a:xfrm>
          <a:prstGeom prst="rect">
            <a:avLst/>
          </a:prstGeom>
          <a:noFill/>
        </p:spPr>
        <p:txBody>
          <a:bodyPr wrap="square" rtlCol="0">
            <a:spAutoFit/>
          </a:bodyPr>
          <a:lstStyle/>
          <a:p>
            <a:r>
              <a:rPr lang="en-US" sz="800">
                <a:solidFill>
                  <a:srgbClr val="E7E6E6">
                    <a:lumMod val="75000"/>
                  </a:srgbClr>
                </a:solidFill>
              </a:rPr>
              <a:t>The following report is proprietary information and constitutes trade secrets of The </a:t>
            </a:r>
            <a:r>
              <a:rPr lang="en-US" sz="800" err="1">
                <a:solidFill>
                  <a:srgbClr val="E7E6E6">
                    <a:lumMod val="75000"/>
                  </a:srgbClr>
                </a:solidFill>
              </a:rPr>
              <a:t>MetroHealth</a:t>
            </a:r>
            <a:r>
              <a:rPr lang="en-US" sz="800">
                <a:solidFill>
                  <a:srgbClr val="E7E6E6">
                    <a:lumMod val="75000"/>
                  </a:srgbClr>
                </a:solidFill>
              </a:rPr>
              <a:t> System and may not be disclosed in whole or part to any external parties without the express consent of The </a:t>
            </a:r>
            <a:r>
              <a:rPr lang="en-US" sz="800" err="1">
                <a:solidFill>
                  <a:srgbClr val="E7E6E6">
                    <a:lumMod val="75000"/>
                  </a:srgbClr>
                </a:solidFill>
              </a:rPr>
              <a:t>MetroHealth</a:t>
            </a:r>
            <a:r>
              <a:rPr lang="en-US" sz="800">
                <a:solidFill>
                  <a:srgbClr val="E7E6E6">
                    <a:lumMod val="75000"/>
                  </a:srgbClr>
                </a:solidFill>
              </a:rPr>
              <a:t> System. This document is intended to be used internally for The MetroHealth System discussion.</a:t>
            </a:r>
          </a:p>
        </p:txBody>
      </p:sp>
      <p:sp>
        <p:nvSpPr>
          <p:cNvPr id="32" name="Title 1">
            <a:extLst>
              <a:ext uri="{FF2B5EF4-FFF2-40B4-BE49-F238E27FC236}">
                <a16:creationId xmlns:a16="http://schemas.microsoft.com/office/drawing/2014/main" id="{1D4BC885-23B1-0F41-A2E3-B6122DE2D807}"/>
              </a:ext>
            </a:extLst>
          </p:cNvPr>
          <p:cNvSpPr>
            <a:spLocks noGrp="1"/>
          </p:cNvSpPr>
          <p:nvPr>
            <p:ph type="ctrTitle" hasCustomPrompt="1"/>
          </p:nvPr>
        </p:nvSpPr>
        <p:spPr>
          <a:xfrm>
            <a:off x="365391" y="3429000"/>
            <a:ext cx="8413217" cy="575403"/>
          </a:xfrm>
        </p:spPr>
        <p:txBody>
          <a:bodyPr anchor="b">
            <a:normAutofit/>
          </a:bodyPr>
          <a:lstStyle>
            <a:lvl1pPr algn="ctr">
              <a:defRPr sz="2400" b="1" i="0">
                <a:solidFill>
                  <a:srgbClr val="004A98"/>
                </a:solidFill>
                <a:latin typeface="Arial" panose="020B0604020202020204" pitchFamily="34" charset="0"/>
                <a:cs typeface="Arial" panose="020B0604020202020204" pitchFamily="34" charset="0"/>
              </a:defRPr>
            </a:lvl1pPr>
          </a:lstStyle>
          <a:p>
            <a:r>
              <a:rPr lang="en-US"/>
              <a:t>PRESENTATION TITLE HERE 24PT ARIAL BOLD</a:t>
            </a:r>
          </a:p>
        </p:txBody>
      </p:sp>
      <p:sp>
        <p:nvSpPr>
          <p:cNvPr id="33" name="Subtitle 2">
            <a:extLst>
              <a:ext uri="{FF2B5EF4-FFF2-40B4-BE49-F238E27FC236}">
                <a16:creationId xmlns:a16="http://schemas.microsoft.com/office/drawing/2014/main" id="{52933ADC-9859-9E4D-A5AB-88486E6FEADC}"/>
              </a:ext>
            </a:extLst>
          </p:cNvPr>
          <p:cNvSpPr>
            <a:spLocks noGrp="1"/>
          </p:cNvSpPr>
          <p:nvPr>
            <p:ph type="subTitle" idx="1" hasCustomPrompt="1"/>
          </p:nvPr>
        </p:nvSpPr>
        <p:spPr>
          <a:xfrm>
            <a:off x="1662437" y="4442179"/>
            <a:ext cx="5935851" cy="404274"/>
          </a:xfrm>
        </p:spPr>
        <p:txBody>
          <a:bodyPr>
            <a:normAutofit/>
          </a:bodyPr>
          <a:lstStyle>
            <a:lvl1pPr marL="0" indent="0" algn="ctr">
              <a:buNone/>
              <a:defRPr sz="1800" b="0" i="0">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Presenter 18pt Arial Regular</a:t>
            </a:r>
          </a:p>
        </p:txBody>
      </p:sp>
      <p:sp>
        <p:nvSpPr>
          <p:cNvPr id="35" name="TextBox 34">
            <a:extLst>
              <a:ext uri="{FF2B5EF4-FFF2-40B4-BE49-F238E27FC236}">
                <a16:creationId xmlns:a16="http://schemas.microsoft.com/office/drawing/2014/main" id="{357029D2-AAAD-6046-A57E-98FF1584736D}"/>
              </a:ext>
            </a:extLst>
          </p:cNvPr>
          <p:cNvSpPr txBox="1"/>
          <p:nvPr userDrawn="1"/>
        </p:nvSpPr>
        <p:spPr>
          <a:xfrm>
            <a:off x="5524500" y="3598943"/>
            <a:ext cx="0" cy="0"/>
          </a:xfrm>
          <a:prstGeom prst="rect">
            <a:avLst/>
          </a:prstGeom>
        </p:spPr>
        <p:txBody>
          <a:bodyPr vert="horz" wrap="none" lIns="91440" tIns="45720" rIns="91440" bIns="45720" rtlCol="0" anchor="ctr">
            <a:noAutofit/>
          </a:bodyPr>
          <a:lstStyle/>
          <a:p>
            <a:pPr algn="ctr"/>
            <a:endParaRPr lang="en-US" sz="1600" b="1">
              <a:solidFill>
                <a:srgbClr val="00AAA6"/>
              </a:solidFill>
              <a:cs typeface="Arial" panose="020B0604020202020204" pitchFamily="34" charset="0"/>
            </a:endParaRPr>
          </a:p>
        </p:txBody>
      </p:sp>
    </p:spTree>
    <p:extLst>
      <p:ext uri="{BB962C8B-B14F-4D97-AF65-F5344CB8AC3E}">
        <p14:creationId xmlns:p14="http://schemas.microsoft.com/office/powerpoint/2010/main" val="30590196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1" name="Picture 10">
            <a:extLst>
              <a:ext uri="{FF2B5EF4-FFF2-40B4-BE49-F238E27FC236}">
                <a16:creationId xmlns:a16="http://schemas.microsoft.com/office/drawing/2014/main" id="{B1904ECF-6DA7-274A-9609-539572760B0C}"/>
              </a:ext>
            </a:extLst>
          </p:cNvPr>
          <p:cNvPicPr>
            <a:picLocks noChangeAspect="1"/>
          </p:cNvPicPr>
          <p:nvPr userDrawn="1"/>
        </p:nvPicPr>
        <p:blipFill>
          <a:blip r:embed="rId2"/>
          <a:stretch>
            <a:fillRect/>
          </a:stretch>
        </p:blipFill>
        <p:spPr>
          <a:xfrm>
            <a:off x="3720677" y="5883181"/>
            <a:ext cx="1670050" cy="336550"/>
          </a:xfrm>
          <a:prstGeom prst="rect">
            <a:avLst/>
          </a:prstGeom>
        </p:spPr>
      </p:pic>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199987130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No Logo">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612350" y="2469741"/>
            <a:ext cx="7886699" cy="2654300"/>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a:t>
            </a: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840370"/>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Tree>
    <p:extLst>
      <p:ext uri="{BB962C8B-B14F-4D97-AF65-F5344CB8AC3E}">
        <p14:creationId xmlns:p14="http://schemas.microsoft.com/office/powerpoint/2010/main" val="42057798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icture and Content">
    <p:spTree>
      <p:nvGrpSpPr>
        <p:cNvPr id="1" name=""/>
        <p:cNvGrpSpPr/>
        <p:nvPr/>
      </p:nvGrpSpPr>
      <p:grpSpPr>
        <a:xfrm>
          <a:off x="0" y="0"/>
          <a:ext cx="0" cy="0"/>
          <a:chOff x="0" y="0"/>
          <a:chExt cx="0" cy="0"/>
        </a:xfrm>
      </p:grpSpPr>
      <p:sp>
        <p:nvSpPr>
          <p:cNvPr id="9" name="Title 20">
            <a:extLst>
              <a:ext uri="{FF2B5EF4-FFF2-40B4-BE49-F238E27FC236}">
                <a16:creationId xmlns:a16="http://schemas.microsoft.com/office/drawing/2014/main" id="{6F937B14-539C-A843-B863-5D269E51060F}"/>
              </a:ext>
            </a:extLst>
          </p:cNvPr>
          <p:cNvSpPr>
            <a:spLocks noGrp="1"/>
          </p:cNvSpPr>
          <p:nvPr>
            <p:ph type="title"/>
          </p:nvPr>
        </p:nvSpPr>
        <p:spPr>
          <a:xfrm>
            <a:off x="612351" y="384097"/>
            <a:ext cx="7886700" cy="809703"/>
          </a:xfrm>
        </p:spPr>
        <p:txBody>
          <a:bodyPr>
            <a:normAutofit/>
          </a:bodyPr>
          <a:lstStyle>
            <a:lvl1pPr algn="ctr">
              <a:defRPr sz="2000" b="1" i="0">
                <a:solidFill>
                  <a:srgbClr val="004A98"/>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Rectangle 6">
            <a:extLst>
              <a:ext uri="{FF2B5EF4-FFF2-40B4-BE49-F238E27FC236}">
                <a16:creationId xmlns:a16="http://schemas.microsoft.com/office/drawing/2014/main" id="{C87350AE-E35B-0547-B941-28A9290CE172}"/>
              </a:ext>
            </a:extLst>
          </p:cNvPr>
          <p:cNvSpPr/>
          <p:nvPr userDrawn="1"/>
        </p:nvSpPr>
        <p:spPr>
          <a:xfrm>
            <a:off x="-9053" y="6219731"/>
            <a:ext cx="9162106" cy="638269"/>
          </a:xfrm>
          <a:custGeom>
            <a:avLst/>
            <a:gdLst>
              <a:gd name="connsiteX0" fmla="*/ 0 w 9144000"/>
              <a:gd name="connsiteY0" fmla="*/ 0 h 909873"/>
              <a:gd name="connsiteX1" fmla="*/ 9144000 w 9144000"/>
              <a:gd name="connsiteY1" fmla="*/ 0 h 909873"/>
              <a:gd name="connsiteX2" fmla="*/ 9144000 w 9144000"/>
              <a:gd name="connsiteY2" fmla="*/ 909873 h 909873"/>
              <a:gd name="connsiteX3" fmla="*/ 0 w 9144000"/>
              <a:gd name="connsiteY3" fmla="*/ 909873 h 909873"/>
              <a:gd name="connsiteX4" fmla="*/ 0 w 9144000"/>
              <a:gd name="connsiteY4" fmla="*/ 0 h 909873"/>
              <a:gd name="connsiteX0" fmla="*/ 0 w 9153053"/>
              <a:gd name="connsiteY0" fmla="*/ 742384 h 909873"/>
              <a:gd name="connsiteX1" fmla="*/ 9153053 w 9153053"/>
              <a:gd name="connsiteY1" fmla="*/ 0 h 909873"/>
              <a:gd name="connsiteX2" fmla="*/ 9153053 w 9153053"/>
              <a:gd name="connsiteY2" fmla="*/ 909873 h 909873"/>
              <a:gd name="connsiteX3" fmla="*/ 9053 w 9153053"/>
              <a:gd name="connsiteY3" fmla="*/ 909873 h 909873"/>
              <a:gd name="connsiteX4" fmla="*/ 0 w 9153053"/>
              <a:gd name="connsiteY4" fmla="*/ 742384 h 909873"/>
              <a:gd name="connsiteX0" fmla="*/ 0 w 9162106"/>
              <a:gd name="connsiteY0" fmla="*/ 470780 h 638269"/>
              <a:gd name="connsiteX1" fmla="*/ 9162106 w 9162106"/>
              <a:gd name="connsiteY1" fmla="*/ 0 h 638269"/>
              <a:gd name="connsiteX2" fmla="*/ 9153053 w 9162106"/>
              <a:gd name="connsiteY2" fmla="*/ 638269 h 638269"/>
              <a:gd name="connsiteX3" fmla="*/ 9053 w 9162106"/>
              <a:gd name="connsiteY3" fmla="*/ 638269 h 638269"/>
              <a:gd name="connsiteX4" fmla="*/ 0 w 9162106"/>
              <a:gd name="connsiteY4" fmla="*/ 470780 h 63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106" h="638269">
                <a:moveTo>
                  <a:pt x="0" y="470780"/>
                </a:moveTo>
                <a:lnTo>
                  <a:pt x="9162106" y="0"/>
                </a:lnTo>
                <a:lnTo>
                  <a:pt x="9153053" y="638269"/>
                </a:lnTo>
                <a:lnTo>
                  <a:pt x="9053" y="638269"/>
                </a:lnTo>
                <a:lnTo>
                  <a:pt x="0" y="470780"/>
                </a:lnTo>
                <a:close/>
              </a:path>
            </a:pathLst>
          </a:custGeom>
          <a:solidFill>
            <a:srgbClr val="00AA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extBox 12">
            <a:extLst>
              <a:ext uri="{FF2B5EF4-FFF2-40B4-BE49-F238E27FC236}">
                <a16:creationId xmlns:a16="http://schemas.microsoft.com/office/drawing/2014/main" id="{2C139300-6558-6847-B72E-51EBEDD8510D}"/>
              </a:ext>
            </a:extLst>
          </p:cNvPr>
          <p:cNvSpPr txBox="1"/>
          <p:nvPr userDrawn="1"/>
        </p:nvSpPr>
        <p:spPr>
          <a:xfrm>
            <a:off x="1866900" y="999957"/>
            <a:ext cx="184731" cy="369332"/>
          </a:xfrm>
          <a:prstGeom prst="rect">
            <a:avLst/>
          </a:prstGeom>
          <a:noFill/>
        </p:spPr>
        <p:txBody>
          <a:bodyPr wrap="none" rtlCol="0">
            <a:spAutoFit/>
          </a:bodyPr>
          <a:lstStyle/>
          <a:p>
            <a:endParaRPr lang="en-US">
              <a:solidFill>
                <a:srgbClr val="000000"/>
              </a:solidFill>
            </a:endParaRPr>
          </a:p>
        </p:txBody>
      </p:sp>
      <p:sp>
        <p:nvSpPr>
          <p:cNvPr id="14" name="Text Placeholder 22">
            <a:extLst>
              <a:ext uri="{FF2B5EF4-FFF2-40B4-BE49-F238E27FC236}">
                <a16:creationId xmlns:a16="http://schemas.microsoft.com/office/drawing/2014/main" id="{DCC75817-F2AA-F04B-B586-5DFE8FE824E9}"/>
              </a:ext>
            </a:extLst>
          </p:cNvPr>
          <p:cNvSpPr>
            <a:spLocks noGrp="1"/>
          </p:cNvSpPr>
          <p:nvPr>
            <p:ph type="body" sz="quarter" idx="10" hasCustomPrompt="1"/>
          </p:nvPr>
        </p:nvSpPr>
        <p:spPr>
          <a:xfrm>
            <a:off x="4069976" y="2212981"/>
            <a:ext cx="4429073" cy="3259382"/>
          </a:xfrm>
        </p:spPr>
        <p:txBody>
          <a:bodyPr>
            <a:noAutofit/>
          </a:bodyPr>
          <a:lstStyle>
            <a:lvl1pPr marL="0" indent="0">
              <a:buNone/>
              <a:defRPr sz="1400"/>
            </a:lvl1pPr>
          </a:lstStyle>
          <a:p>
            <a:pPr>
              <a:lnSpc>
                <a:spcPct val="150000"/>
              </a:lnSpc>
            </a:pPr>
            <a:r>
              <a:rPr lang="en-US">
                <a:solidFill>
                  <a:schemeClr val="tx1"/>
                </a:solidFill>
                <a:latin typeface="Arial" panose="020B0604020202020204" pitchFamily="34" charset="0"/>
                <a:cs typeface="Arial" panose="020B0604020202020204" pitchFamily="34" charset="0"/>
              </a:rPr>
              <a:t>Paragraph text 14pt. Lorem ipsum dolor sit </a:t>
            </a:r>
            <a:r>
              <a:rPr lang="en-US" err="1">
                <a:solidFill>
                  <a:schemeClr val="tx1"/>
                </a:solidFill>
                <a:latin typeface="Arial" panose="020B0604020202020204" pitchFamily="34" charset="0"/>
                <a:cs typeface="Arial" panose="020B0604020202020204" pitchFamily="34" charset="0"/>
              </a:rPr>
              <a:t>amet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consectetuer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adipiscing</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sed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nonummy</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nibh</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euismod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tincidunt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laoreet</a:t>
            </a:r>
            <a:r>
              <a:rPr lang="en-US">
                <a:solidFill>
                  <a:schemeClr val="tx1"/>
                </a:solidFill>
                <a:latin typeface="Arial" panose="020B0604020202020204" pitchFamily="34" charset="0"/>
                <a:cs typeface="Arial" panose="020B0604020202020204" pitchFamily="34" charset="0"/>
              </a:rPr>
              <a:t> dolore magna </a:t>
            </a:r>
            <a:r>
              <a:rPr lang="en-US" err="1">
                <a:solidFill>
                  <a:schemeClr val="tx1"/>
                </a:solidFill>
                <a:latin typeface="Arial" panose="020B0604020202020204" pitchFamily="34" charset="0"/>
                <a:cs typeface="Arial" panose="020B0604020202020204" pitchFamily="34" charset="0"/>
              </a:rPr>
              <a:t>aliquam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volutpat</a:t>
            </a:r>
            <a:r>
              <a:rPr lang="en-US">
                <a:solidFill>
                  <a:schemeClr val="tx1"/>
                </a:solidFill>
                <a:latin typeface="Arial" panose="020B0604020202020204" pitchFamily="34" charset="0"/>
                <a:cs typeface="Arial" panose="020B0604020202020204" pitchFamily="34" charset="0"/>
              </a:rPr>
              <a:t>. Ut </a:t>
            </a:r>
            <a:r>
              <a:rPr lang="en-US" err="1">
                <a:solidFill>
                  <a:schemeClr val="tx1"/>
                </a:solidFill>
                <a:latin typeface="Arial" panose="020B0604020202020204" pitchFamily="34" charset="0"/>
                <a:cs typeface="Arial" panose="020B0604020202020204" pitchFamily="34" charset="0"/>
              </a:rPr>
              <a:t>wisi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enim</a:t>
            </a:r>
            <a:r>
              <a:rPr lang="en-US">
                <a:solidFill>
                  <a:schemeClr val="tx1"/>
                </a:solidFill>
                <a:latin typeface="Arial" panose="020B0604020202020204" pitchFamily="34" charset="0"/>
                <a:cs typeface="Arial" panose="020B0604020202020204" pitchFamily="34" charset="0"/>
              </a:rPr>
              <a:t> ad  minim </a:t>
            </a:r>
            <a:r>
              <a:rPr lang="en-US" err="1">
                <a:solidFill>
                  <a:schemeClr val="tx1"/>
                </a:solidFill>
                <a:latin typeface="Arial" panose="020B0604020202020204" pitchFamily="34" charset="0"/>
                <a:cs typeface="Arial" panose="020B0604020202020204" pitchFamily="34" charset="0"/>
              </a:rPr>
              <a:t>veniam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quis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nostrud</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exerci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ullamcorper</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suscipit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lobortis</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nisl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ut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aliquip</a:t>
            </a:r>
            <a:r>
              <a:rPr lang="en-US">
                <a:solidFill>
                  <a:schemeClr val="tx1"/>
                </a:solidFill>
                <a:latin typeface="Arial" panose="020B0604020202020204" pitchFamily="34" charset="0"/>
                <a:cs typeface="Arial" panose="020B0604020202020204" pitchFamily="34" charset="0"/>
              </a:rPr>
              <a:t> ex </a:t>
            </a:r>
            <a:r>
              <a:rPr lang="en-US" err="1">
                <a:solidFill>
                  <a:schemeClr val="tx1"/>
                </a:solidFill>
                <a:latin typeface="Arial" panose="020B0604020202020204" pitchFamily="34" charset="0"/>
                <a:cs typeface="Arial" panose="020B0604020202020204" pitchFamily="34" charset="0"/>
              </a:rPr>
              <a:t>ea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commodo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Duis </a:t>
            </a:r>
            <a:r>
              <a:rPr lang="en-US" err="1">
                <a:solidFill>
                  <a:schemeClr val="tx1"/>
                </a:solidFill>
                <a:latin typeface="Arial" panose="020B0604020202020204" pitchFamily="34" charset="0"/>
                <a:cs typeface="Arial" panose="020B0604020202020204" pitchFamily="34" charset="0"/>
              </a:rPr>
              <a:t>autem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iriure</a:t>
            </a:r>
            <a:r>
              <a:rPr lang="en-US">
                <a:solidFill>
                  <a:schemeClr val="tx1"/>
                </a:solidFill>
                <a:latin typeface="Arial" panose="020B0604020202020204" pitchFamily="34" charset="0"/>
                <a:cs typeface="Arial" panose="020B0604020202020204" pitchFamily="34" charset="0"/>
              </a:rPr>
              <a:t> dolor in </a:t>
            </a:r>
            <a:r>
              <a:rPr lang="en-US" err="1">
                <a:solidFill>
                  <a:schemeClr val="tx1"/>
                </a:solidFill>
                <a:latin typeface="Arial" panose="020B0604020202020204" pitchFamily="34" charset="0"/>
                <a:cs typeface="Arial" panose="020B0604020202020204" pitchFamily="34" charset="0"/>
              </a:rPr>
              <a:t>hendrerit</a:t>
            </a:r>
            <a:r>
              <a:rPr lang="en-US">
                <a:solidFill>
                  <a:schemeClr val="tx1"/>
                </a:solidFill>
                <a:latin typeface="Arial" panose="020B0604020202020204" pitchFamily="34" charset="0"/>
                <a:cs typeface="Arial" panose="020B0604020202020204" pitchFamily="34" charset="0"/>
              </a:rPr>
              <a:t> in </a:t>
            </a:r>
            <a:r>
              <a:rPr lang="en-US" err="1">
                <a:solidFill>
                  <a:schemeClr val="tx1"/>
                </a:solidFill>
                <a:latin typeface="Arial" panose="020B0604020202020204" pitchFamily="34" charset="0"/>
                <a:cs typeface="Arial" panose="020B0604020202020204" pitchFamily="34" charset="0"/>
              </a:rPr>
              <a:t>vulputate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esse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molestie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consequat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vel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illum</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eu</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feugiat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facilisis</a:t>
            </a:r>
            <a:r>
              <a:rPr lang="en-US">
                <a:solidFill>
                  <a:schemeClr val="tx1"/>
                </a:solidFill>
                <a:latin typeface="Arial" panose="020B0604020202020204" pitchFamily="34" charset="0"/>
                <a:cs typeface="Arial" panose="020B0604020202020204" pitchFamily="34" charset="0"/>
              </a:rPr>
              <a:t> at </a:t>
            </a:r>
            <a:r>
              <a:rPr lang="en-US" err="1">
                <a:solidFill>
                  <a:schemeClr val="tx1"/>
                </a:solidFill>
                <a:latin typeface="Arial" panose="020B0604020202020204" pitchFamily="34" charset="0"/>
                <a:cs typeface="Arial" panose="020B0604020202020204" pitchFamily="34" charset="0"/>
              </a:rPr>
              <a:t>vero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eros</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accumsan</a:t>
            </a:r>
            <a:r>
              <a:rPr lang="en-US">
                <a:solidFill>
                  <a:schemeClr val="tx1"/>
                </a:solidFill>
                <a:latin typeface="Arial" panose="020B0604020202020204" pitchFamily="34" charset="0"/>
                <a:cs typeface="Arial" panose="020B0604020202020204" pitchFamily="34" charset="0"/>
              </a:rPr>
              <a:t> et </a:t>
            </a:r>
            <a:r>
              <a:rPr lang="en-US" err="1">
                <a:solidFill>
                  <a:schemeClr val="tx1"/>
                </a:solidFill>
                <a:latin typeface="Arial" panose="020B0604020202020204" pitchFamily="34" charset="0"/>
                <a:cs typeface="Arial" panose="020B0604020202020204" pitchFamily="34" charset="0"/>
              </a:rPr>
              <a:t>iusto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odio</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dignissim</a:t>
            </a:r>
            <a:r>
              <a:rPr lang="en-US">
                <a:solidFill>
                  <a:schemeClr val="tx1"/>
                </a:solidFill>
                <a:latin typeface="Arial" panose="020B0604020202020204" pitchFamily="34" charset="0"/>
                <a:cs typeface="Arial" panose="020B0604020202020204" pitchFamily="34" charset="0"/>
              </a:rPr>
              <a:t> qui </a:t>
            </a:r>
            <a:r>
              <a:rPr lang="en-US" err="1">
                <a:solidFill>
                  <a:schemeClr val="tx1"/>
                </a:solidFill>
                <a:latin typeface="Arial" panose="020B0604020202020204" pitchFamily="34" charset="0"/>
                <a:cs typeface="Arial" panose="020B0604020202020204" pitchFamily="34" charset="0"/>
              </a:rPr>
              <a:t>blandit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praesent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luptatum</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zzril</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delenit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augue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duis</a:t>
            </a:r>
            <a:r>
              <a:rPr lang="en-US">
                <a:solidFill>
                  <a:schemeClr val="tx1"/>
                </a:solidFill>
                <a:latin typeface="Arial" panose="020B0604020202020204" pitchFamily="34" charset="0"/>
                <a:cs typeface="Arial" panose="020B0604020202020204" pitchFamily="34" charset="0"/>
              </a:rPr>
              <a:t> dolore </a:t>
            </a:r>
            <a:r>
              <a:rPr lang="en-US" err="1">
                <a:solidFill>
                  <a:schemeClr val="tx1"/>
                </a:solidFill>
                <a:latin typeface="Arial" panose="020B0604020202020204" pitchFamily="34" charset="0"/>
                <a:cs typeface="Arial" panose="020B0604020202020204" pitchFamily="34" charset="0"/>
              </a:rPr>
              <a:t>te</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feugait</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nulla</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facilisi</a:t>
            </a:r>
            <a:r>
              <a:rPr lang="en-US">
                <a:solidFill>
                  <a:schemeClr val="tx1"/>
                </a:solidFill>
                <a:latin typeface="Arial" panose="020B0604020202020204" pitchFamily="34" charset="0"/>
                <a:cs typeface="Arial" panose="020B0604020202020204" pitchFamily="34" charset="0"/>
              </a:rPr>
              <a:t>. </a:t>
            </a:r>
            <a:r>
              <a:rPr lang="en-US" err="1">
                <a:solidFill>
                  <a:schemeClr val="tx1"/>
                </a:solidFill>
                <a:latin typeface="Arial" panose="020B0604020202020204" pitchFamily="34" charset="0"/>
                <a:cs typeface="Arial" panose="020B0604020202020204" pitchFamily="34" charset="0"/>
              </a:rPr>
              <a:t>tation</a:t>
            </a:r>
            <a:endParaRPr lang="en-US">
              <a:solidFill>
                <a:schemeClr val="tx1"/>
              </a:solidFill>
              <a:latin typeface="Arial" panose="020B0604020202020204" pitchFamily="34" charset="0"/>
              <a:cs typeface="Arial" panose="020B0604020202020204" pitchFamily="34" charset="0"/>
            </a:endParaRPr>
          </a:p>
        </p:txBody>
      </p:sp>
      <p:sp>
        <p:nvSpPr>
          <p:cNvPr id="15" name="Text Placeholder 26">
            <a:extLst>
              <a:ext uri="{FF2B5EF4-FFF2-40B4-BE49-F238E27FC236}">
                <a16:creationId xmlns:a16="http://schemas.microsoft.com/office/drawing/2014/main" id="{F85F3E11-C350-5645-89FC-596FDD0A1D72}"/>
              </a:ext>
            </a:extLst>
          </p:cNvPr>
          <p:cNvSpPr>
            <a:spLocks noGrp="1"/>
          </p:cNvSpPr>
          <p:nvPr>
            <p:ph type="body" sz="quarter" idx="11" hasCustomPrompt="1"/>
          </p:nvPr>
        </p:nvSpPr>
        <p:spPr>
          <a:xfrm>
            <a:off x="612350" y="1535477"/>
            <a:ext cx="7886699" cy="335826"/>
          </a:xfrm>
        </p:spPr>
        <p:txBody>
          <a:bodyPr>
            <a:noAutofit/>
          </a:bodyPr>
          <a:lstStyle>
            <a:lvl1pPr marL="0" indent="0" algn="ctr">
              <a:buNone/>
              <a:defRPr sz="1600" b="1" i="0">
                <a:solidFill>
                  <a:srgbClr val="00AAA6"/>
                </a:solidFill>
                <a:latin typeface="Arial" panose="020B0604020202020204" pitchFamily="34" charset="0"/>
                <a:cs typeface="Arial" panose="020B0604020202020204" pitchFamily="34" charset="0"/>
              </a:defRPr>
            </a:lvl1pPr>
            <a:lvl2pPr>
              <a:defRPr sz="2000" b="1" i="0">
                <a:solidFill>
                  <a:srgbClr val="00AAA6"/>
                </a:solidFill>
                <a:latin typeface="Arial" panose="020B0604020202020204" pitchFamily="34" charset="0"/>
                <a:cs typeface="Arial" panose="020B0604020202020204" pitchFamily="34" charset="0"/>
              </a:defRPr>
            </a:lvl2pPr>
            <a:lvl3pPr>
              <a:defRPr sz="1800" b="1" i="0">
                <a:solidFill>
                  <a:srgbClr val="00AAA6"/>
                </a:solidFill>
                <a:latin typeface="Arial" panose="020B0604020202020204" pitchFamily="34" charset="0"/>
                <a:cs typeface="Arial" panose="020B0604020202020204" pitchFamily="34" charset="0"/>
              </a:defRPr>
            </a:lvl3pPr>
            <a:lvl4pPr>
              <a:defRPr sz="1600" b="1" i="0">
                <a:solidFill>
                  <a:srgbClr val="00AAA6"/>
                </a:solidFill>
                <a:latin typeface="Arial" panose="020B0604020202020204" pitchFamily="34" charset="0"/>
                <a:cs typeface="Arial" panose="020B0604020202020204" pitchFamily="34" charset="0"/>
              </a:defRPr>
            </a:lvl4pPr>
            <a:lvl5pPr>
              <a:defRPr sz="1600" b="1" i="0">
                <a:solidFill>
                  <a:srgbClr val="00AAA6"/>
                </a:solidFill>
                <a:latin typeface="Arial" panose="020B0604020202020204" pitchFamily="34" charset="0"/>
                <a:cs typeface="Arial" panose="020B0604020202020204" pitchFamily="34" charset="0"/>
              </a:defRPr>
            </a:lvl5pPr>
          </a:lstStyle>
          <a:p>
            <a:pPr lvl="0"/>
            <a:r>
              <a:rPr lang="en-US"/>
              <a:t>Paragraph Header 16PT</a:t>
            </a:r>
          </a:p>
        </p:txBody>
      </p:sp>
      <p:sp>
        <p:nvSpPr>
          <p:cNvPr id="3" name="Picture Placeholder 2">
            <a:extLst>
              <a:ext uri="{FF2B5EF4-FFF2-40B4-BE49-F238E27FC236}">
                <a16:creationId xmlns:a16="http://schemas.microsoft.com/office/drawing/2014/main" id="{47B1A98F-F5BD-9A4B-A0E1-5D7CC2CFE226}"/>
              </a:ext>
            </a:extLst>
          </p:cNvPr>
          <p:cNvSpPr>
            <a:spLocks noGrp="1"/>
          </p:cNvSpPr>
          <p:nvPr>
            <p:ph type="pic" sz="quarter" idx="12"/>
          </p:nvPr>
        </p:nvSpPr>
        <p:spPr>
          <a:xfrm>
            <a:off x="612350" y="2212980"/>
            <a:ext cx="3260725" cy="4006850"/>
          </a:xfrm>
        </p:spPr>
        <p:txBody>
          <a:bodyPr/>
          <a:lstStyle/>
          <a:p>
            <a:endParaRPr lang="en-US"/>
          </a:p>
        </p:txBody>
      </p:sp>
    </p:spTree>
    <p:extLst>
      <p:ext uri="{BB962C8B-B14F-4D97-AF65-F5344CB8AC3E}">
        <p14:creationId xmlns:p14="http://schemas.microsoft.com/office/powerpoint/2010/main" val="912450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11892237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42881263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Title 1">
            <a:extLst>
              <a:ext uri="{FF2B5EF4-FFF2-40B4-BE49-F238E27FC236}">
                <a16:creationId xmlns:a16="http://schemas.microsoft.com/office/drawing/2014/main" id="{812E61A5-38FC-C744-804F-B6D3A5AD23FC}"/>
              </a:ext>
            </a:extLst>
          </p:cNvPr>
          <p:cNvSpPr>
            <a:spLocks noGrp="1"/>
          </p:cNvSpPr>
          <p:nvPr>
            <p:ph type="ctrTitle" hasCustomPrompt="1"/>
          </p:nvPr>
        </p:nvSpPr>
        <p:spPr>
          <a:xfrm>
            <a:off x="692523" y="2808559"/>
            <a:ext cx="7758953" cy="575403"/>
          </a:xfrm>
        </p:spPr>
        <p:txBody>
          <a:bodyPr anchor="b">
            <a:normAutofit/>
          </a:bodyPr>
          <a:lstStyle>
            <a:lvl1pPr algn="ctr">
              <a:defRPr sz="2400" b="1" i="0">
                <a:solidFill>
                  <a:schemeClr val="bg1"/>
                </a:solidFill>
                <a:latin typeface="Arial" panose="020B0604020202020204" pitchFamily="34" charset="0"/>
                <a:cs typeface="Arial" panose="020B0604020202020204" pitchFamily="34" charset="0"/>
              </a:defRPr>
            </a:lvl1pPr>
          </a:lstStyle>
          <a:p>
            <a:r>
              <a:rPr lang="en-US"/>
              <a:t>TRANSITION TITLE SLIDE 24PT ARIAL BOLD</a:t>
            </a:r>
          </a:p>
        </p:txBody>
      </p:sp>
      <p:sp>
        <p:nvSpPr>
          <p:cNvPr id="14" name="Subtitle 2">
            <a:extLst>
              <a:ext uri="{FF2B5EF4-FFF2-40B4-BE49-F238E27FC236}">
                <a16:creationId xmlns:a16="http://schemas.microsoft.com/office/drawing/2014/main" id="{A86953F2-8A93-B94B-8E14-D943EC377331}"/>
              </a:ext>
            </a:extLst>
          </p:cNvPr>
          <p:cNvSpPr>
            <a:spLocks noGrp="1"/>
          </p:cNvSpPr>
          <p:nvPr>
            <p:ph type="subTitle" idx="1" hasCustomPrompt="1"/>
          </p:nvPr>
        </p:nvSpPr>
        <p:spPr>
          <a:xfrm>
            <a:off x="1054026" y="3732461"/>
            <a:ext cx="7035945" cy="404274"/>
          </a:xfrm>
        </p:spPr>
        <p:txBody>
          <a:bodyPr>
            <a:normAutofit/>
          </a:bodyPr>
          <a:lstStyle>
            <a:lvl1pPr marL="0" indent="0" algn="ctr">
              <a:buNone/>
              <a:defRPr sz="1600" b="0" i="0">
                <a:solidFill>
                  <a:schemeClr val="bg1"/>
                </a:solidFill>
                <a:latin typeface="Arial" panose="020B0604020202020204" pitchFamily="34" charset="0"/>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SUBHEADER 16PT ARIAL REGULAR </a:t>
            </a:r>
          </a:p>
        </p:txBody>
      </p:sp>
    </p:spTree>
    <p:extLst>
      <p:ext uri="{BB962C8B-B14F-4D97-AF65-F5344CB8AC3E}">
        <p14:creationId xmlns:p14="http://schemas.microsoft.com/office/powerpoint/2010/main" val="23712929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A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7987735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2525972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A784-A21B-4809-B746-1194E8D012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968A6-8B93-4F26-8F93-8601A72560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F38858-BA7E-4CC0-9A35-E949A543E90E}"/>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id="{AAA07E46-AB75-429C-B8C6-BCFA5F3904EF}"/>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id="{5444BF60-31A5-4EF2-BECA-FE920A01B4FC}"/>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84285578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5C71B0-9271-452F-A95C-EE6C49932ACA}"/>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3" name="Footer Placeholder 2">
            <a:extLst>
              <a:ext uri="{FF2B5EF4-FFF2-40B4-BE49-F238E27FC236}">
                <a16:creationId xmlns:a16="http://schemas.microsoft.com/office/drawing/2014/main" id="{9DE23DC5-D1C9-45AD-91FC-1DCB988FE22B}"/>
              </a:ext>
            </a:extLst>
          </p:cNvPr>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a:extLst>
              <a:ext uri="{FF2B5EF4-FFF2-40B4-BE49-F238E27FC236}">
                <a16:creationId xmlns:a16="http://schemas.microsoft.com/office/drawing/2014/main" id="{A7FCBB8E-B94C-42B2-B206-D61351E0B6BE}"/>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74949431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F8A3-EDEC-4923-88A4-33A7ED8DBE0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DD885E9D-49D5-4376-821D-F6E8F0BCC54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AE6594D-4505-411C-9021-0DFCFD1690D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E128AA-8619-4315-865A-DC1924802039}"/>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6" name="Footer Placeholder 5">
            <a:extLst>
              <a:ext uri="{FF2B5EF4-FFF2-40B4-BE49-F238E27FC236}">
                <a16:creationId xmlns:a16="http://schemas.microsoft.com/office/drawing/2014/main" id="{99D93704-D740-4880-A119-C62F9AEB4040}"/>
              </a:ext>
            </a:extLst>
          </p:cNvPr>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a:extLst>
              <a:ext uri="{FF2B5EF4-FFF2-40B4-BE49-F238E27FC236}">
                <a16:creationId xmlns:a16="http://schemas.microsoft.com/office/drawing/2014/main" id="{4D71C737-76EA-41FA-A60B-B7D5BC9399D8}"/>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7016830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extBox 1"/>
          <p:cNvSpPr txBox="1"/>
          <p:nvPr userDrawn="1"/>
        </p:nvSpPr>
        <p:spPr>
          <a:xfrm>
            <a:off x="152401" y="6477002"/>
            <a:ext cx="896399" cy="207749"/>
          </a:xfrm>
          <a:prstGeom prst="rect">
            <a:avLst/>
          </a:prstGeom>
          <a:noFill/>
        </p:spPr>
        <p:txBody>
          <a:bodyPr wrap="none" rtlCol="0">
            <a:spAutoFit/>
          </a:bodyPr>
          <a:lstStyle/>
          <a:p>
            <a:r>
              <a:rPr lang="en-US" sz="750" dirty="0">
                <a:solidFill>
                  <a:srgbClr val="000000"/>
                </a:solidFill>
              </a:rPr>
              <a:t>Copyrights apply</a:t>
            </a:r>
          </a:p>
        </p:txBody>
      </p:sp>
    </p:spTree>
    <p:extLst>
      <p:ext uri="{BB962C8B-B14F-4D97-AF65-F5344CB8AC3E}">
        <p14:creationId xmlns:p14="http://schemas.microsoft.com/office/powerpoint/2010/main" val="2727493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E5665-8769-42DA-8AC9-7BD280D62D22}"/>
              </a:ext>
            </a:extLst>
          </p:cNvPr>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65876C62-A7B3-4196-8F74-825AD8BD9A4D}"/>
              </a:ext>
            </a:extLst>
          </p:cNvPr>
          <p:cNvSpPr>
            <a:spLocks noGrp="1"/>
          </p:cNvSpPr>
          <p:nvPr>
            <p:ph type="tbl" idx="1"/>
          </p:nvPr>
        </p:nvSpPr>
        <p:spPr>
          <a:xfrm>
            <a:off x="685800" y="1981200"/>
            <a:ext cx="7772400" cy="4114800"/>
          </a:xfrm>
        </p:spPr>
        <p:txBody>
          <a:bodyPr/>
          <a:lstStyle/>
          <a:p>
            <a:endParaRPr lang="en-US"/>
          </a:p>
        </p:txBody>
      </p:sp>
      <p:sp>
        <p:nvSpPr>
          <p:cNvPr id="4" name="Date Placeholder 3">
            <a:extLst>
              <a:ext uri="{FF2B5EF4-FFF2-40B4-BE49-F238E27FC236}">
                <a16:creationId xmlns:a16="http://schemas.microsoft.com/office/drawing/2014/main" id="{F17BA9C1-D057-40FA-87FD-B0D41CACB4EC}"/>
              </a:ext>
            </a:extLst>
          </p:cNvPr>
          <p:cNvSpPr>
            <a:spLocks noGrp="1"/>
          </p:cNvSpPr>
          <p:nvPr>
            <p:ph type="dt" sz="half" idx="10"/>
          </p:nvPr>
        </p:nvSpPr>
        <p:spPr>
          <a:xfrm>
            <a:off x="685800" y="6248400"/>
            <a:ext cx="1905000" cy="457200"/>
          </a:xfrm>
        </p:spPr>
        <p:txBody>
          <a:bodyPr/>
          <a:lstStyle>
            <a:lvl1pPr>
              <a:defRPr/>
            </a:lvl1pPr>
          </a:lstStyle>
          <a:p>
            <a:endParaRPr lang="en-US" altLang="en-US">
              <a:solidFill>
                <a:srgbClr val="000000">
                  <a:tint val="75000"/>
                </a:srgbClr>
              </a:solidFill>
            </a:endParaRPr>
          </a:p>
        </p:txBody>
      </p:sp>
      <p:sp>
        <p:nvSpPr>
          <p:cNvPr id="5" name="Footer Placeholder 4">
            <a:extLst>
              <a:ext uri="{FF2B5EF4-FFF2-40B4-BE49-F238E27FC236}">
                <a16:creationId xmlns:a16="http://schemas.microsoft.com/office/drawing/2014/main" id="{36A303F8-6089-4F76-88A2-D0D49577F0BA}"/>
              </a:ext>
            </a:extLst>
          </p:cNvPr>
          <p:cNvSpPr>
            <a:spLocks noGrp="1"/>
          </p:cNvSpPr>
          <p:nvPr>
            <p:ph type="ftr" sz="quarter" idx="11"/>
          </p:nvPr>
        </p:nvSpPr>
        <p:spPr>
          <a:xfrm>
            <a:off x="3124200" y="6248400"/>
            <a:ext cx="2895600" cy="457200"/>
          </a:xfrm>
        </p:spPr>
        <p:txBody>
          <a:bodyPr/>
          <a:lstStyle>
            <a:lvl1pPr>
              <a:defRPr/>
            </a:lvl1pPr>
          </a:lstStyle>
          <a:p>
            <a:endParaRPr lang="en-US" altLang="en-US">
              <a:solidFill>
                <a:srgbClr val="000000">
                  <a:tint val="75000"/>
                </a:srgbClr>
              </a:solidFill>
            </a:endParaRPr>
          </a:p>
        </p:txBody>
      </p:sp>
      <p:sp>
        <p:nvSpPr>
          <p:cNvPr id="6" name="Slide Number Placeholder 5">
            <a:extLst>
              <a:ext uri="{FF2B5EF4-FFF2-40B4-BE49-F238E27FC236}">
                <a16:creationId xmlns:a16="http://schemas.microsoft.com/office/drawing/2014/main" id="{5AC56580-D592-4508-AE1E-0E7C9E252AE7}"/>
              </a:ext>
            </a:extLst>
          </p:cNvPr>
          <p:cNvSpPr>
            <a:spLocks noGrp="1"/>
          </p:cNvSpPr>
          <p:nvPr>
            <p:ph type="sldNum" sz="quarter" idx="12"/>
          </p:nvPr>
        </p:nvSpPr>
        <p:spPr>
          <a:xfrm>
            <a:off x="6553200" y="6248400"/>
            <a:ext cx="1905000" cy="457200"/>
          </a:xfrm>
        </p:spPr>
        <p:txBody>
          <a:bodyPr/>
          <a:lstStyle>
            <a:lvl1pPr>
              <a:defRPr/>
            </a:lvl1pPr>
          </a:lstStyle>
          <a:p>
            <a:fld id="{201B2471-3915-453D-9DC2-A2FEAFFBB361}" type="slidenum">
              <a:rPr lang="en-US" altLang="en-US">
                <a:solidFill>
                  <a:srgbClr val="000000">
                    <a:tint val="75000"/>
                  </a:srgbClr>
                </a:solidFill>
              </a:rPr>
              <a:pPr/>
              <a:t>‹#›</a:t>
            </a:fld>
            <a:endParaRPr lang="en-US" altLang="en-US">
              <a:solidFill>
                <a:srgbClr val="000000">
                  <a:tint val="75000"/>
                </a:srgbClr>
              </a:solidFill>
            </a:endParaRPr>
          </a:p>
        </p:txBody>
      </p:sp>
    </p:spTree>
    <p:extLst>
      <p:ext uri="{BB962C8B-B14F-4D97-AF65-F5344CB8AC3E}">
        <p14:creationId xmlns:p14="http://schemas.microsoft.com/office/powerpoint/2010/main" val="39802324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10/17/2025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2929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EF3165-8D95-C846-9177-0A71E7D578BD}"/>
              </a:ext>
            </a:extLst>
          </p:cNvPr>
          <p:cNvSpPr/>
          <p:nvPr userDrawn="1"/>
        </p:nvSpPr>
        <p:spPr>
          <a:xfrm>
            <a:off x="0" y="0"/>
            <a:ext cx="9144000" cy="6858000"/>
          </a:xfrm>
          <a:prstGeom prst="rect">
            <a:avLst/>
          </a:prstGeom>
          <a:solidFill>
            <a:srgbClr val="00A0D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4">
            <a:extLst>
              <a:ext uri="{FF2B5EF4-FFF2-40B4-BE49-F238E27FC236}">
                <a16:creationId xmlns:a16="http://schemas.microsoft.com/office/drawing/2014/main" id="{83C0BD7F-054D-1B49-8EFB-F7F26C69BEAA}"/>
              </a:ext>
            </a:extLst>
          </p:cNvPr>
          <p:cNvSpPr/>
          <p:nvPr userDrawn="1"/>
        </p:nvSpPr>
        <p:spPr>
          <a:xfrm>
            <a:off x="-129989" y="-189706"/>
            <a:ext cx="8004132" cy="1605176"/>
          </a:xfrm>
          <a:custGeom>
            <a:avLst/>
            <a:gdLst>
              <a:gd name="connsiteX0" fmla="*/ 0 w 12192000"/>
              <a:gd name="connsiteY0" fmla="*/ 0 h 2445026"/>
              <a:gd name="connsiteX1" fmla="*/ 12192000 w 12192000"/>
              <a:gd name="connsiteY1" fmla="*/ 0 h 2445026"/>
              <a:gd name="connsiteX2" fmla="*/ 12192000 w 12192000"/>
              <a:gd name="connsiteY2" fmla="*/ 2445026 h 2445026"/>
              <a:gd name="connsiteX3" fmla="*/ 0 w 12192000"/>
              <a:gd name="connsiteY3" fmla="*/ 2445026 h 2445026"/>
              <a:gd name="connsiteX4" fmla="*/ 0 w 12192000"/>
              <a:gd name="connsiteY4" fmla="*/ 0 h 2445026"/>
              <a:gd name="connsiteX0" fmla="*/ 0 w 12201939"/>
              <a:gd name="connsiteY0" fmla="*/ 0 h 2445026"/>
              <a:gd name="connsiteX1" fmla="*/ 12192000 w 12201939"/>
              <a:gd name="connsiteY1" fmla="*/ 0 h 2445026"/>
              <a:gd name="connsiteX2" fmla="*/ 12201939 w 12201939"/>
              <a:gd name="connsiteY2" fmla="*/ 228600 h 2445026"/>
              <a:gd name="connsiteX3" fmla="*/ 0 w 12201939"/>
              <a:gd name="connsiteY3" fmla="*/ 2445026 h 2445026"/>
              <a:gd name="connsiteX4" fmla="*/ 0 w 12201939"/>
              <a:gd name="connsiteY4" fmla="*/ 0 h 2445026"/>
              <a:gd name="connsiteX0" fmla="*/ 0 w 12192000"/>
              <a:gd name="connsiteY0" fmla="*/ 0 h 2445026"/>
              <a:gd name="connsiteX1" fmla="*/ 12192000 w 12192000"/>
              <a:gd name="connsiteY1" fmla="*/ 0 h 2445026"/>
              <a:gd name="connsiteX2" fmla="*/ 12192000 w 12192000"/>
              <a:gd name="connsiteY2" fmla="*/ 119269 h 2445026"/>
              <a:gd name="connsiteX3" fmla="*/ 0 w 12192000"/>
              <a:gd name="connsiteY3" fmla="*/ 2445026 h 2445026"/>
              <a:gd name="connsiteX4" fmla="*/ 0 w 12192000"/>
              <a:gd name="connsiteY4" fmla="*/ 0 h 2445026"/>
              <a:gd name="connsiteX0" fmla="*/ 0 w 12192000"/>
              <a:gd name="connsiteY0" fmla="*/ 89452 h 2534478"/>
              <a:gd name="connsiteX1" fmla="*/ 12192000 w 12192000"/>
              <a:gd name="connsiteY1" fmla="*/ 89452 h 2534478"/>
              <a:gd name="connsiteX2" fmla="*/ 12182061 w 12192000"/>
              <a:gd name="connsiteY2" fmla="*/ 0 h 2534478"/>
              <a:gd name="connsiteX3" fmla="*/ 0 w 12192000"/>
              <a:gd name="connsiteY3" fmla="*/ 2534478 h 2534478"/>
              <a:gd name="connsiteX4" fmla="*/ 0 w 12192000"/>
              <a:gd name="connsiteY4" fmla="*/ 89452 h 2534478"/>
              <a:gd name="connsiteX0" fmla="*/ 0 w 12192000"/>
              <a:gd name="connsiteY0" fmla="*/ 0 h 2445026"/>
              <a:gd name="connsiteX1" fmla="*/ 12192000 w 12192000"/>
              <a:gd name="connsiteY1" fmla="*/ 0 h 2445026"/>
              <a:gd name="connsiteX2" fmla="*/ 12182061 w 12192000"/>
              <a:gd name="connsiteY2" fmla="*/ 69575 h 2445026"/>
              <a:gd name="connsiteX3" fmla="*/ 0 w 12192000"/>
              <a:gd name="connsiteY3" fmla="*/ 2445026 h 2445026"/>
              <a:gd name="connsiteX4" fmla="*/ 0 w 12192000"/>
              <a:gd name="connsiteY4" fmla="*/ 0 h 2445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445026">
                <a:moveTo>
                  <a:pt x="0" y="0"/>
                </a:moveTo>
                <a:lnTo>
                  <a:pt x="12192000" y="0"/>
                </a:lnTo>
                <a:lnTo>
                  <a:pt x="12182061" y="69575"/>
                </a:lnTo>
                <a:lnTo>
                  <a:pt x="0" y="2445026"/>
                </a:lnTo>
                <a:lnTo>
                  <a:pt x="0"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ectangle 5">
            <a:extLst>
              <a:ext uri="{FF2B5EF4-FFF2-40B4-BE49-F238E27FC236}">
                <a16:creationId xmlns:a16="http://schemas.microsoft.com/office/drawing/2014/main" id="{692868ED-CA6E-9645-8540-656C0FBF4503}"/>
              </a:ext>
            </a:extLst>
          </p:cNvPr>
          <p:cNvSpPr/>
          <p:nvPr userDrawn="1"/>
        </p:nvSpPr>
        <p:spPr>
          <a:xfrm>
            <a:off x="4377310" y="5959123"/>
            <a:ext cx="4896679" cy="974035"/>
          </a:xfrm>
          <a:custGeom>
            <a:avLst/>
            <a:gdLst>
              <a:gd name="connsiteX0" fmla="*/ 0 w 5343939"/>
              <a:gd name="connsiteY0" fmla="*/ 0 h 954157"/>
              <a:gd name="connsiteX1" fmla="*/ 5343939 w 5343939"/>
              <a:gd name="connsiteY1" fmla="*/ 0 h 954157"/>
              <a:gd name="connsiteX2" fmla="*/ 5343939 w 5343939"/>
              <a:gd name="connsiteY2" fmla="*/ 954157 h 954157"/>
              <a:gd name="connsiteX3" fmla="*/ 0 w 5343939"/>
              <a:gd name="connsiteY3" fmla="*/ 954157 h 954157"/>
              <a:gd name="connsiteX4" fmla="*/ 0 w 5343939"/>
              <a:gd name="connsiteY4" fmla="*/ 0 h 95415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954157 h 1073427"/>
              <a:gd name="connsiteX4" fmla="*/ 0 w 5343939"/>
              <a:gd name="connsiteY4" fmla="*/ 1073427 h 1073427"/>
              <a:gd name="connsiteX0" fmla="*/ 0 w 5343939"/>
              <a:gd name="connsiteY0" fmla="*/ 1073427 h 1073427"/>
              <a:gd name="connsiteX1" fmla="*/ 5343939 w 5343939"/>
              <a:gd name="connsiteY1" fmla="*/ 0 h 1073427"/>
              <a:gd name="connsiteX2" fmla="*/ 5343939 w 5343939"/>
              <a:gd name="connsiteY2" fmla="*/ 954157 h 1073427"/>
              <a:gd name="connsiteX3" fmla="*/ 0 w 5343939"/>
              <a:gd name="connsiteY3" fmla="*/ 1073426 h 1073427"/>
              <a:gd name="connsiteX4" fmla="*/ 0 w 5343939"/>
              <a:gd name="connsiteY4" fmla="*/ 1073427 h 1073427"/>
              <a:gd name="connsiteX0" fmla="*/ 0 w 5343939"/>
              <a:gd name="connsiteY0" fmla="*/ 1033671 h 1073426"/>
              <a:gd name="connsiteX1" fmla="*/ 5343939 w 5343939"/>
              <a:gd name="connsiteY1" fmla="*/ 0 h 1073426"/>
              <a:gd name="connsiteX2" fmla="*/ 5343939 w 5343939"/>
              <a:gd name="connsiteY2" fmla="*/ 954157 h 1073426"/>
              <a:gd name="connsiteX3" fmla="*/ 0 w 5343939"/>
              <a:gd name="connsiteY3" fmla="*/ 1073426 h 1073426"/>
              <a:gd name="connsiteX4" fmla="*/ 0 w 5343939"/>
              <a:gd name="connsiteY4" fmla="*/ 1033671 h 1073426"/>
              <a:gd name="connsiteX0" fmla="*/ 496956 w 5343939"/>
              <a:gd name="connsiteY0" fmla="*/ 914401 h 1073426"/>
              <a:gd name="connsiteX1" fmla="*/ 5343939 w 5343939"/>
              <a:gd name="connsiteY1" fmla="*/ 0 h 1073426"/>
              <a:gd name="connsiteX2" fmla="*/ 5343939 w 5343939"/>
              <a:gd name="connsiteY2" fmla="*/ 954157 h 1073426"/>
              <a:gd name="connsiteX3" fmla="*/ 0 w 5343939"/>
              <a:gd name="connsiteY3" fmla="*/ 1073426 h 1073426"/>
              <a:gd name="connsiteX4" fmla="*/ 496956 w 5343939"/>
              <a:gd name="connsiteY4" fmla="*/ 914401 h 1073426"/>
              <a:gd name="connsiteX0" fmla="*/ 745434 w 5343939"/>
              <a:gd name="connsiteY0" fmla="*/ 974036 h 1073426"/>
              <a:gd name="connsiteX1" fmla="*/ 5343939 w 5343939"/>
              <a:gd name="connsiteY1" fmla="*/ 0 h 1073426"/>
              <a:gd name="connsiteX2" fmla="*/ 5343939 w 5343939"/>
              <a:gd name="connsiteY2" fmla="*/ 954157 h 1073426"/>
              <a:gd name="connsiteX3" fmla="*/ 0 w 5343939"/>
              <a:gd name="connsiteY3" fmla="*/ 1073426 h 1073426"/>
              <a:gd name="connsiteX4" fmla="*/ 745434 w 5343939"/>
              <a:gd name="connsiteY4" fmla="*/ 974036 h 1073426"/>
              <a:gd name="connsiteX0" fmla="*/ 447260 w 5343939"/>
              <a:gd name="connsiteY0" fmla="*/ 954158 h 1073426"/>
              <a:gd name="connsiteX1" fmla="*/ 5343939 w 5343939"/>
              <a:gd name="connsiteY1" fmla="*/ 0 h 1073426"/>
              <a:gd name="connsiteX2" fmla="*/ 5343939 w 5343939"/>
              <a:gd name="connsiteY2" fmla="*/ 954157 h 1073426"/>
              <a:gd name="connsiteX3" fmla="*/ 0 w 5343939"/>
              <a:gd name="connsiteY3" fmla="*/ 1073426 h 1073426"/>
              <a:gd name="connsiteX4" fmla="*/ 447260 w 5343939"/>
              <a:gd name="connsiteY4" fmla="*/ 954158 h 1073426"/>
              <a:gd name="connsiteX0" fmla="*/ 0 w 4896679"/>
              <a:gd name="connsiteY0" fmla="*/ 954158 h 974035"/>
              <a:gd name="connsiteX1" fmla="*/ 4896679 w 4896679"/>
              <a:gd name="connsiteY1" fmla="*/ 0 h 974035"/>
              <a:gd name="connsiteX2" fmla="*/ 4896679 w 4896679"/>
              <a:gd name="connsiteY2" fmla="*/ 954157 h 974035"/>
              <a:gd name="connsiteX3" fmla="*/ 1 w 4896679"/>
              <a:gd name="connsiteY3" fmla="*/ 974035 h 974035"/>
              <a:gd name="connsiteX4" fmla="*/ 0 w 4896679"/>
              <a:gd name="connsiteY4" fmla="*/ 954158 h 974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679" h="974035">
                <a:moveTo>
                  <a:pt x="0" y="954158"/>
                </a:moveTo>
                <a:lnTo>
                  <a:pt x="4896679" y="0"/>
                </a:lnTo>
                <a:lnTo>
                  <a:pt x="4896679" y="954157"/>
                </a:lnTo>
                <a:lnTo>
                  <a:pt x="1" y="974035"/>
                </a:lnTo>
                <a:cubicBezTo>
                  <a:pt x="1" y="967409"/>
                  <a:pt x="0" y="960784"/>
                  <a:pt x="0" y="954158"/>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 name="Picture 1"/>
          <p:cNvPicPr>
            <a:picLocks noChangeAspect="1"/>
          </p:cNvPicPr>
          <p:nvPr userDrawn="1"/>
        </p:nvPicPr>
        <p:blipFill>
          <a:blip r:embed="rId2"/>
          <a:stretch>
            <a:fillRect/>
          </a:stretch>
        </p:blipFill>
        <p:spPr>
          <a:xfrm>
            <a:off x="2901692" y="3099815"/>
            <a:ext cx="3340615" cy="658369"/>
          </a:xfrm>
          <a:prstGeom prst="rect">
            <a:avLst/>
          </a:prstGeom>
        </p:spPr>
      </p:pic>
    </p:spTree>
    <p:extLst>
      <p:ext uri="{BB962C8B-B14F-4D97-AF65-F5344CB8AC3E}">
        <p14:creationId xmlns:p14="http://schemas.microsoft.com/office/powerpoint/2010/main" val="27659281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10/17/2025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89194084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10/17/2025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2612132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10/17/2025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6862564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10/17/2025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0536026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10/17/2025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7842266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10/17/2025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95383522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086730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10/17/2025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666189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10/17/2025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3682743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10/17/2025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218220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0A784-A21B-4809-B746-1194E8D012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D968A6-8B93-4F26-8F93-8601A72560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F38858-BA7E-4CC0-9A35-E949A543E90E}"/>
              </a:ext>
            </a:extLst>
          </p:cNvPr>
          <p:cNvSpPr>
            <a:spLocks noGrp="1"/>
          </p:cNvSpPr>
          <p:nvPr>
            <p:ph type="dt" sz="half" idx="10"/>
          </p:nvPr>
        </p:nvSpPr>
        <p:spPr/>
        <p:txBody>
          <a:bodyPr/>
          <a:lstStyle/>
          <a:p>
            <a:fld id="{7848226D-C3BB-4CAD-82F0-D2586FBE7B92}"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a:extLst>
              <a:ext uri="{FF2B5EF4-FFF2-40B4-BE49-F238E27FC236}">
                <a16:creationId xmlns:a16="http://schemas.microsoft.com/office/drawing/2014/main" id="{AAA07E46-AB75-429C-B8C6-BCFA5F3904EF}"/>
              </a:ext>
            </a:extLst>
          </p:cNvPr>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a:extLst>
              <a:ext uri="{FF2B5EF4-FFF2-40B4-BE49-F238E27FC236}">
                <a16:creationId xmlns:a16="http://schemas.microsoft.com/office/drawing/2014/main" id="{5444BF60-31A5-4EF2-BECA-FE920A01B4FC}"/>
              </a:ext>
            </a:extLst>
          </p:cNvPr>
          <p:cNvSpPr>
            <a:spLocks noGrp="1"/>
          </p:cNvSpPr>
          <p:nvPr>
            <p:ph type="sldNum" sz="quarter" idx="12"/>
          </p:nvPr>
        </p:nvSpPr>
        <p:spPr/>
        <p:txBody>
          <a:bodyPr/>
          <a:lstStyle/>
          <a:p>
            <a:fld id="{C01B6F31-2DC8-494E-BCEF-92A6AF5F3E5E}"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86252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7.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B56BC-EDB3-A042-ADF3-71DDA675A5A9}"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976861-DF21-4148-BFB4-D54BBE3CDD2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45868817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B56BC-EDB3-A042-ADF3-71DDA675A5A9}"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976861-DF21-4148-BFB4-D54BBE3CDD2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296111654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B56BC-EDB3-A042-ADF3-71DDA675A5A9}"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976861-DF21-4148-BFB4-D54BBE3CDD2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56674503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B56BC-EDB3-A042-ADF3-71DDA675A5A9}"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976861-DF21-4148-BFB4-D54BBE3CDD2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343383754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B56BC-EDB3-A042-ADF3-71DDA675A5A9}"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976861-DF21-4148-BFB4-D54BBE3CDD2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401075844"/>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B56BC-EDB3-A042-ADF3-71DDA675A5A9}" type="datetimeFigureOut">
              <a:rPr lang="en-US" smtClean="0">
                <a:solidFill>
                  <a:srgbClr val="000000">
                    <a:tint val="75000"/>
                  </a:srgbClr>
                </a:solidFill>
              </a:rPr>
              <a:pPr/>
              <a:t>10/17/2025</a:t>
            </a:fld>
            <a:endParaRPr lang="en-US">
              <a:solidFill>
                <a:srgbClr val="000000">
                  <a:tint val="75000"/>
                </a:srgb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976861-DF21-4148-BFB4-D54BBE3CDD24}" type="slidenum">
              <a:rPr lang="en-US" smtClean="0">
                <a:solidFill>
                  <a:srgbClr val="000000">
                    <a:tint val="75000"/>
                  </a:srgbClr>
                </a:solidFill>
              </a:rPr>
              <a:pPr/>
              <a:t>‹#›</a:t>
            </a:fld>
            <a:endParaRPr lang="en-US">
              <a:solidFill>
                <a:srgbClr val="000000">
                  <a:tint val="75000"/>
                </a:srgbClr>
              </a:solidFill>
            </a:endParaRPr>
          </a:p>
        </p:txBody>
      </p:sp>
    </p:spTree>
    <p:extLst>
      <p:ext uri="{BB962C8B-B14F-4D97-AF65-F5344CB8AC3E}">
        <p14:creationId xmlns:p14="http://schemas.microsoft.com/office/powerpoint/2010/main" val="177203182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10/17/2025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167619799"/>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6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6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6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6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6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4.png"/><Relationship Id="rId7" Type="http://schemas.openxmlformats.org/officeDocument/2006/relationships/diagramColors" Target="../diagrams/colors7.xml"/><Relationship Id="rId2" Type="http://schemas.openxmlformats.org/officeDocument/2006/relationships/notesSlide" Target="../notesSlides/notesSlide15.xml"/><Relationship Id="rId1" Type="http://schemas.openxmlformats.org/officeDocument/2006/relationships/slideLayout" Target="../slideLayouts/slideLayout6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6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7.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4.png"/><Relationship Id="rId7" Type="http://schemas.openxmlformats.org/officeDocument/2006/relationships/diagramColors" Target="../diagrams/colors9.xml"/><Relationship Id="rId2" Type="http://schemas.openxmlformats.org/officeDocument/2006/relationships/notesSlide" Target="../notesSlides/notesSlide17.xml"/><Relationship Id="rId1" Type="http://schemas.openxmlformats.org/officeDocument/2006/relationships/slideLayout" Target="../slideLayouts/slideLayout6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1.xml"/><Relationship Id="rId1" Type="http://schemas.openxmlformats.org/officeDocument/2006/relationships/slideLayout" Target="../slideLayouts/slideLayout6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84.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1.xml"/><Relationship Id="rId1" Type="http://schemas.openxmlformats.org/officeDocument/2006/relationships/slideLayout" Target="../slideLayouts/slideLayout6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2.xml"/><Relationship Id="rId1" Type="http://schemas.openxmlformats.org/officeDocument/2006/relationships/slideLayout" Target="../slideLayouts/slideLayout6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4.xml"/><Relationship Id="rId1" Type="http://schemas.openxmlformats.org/officeDocument/2006/relationships/slideLayout" Target="../slideLayouts/slideLayout6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35.xml"/><Relationship Id="rId1" Type="http://schemas.openxmlformats.org/officeDocument/2006/relationships/slideLayout" Target="../slideLayouts/slideLayout61.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36.xml"/><Relationship Id="rId1" Type="http://schemas.openxmlformats.org/officeDocument/2006/relationships/slideLayout" Target="../slideLayouts/slideLayout6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37.xml"/><Relationship Id="rId1" Type="http://schemas.openxmlformats.org/officeDocument/2006/relationships/slideLayout" Target="../slideLayouts/slideLayout6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38.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38.xml"/><Relationship Id="rId1" Type="http://schemas.openxmlformats.org/officeDocument/2006/relationships/slideLayout" Target="../slideLayouts/slideLayout63.xml"/><Relationship Id="rId4" Type="http://schemas.openxmlformats.org/officeDocument/2006/relationships/image" Target="../media/image35.jp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75.xml"/><Relationship Id="rId4" Type="http://schemas.openxmlformats.org/officeDocument/2006/relationships/hyperlink" Target="mailto:Ramankrimpurimd@gmail.com,rkrimpuri@portagepath.or"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38.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2.xml"/><Relationship Id="rId5" Type="http://schemas.openxmlformats.org/officeDocument/2006/relationships/image" Target="../media/image4.png"/><Relationship Id="rId4" Type="http://schemas.openxmlformats.org/officeDocument/2006/relationships/image" Target="../media/image8.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8664" y="2762268"/>
            <a:ext cx="8703896" cy="1341899"/>
          </a:xfrm>
        </p:spPr>
        <p:txBody>
          <a:bodyPr>
            <a:noAutofit/>
          </a:bodyPr>
          <a:lstStyle/>
          <a:p>
            <a:pPr algn="l">
              <a:lnSpc>
                <a:spcPct val="90000"/>
              </a:lnSpc>
            </a:pPr>
            <a:r>
              <a:rPr lang="en-US" sz="4000" b="1" dirty="0">
                <a:latin typeface="Calibri"/>
              </a:rPr>
              <a:t>Potential of Anti-Obesity Medications for Addiction/Substance Use</a:t>
            </a:r>
          </a:p>
        </p:txBody>
      </p:sp>
      <p:sp>
        <p:nvSpPr>
          <p:cNvPr id="3" name="Subtitle 2"/>
          <p:cNvSpPr>
            <a:spLocks noGrp="1"/>
          </p:cNvSpPr>
          <p:nvPr>
            <p:ph type="body" sz="quarter" idx="10"/>
          </p:nvPr>
        </p:nvSpPr>
        <p:spPr>
          <a:xfrm>
            <a:off x="1855381" y="4496083"/>
            <a:ext cx="6367222" cy="1249962"/>
          </a:xfrm>
        </p:spPr>
        <p:txBody>
          <a:bodyPr>
            <a:noAutofit/>
          </a:bodyPr>
          <a:lstStyle/>
          <a:p>
            <a:pPr algn="l">
              <a:lnSpc>
                <a:spcPct val="90000"/>
              </a:lnSpc>
            </a:pPr>
            <a:r>
              <a:rPr lang="en-US" sz="2400" b="1" dirty="0">
                <a:solidFill>
                  <a:schemeClr val="accent1"/>
                </a:solidFill>
                <a:latin typeface="Calibri"/>
              </a:rPr>
              <a:t>Ohio Addiction Medicine Conference | October 17, 2025</a:t>
            </a:r>
          </a:p>
          <a:p>
            <a:pPr algn="l">
              <a:lnSpc>
                <a:spcPct val="90000"/>
              </a:lnSpc>
            </a:pPr>
            <a:r>
              <a:rPr lang="en-US" sz="2400" b="1" dirty="0">
                <a:solidFill>
                  <a:schemeClr val="accent1"/>
                </a:solidFill>
                <a:latin typeface="Calibri"/>
              </a:rPr>
              <a:t>Raman </a:t>
            </a:r>
            <a:r>
              <a:rPr lang="en-US" sz="2400" b="1" dirty="0" err="1">
                <a:solidFill>
                  <a:schemeClr val="accent1"/>
                </a:solidFill>
                <a:latin typeface="Calibri"/>
              </a:rPr>
              <a:t>Krimpuri</a:t>
            </a:r>
            <a:r>
              <a:rPr lang="en-US" sz="2400" b="1" dirty="0">
                <a:solidFill>
                  <a:schemeClr val="accent1"/>
                </a:solidFill>
                <a:latin typeface="Calibri"/>
              </a:rPr>
              <a:t>, MD MBA FAPA FASAM DABOM</a:t>
            </a:r>
          </a:p>
          <a:p>
            <a:pPr algn="l">
              <a:lnSpc>
                <a:spcPct val="90000"/>
              </a:lnSpc>
            </a:pPr>
            <a:r>
              <a:rPr lang="en-US" sz="2400" b="1" dirty="0">
                <a:solidFill>
                  <a:schemeClr val="accent1"/>
                </a:solidFill>
                <a:latin typeface="Calibri"/>
              </a:rPr>
              <a:t>Portage Path Behavioral Health</a:t>
            </a:r>
          </a:p>
        </p:txBody>
      </p:sp>
      <p:pic>
        <p:nvPicPr>
          <p:cNvPr id="7" name="Picture 6" descr="170f9403-5bd2-49df-b9ac-c23c591fee60.png"/>
          <p:cNvPicPr>
            <a:picLocks noChangeAspect="1"/>
          </p:cNvPicPr>
          <p:nvPr/>
        </p:nvPicPr>
        <p:blipFill>
          <a:blip r:embed="rId3"/>
          <a:stretch>
            <a:fillRect/>
          </a:stretch>
        </p:blipFill>
        <p:spPr>
          <a:xfrm>
            <a:off x="1705547" y="556719"/>
            <a:ext cx="4950347" cy="1249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692310" cy="246221"/>
          </a:xfrm>
          <a:prstGeom prst="rect">
            <a:avLst/>
          </a:prstGeom>
          <a:noFill/>
        </p:spPr>
        <p:txBody>
          <a:bodyPr wrap="none">
            <a:spAutoFit/>
          </a:bodyPr>
          <a:lstStyle/>
          <a:p>
            <a:pPr>
              <a:spcAft>
                <a:spcPts val="600"/>
              </a:spcAft>
            </a:pPr>
            <a:r>
              <a:rPr sz="1000" dirty="0">
                <a:solidFill>
                  <a:srgbClr val="5A5A5A"/>
                </a:solidFill>
                <a:latin typeface="Calibri"/>
              </a:rPr>
              <a:t>Ohio Addiction Medicine Conference — Oct 17, 2025 • Portage Path Behavioral Health</a:t>
            </a:r>
            <a:endParaRPr lang="en-US" sz="1000">
              <a:solidFill>
                <a:srgbClr val="5A5A5A"/>
              </a:solidFill>
              <a:latin typeface="Calibri"/>
            </a:endParaRPr>
          </a:p>
        </p:txBody>
      </p:sp>
      <p:sp>
        <p:nvSpPr>
          <p:cNvPr id="6" name="FooterTextRight"/>
          <p:cNvSpPr txBox="1"/>
          <p:nvPr/>
        </p:nvSpPr>
        <p:spPr>
          <a:xfrm>
            <a:off x="8621032" y="6601968"/>
            <a:ext cx="431528" cy="246221"/>
          </a:xfrm>
          <a:prstGeom prst="rect">
            <a:avLst/>
          </a:prstGeom>
          <a:noFill/>
        </p:spPr>
        <p:txBody>
          <a:bodyPr wrap="none">
            <a:spAutoFit/>
          </a:bodyPr>
          <a:lstStyle/>
          <a:p>
            <a:pPr algn="r">
              <a:spcAft>
                <a:spcPts val="600"/>
              </a:spcAft>
            </a:pPr>
            <a:r>
              <a:rPr sz="1000">
                <a:solidFill>
                  <a:srgbClr val="5A5A5A"/>
                </a:solidFill>
                <a:latin typeface="Calibri"/>
              </a:rPr>
              <a:t>1/40</a:t>
            </a:r>
            <a:endParaRPr lang="en-US" sz="1000">
              <a:solidFill>
                <a:srgbClr val="5A5A5A"/>
              </a:solidFill>
              <a:latin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z="5400" b="1" dirty="0">
                <a:solidFill>
                  <a:srgbClr val="1F4E79"/>
                </a:solidFill>
                <a:latin typeface="Calibri"/>
              </a:rPr>
              <a:t>Neurobiological Overlap</a:t>
            </a:r>
          </a:p>
        </p:txBody>
      </p:sp>
      <p:graphicFrame>
        <p:nvGraphicFramePr>
          <p:cNvPr id="9" name="Content Placeholder 2">
            <a:extLst>
              <a:ext uri="{FF2B5EF4-FFF2-40B4-BE49-F238E27FC236}">
                <a16:creationId xmlns:a16="http://schemas.microsoft.com/office/drawing/2014/main" id="{90CFE773-5399-E3BF-66B5-1FEFBB57650F}"/>
              </a:ext>
            </a:extLst>
          </p:cNvPr>
          <p:cNvGraphicFramePr>
            <a:graphicFrameLocks noGrp="1"/>
          </p:cNvGraphicFramePr>
          <p:nvPr>
            <p:ph idx="1"/>
            <p:extLst>
              <p:ext uri="{D42A27DB-BD31-4B8C-83A1-F6EECF244321}">
                <p14:modId xmlns:p14="http://schemas.microsoft.com/office/powerpoint/2010/main" val="1872653318"/>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11/40</a:t>
            </a:r>
          </a:p>
        </p:txBody>
      </p:sp>
      <p:pic>
        <p:nvPicPr>
          <p:cNvPr id="7" name="Picture 6" descr="170f9403-5bd2-49df-b9ac-c23c591fee60.png"/>
          <p:cNvPicPr>
            <a:picLocks noChangeAspect="1"/>
          </p:cNvPicPr>
          <p:nvPr/>
        </p:nvPicPr>
        <p:blipFill>
          <a:blip r:embed="rId8"/>
          <a:stretch>
            <a:fillRect/>
          </a:stretch>
        </p:blipFill>
        <p:spPr>
          <a:xfrm>
            <a:off x="3274827" y="5912163"/>
            <a:ext cx="2200651" cy="557032"/>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4000" b="1">
                <a:solidFill>
                  <a:srgbClr val="1F4E79"/>
                </a:solidFill>
                <a:latin typeface="Calibri"/>
              </a:rPr>
              <a:t>Mechanistic Links to Addiction</a:t>
            </a:r>
          </a:p>
        </p:txBody>
      </p:sp>
      <p:graphicFrame>
        <p:nvGraphicFramePr>
          <p:cNvPr id="11" name="Content Placeholder 2">
            <a:extLst>
              <a:ext uri="{FF2B5EF4-FFF2-40B4-BE49-F238E27FC236}">
                <a16:creationId xmlns:a16="http://schemas.microsoft.com/office/drawing/2014/main" id="{1576E23D-F876-C674-6B88-8B67F64C713F}"/>
              </a:ext>
            </a:extLst>
          </p:cNvPr>
          <p:cNvGraphicFramePr>
            <a:graphicFrameLocks noGrp="1"/>
          </p:cNvGraphicFramePr>
          <p:nvPr>
            <p:ph idx="1"/>
            <p:extLst>
              <p:ext uri="{D42A27DB-BD31-4B8C-83A1-F6EECF244321}">
                <p14:modId xmlns:p14="http://schemas.microsoft.com/office/powerpoint/2010/main" val="1151374924"/>
              </p:ext>
            </p:extLst>
          </p:nvPr>
        </p:nvGraphicFramePr>
        <p:xfrm>
          <a:off x="628650" y="1611896"/>
          <a:ext cx="7886700" cy="4565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13/40</a:t>
            </a:r>
          </a:p>
        </p:txBody>
      </p:sp>
      <p:pic>
        <p:nvPicPr>
          <p:cNvPr id="7" name="Picture 6" descr="170f9403-5bd2-49df-b9ac-c23c591fee60.png"/>
          <p:cNvPicPr>
            <a:picLocks noChangeAspect="1"/>
          </p:cNvPicPr>
          <p:nvPr/>
        </p:nvPicPr>
        <p:blipFill>
          <a:blip r:embed="rId8"/>
          <a:stretch>
            <a:fillRect/>
          </a:stretch>
        </p:blipFill>
        <p:spPr>
          <a:xfrm>
            <a:off x="6754131" y="-21454"/>
            <a:ext cx="2389869" cy="60492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4000" b="1">
                <a:solidFill>
                  <a:srgbClr val="1F4E79"/>
                </a:solidFill>
                <a:latin typeface="Calibri"/>
              </a:rPr>
              <a:t>Anti-Obesity Medications (AOMs)</a:t>
            </a:r>
          </a:p>
        </p:txBody>
      </p:sp>
      <p:graphicFrame>
        <p:nvGraphicFramePr>
          <p:cNvPr id="9" name="Content Placeholder 2">
            <a:extLst>
              <a:ext uri="{FF2B5EF4-FFF2-40B4-BE49-F238E27FC236}">
                <a16:creationId xmlns:a16="http://schemas.microsoft.com/office/drawing/2014/main" id="{63E2B96C-B0A2-3861-2CEB-B1D5C772D7F3}"/>
              </a:ext>
            </a:extLst>
          </p:cNvPr>
          <p:cNvGraphicFramePr>
            <a:graphicFrameLocks noGrp="1"/>
          </p:cNvGraphicFramePr>
          <p:nvPr>
            <p:ph idx="1"/>
            <p:extLst>
              <p:ext uri="{D42A27DB-BD31-4B8C-83A1-F6EECF244321}">
                <p14:modId xmlns:p14="http://schemas.microsoft.com/office/powerpoint/2010/main" val="2286617590"/>
              </p:ext>
            </p:extLst>
          </p:nvPr>
        </p:nvGraphicFramePr>
        <p:xfrm>
          <a:off x="569905" y="1531088"/>
          <a:ext cx="7945445" cy="4645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12/40</a:t>
            </a:r>
          </a:p>
        </p:txBody>
      </p:sp>
      <p:pic>
        <p:nvPicPr>
          <p:cNvPr id="7" name="Picture 6" descr="170f9403-5bd2-49df-b9ac-c23c591fee60.png"/>
          <p:cNvPicPr>
            <a:picLocks noChangeAspect="1"/>
          </p:cNvPicPr>
          <p:nvPr/>
        </p:nvPicPr>
        <p:blipFill>
          <a:blip r:embed="rId8"/>
          <a:stretch>
            <a:fillRect/>
          </a:stretch>
        </p:blipFill>
        <p:spPr>
          <a:xfrm>
            <a:off x="7315177" y="6071299"/>
            <a:ext cx="1625623" cy="411480"/>
          </a:xfrm>
          <a:prstGeom prst="rect">
            <a:avLst/>
          </a:prstGeom>
        </p:spPr>
      </p:pic>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 y="197444"/>
            <a:ext cx="7886700" cy="1325563"/>
          </a:xfrm>
        </p:spPr>
        <p:txBody>
          <a:bodyPr/>
          <a:lstStyle/>
          <a:p>
            <a:r>
              <a:rPr lang="en-US" sz="4000" b="1" dirty="0">
                <a:solidFill>
                  <a:srgbClr val="1F4E79"/>
                </a:solidFill>
                <a:latin typeface="Calibri"/>
              </a:rPr>
              <a:t>GLP-1 RAs and others</a:t>
            </a:r>
            <a:endParaRPr lang="en-US" dirty="0"/>
          </a:p>
        </p:txBody>
      </p:sp>
      <p:graphicFrame>
        <p:nvGraphicFramePr>
          <p:cNvPr id="10" name="Rectangle 1">
            <a:extLst>
              <a:ext uri="{FF2B5EF4-FFF2-40B4-BE49-F238E27FC236}">
                <a16:creationId xmlns:a16="http://schemas.microsoft.com/office/drawing/2014/main" id="{3B2FA547-A425-D621-C81A-0B8F24904D15}"/>
              </a:ext>
            </a:extLst>
          </p:cNvPr>
          <p:cNvGraphicFramePr>
            <a:graphicFrameLocks noGrp="1"/>
          </p:cNvGraphicFramePr>
          <p:nvPr>
            <p:ph idx="1"/>
            <p:extLst>
              <p:ext uri="{D42A27DB-BD31-4B8C-83A1-F6EECF244321}">
                <p14:modId xmlns:p14="http://schemas.microsoft.com/office/powerpoint/2010/main" val="1091519700"/>
              </p:ext>
            </p:extLst>
          </p:nvPr>
        </p:nvGraphicFramePr>
        <p:xfrm>
          <a:off x="913735" y="1303709"/>
          <a:ext cx="6296297" cy="4347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7"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10/40</a:t>
            </a:r>
          </a:p>
        </p:txBody>
      </p:sp>
      <p:pic>
        <p:nvPicPr>
          <p:cNvPr id="8" name="Picture 7" descr="170f9403-5bd2-49df-b9ac-c23c591fee60.png"/>
          <p:cNvPicPr>
            <a:picLocks noChangeAspect="1"/>
          </p:cNvPicPr>
          <p:nvPr/>
        </p:nvPicPr>
        <p:blipFill>
          <a:blip r:embed="rId8"/>
          <a:stretch>
            <a:fillRect/>
          </a:stretch>
        </p:blipFill>
        <p:spPr>
          <a:xfrm>
            <a:off x="7426937" y="5888736"/>
            <a:ext cx="1625623" cy="411480"/>
          </a:xfrm>
          <a:prstGeom prst="rect">
            <a:avLst/>
          </a:prstGeom>
        </p:spPr>
      </p:pic>
    </p:spTree>
    <p:extLst>
      <p:ext uri="{BB962C8B-B14F-4D97-AF65-F5344CB8AC3E}">
        <p14:creationId xmlns:p14="http://schemas.microsoft.com/office/powerpoint/2010/main" val="3875024154"/>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b="1" dirty="0">
                <a:solidFill>
                  <a:srgbClr val="1F4E79"/>
                </a:solidFill>
                <a:latin typeface="Calibri"/>
              </a:rPr>
              <a:t>Emerging Evidence</a:t>
            </a:r>
          </a:p>
        </p:txBody>
      </p:sp>
      <p:graphicFrame>
        <p:nvGraphicFramePr>
          <p:cNvPr id="9" name="Content Placeholder 2">
            <a:extLst>
              <a:ext uri="{FF2B5EF4-FFF2-40B4-BE49-F238E27FC236}">
                <a16:creationId xmlns:a16="http://schemas.microsoft.com/office/drawing/2014/main" id="{6AC2E7C1-87BB-BAD8-28BC-D036309B308C}"/>
              </a:ext>
            </a:extLst>
          </p:cNvPr>
          <p:cNvGraphicFramePr>
            <a:graphicFrameLocks noGrp="1"/>
          </p:cNvGraphicFramePr>
          <p:nvPr>
            <p:ph idx="1"/>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14/40</a:t>
            </a:r>
          </a:p>
        </p:txBody>
      </p:sp>
      <p:pic>
        <p:nvPicPr>
          <p:cNvPr id="7" name="Picture 6" descr="170f9403-5bd2-49df-b9ac-c23c591fee60.png"/>
          <p:cNvPicPr>
            <a:picLocks noChangeAspect="1"/>
          </p:cNvPicPr>
          <p:nvPr/>
        </p:nvPicPr>
        <p:blipFill>
          <a:blip r:embed="rId8"/>
          <a:stretch>
            <a:fillRect/>
          </a:stretch>
        </p:blipFill>
        <p:spPr>
          <a:xfrm>
            <a:off x="7518377" y="-21453"/>
            <a:ext cx="1625623" cy="411480"/>
          </a:xfrm>
          <a:prstGeom prst="rect">
            <a:avLst/>
          </a:prstGeom>
        </p:spPr>
      </p:pic>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06" y="660165"/>
            <a:ext cx="9144000" cy="5486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chemeClr val="accent2">
                    <a:lumMod val="50000"/>
                  </a:schemeClr>
                </a:solidFill>
              </a:rPr>
              <a:t>GLP-1 in Addictive Disorders — BJP 2022</a:t>
            </a:r>
          </a:p>
        </p:txBody>
      </p:sp>
      <p:sp>
        <p:nvSpPr>
          <p:cNvPr id="5" name="TextBox 4"/>
          <p:cNvSpPr txBox="1"/>
          <p:nvPr/>
        </p:nvSpPr>
        <p:spPr>
          <a:xfrm>
            <a:off x="5029200" y="6095388"/>
            <a:ext cx="8229600" cy="640080"/>
          </a:xfrm>
          <a:prstGeom prst="rect">
            <a:avLst/>
          </a:prstGeom>
          <a:noFill/>
        </p:spPr>
        <p:txBody>
          <a:bodyPr wrap="none">
            <a:spAutoFit/>
          </a:bodyPr>
          <a:lstStyle/>
          <a:p>
            <a:r>
              <a:rPr sz="2200" dirty="0">
                <a:solidFill>
                  <a:srgbClr val="1E1E1E"/>
                </a:solidFill>
                <a:latin typeface="Calibri"/>
              </a:rPr>
              <a:t>Br J </a:t>
            </a:r>
            <a:r>
              <a:rPr sz="2200" dirty="0" err="1">
                <a:solidFill>
                  <a:srgbClr val="1E1E1E"/>
                </a:solidFill>
                <a:latin typeface="Calibri"/>
              </a:rPr>
              <a:t>Pharmacol</a:t>
            </a:r>
            <a:r>
              <a:rPr sz="2200" dirty="0">
                <a:solidFill>
                  <a:srgbClr val="1E1E1E"/>
                </a:solidFill>
                <a:latin typeface="Calibri"/>
              </a:rPr>
              <a:t> 2022;179:625–641.</a:t>
            </a:r>
          </a:p>
        </p:txBody>
      </p:sp>
      <p:pic>
        <p:nvPicPr>
          <p:cNvPr id="6" name="Picture 5" descr="170f9403-5bd2-49df-b9ac-c23c591fee60.png"/>
          <p:cNvPicPr>
            <a:picLocks noChangeAspect="1"/>
          </p:cNvPicPr>
          <p:nvPr/>
        </p:nvPicPr>
        <p:blipFill>
          <a:blip r:embed="rId3"/>
          <a:stretch>
            <a:fillRect/>
          </a:stretch>
        </p:blipFill>
        <p:spPr>
          <a:xfrm>
            <a:off x="121920" y="5806166"/>
            <a:ext cx="2011680" cy="509199"/>
          </a:xfrm>
          <a:prstGeom prst="rect">
            <a:avLst/>
          </a:prstGeom>
        </p:spPr>
      </p:pic>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19/40</a:t>
            </a:r>
          </a:p>
        </p:txBody>
      </p:sp>
      <p:graphicFrame>
        <p:nvGraphicFramePr>
          <p:cNvPr id="11" name="TextBox 3">
            <a:extLst>
              <a:ext uri="{FF2B5EF4-FFF2-40B4-BE49-F238E27FC236}">
                <a16:creationId xmlns:a16="http://schemas.microsoft.com/office/drawing/2014/main" id="{7E595FA1-6184-9705-4366-C48B969BB28C}"/>
              </a:ext>
            </a:extLst>
          </p:cNvPr>
          <p:cNvGraphicFramePr/>
          <p:nvPr>
            <p:extLst>
              <p:ext uri="{D42A27DB-BD31-4B8C-83A1-F6EECF244321}">
                <p14:modId xmlns:p14="http://schemas.microsoft.com/office/powerpoint/2010/main" val="1090122392"/>
              </p:ext>
            </p:extLst>
          </p:nvPr>
        </p:nvGraphicFramePr>
        <p:xfrm>
          <a:off x="402061" y="1568663"/>
          <a:ext cx="8566301" cy="39703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a:extLst>
              <a:ext uri="{FF2B5EF4-FFF2-40B4-BE49-F238E27FC236}">
                <a16:creationId xmlns:a16="http://schemas.microsoft.com/office/drawing/2014/main" id="{86C85D0C-DCB1-C4D6-DBB4-0E67DC6C8AF0}"/>
              </a:ext>
            </a:extLst>
          </p:cNvPr>
          <p:cNvSpPr txBox="1"/>
          <p:nvPr/>
        </p:nvSpPr>
        <p:spPr>
          <a:xfrm>
            <a:off x="2057400" y="755265"/>
            <a:ext cx="914400" cy="914400"/>
          </a:xfrm>
          <a:prstGeom prst="rect">
            <a:avLst/>
          </a:prstGeom>
        </p:spPr>
        <p:txBody>
          <a:bodyPr vert="horz" wrap="none" lIns="91440" tIns="45720" rIns="91440" bIns="45720" rtlCol="0" anchor="ctr">
            <a:noAutofit/>
          </a:bodyPr>
          <a:lstStyle/>
          <a:p>
            <a:pPr algn="ctr"/>
            <a:endParaRPr lang="en-US" sz="1600" b="1" i="0" dirty="0">
              <a:solidFill>
                <a:srgbClr val="00AAA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9998665"/>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4000" b="1">
                <a:solidFill>
                  <a:srgbClr val="1F4E79"/>
                </a:solidFill>
                <a:latin typeface="Calibri"/>
              </a:rPr>
              <a:t>Clinical Implications</a:t>
            </a:r>
          </a:p>
        </p:txBody>
      </p:sp>
      <p:graphicFrame>
        <p:nvGraphicFramePr>
          <p:cNvPr id="9" name="Content Placeholder 2">
            <a:extLst>
              <a:ext uri="{FF2B5EF4-FFF2-40B4-BE49-F238E27FC236}">
                <a16:creationId xmlns:a16="http://schemas.microsoft.com/office/drawing/2014/main" id="{34129099-05AB-CFF0-ED10-4869C06558EA}"/>
              </a:ext>
            </a:extLst>
          </p:cNvPr>
          <p:cNvGraphicFramePr>
            <a:graphicFrameLocks noGrp="1"/>
          </p:cNvGraphicFramePr>
          <p:nvPr>
            <p:ph idx="1"/>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20/40</a:t>
            </a:r>
          </a:p>
        </p:txBody>
      </p:sp>
      <p:pic>
        <p:nvPicPr>
          <p:cNvPr id="7" name="Picture 6" descr="170f9403-5bd2-49df-b9ac-c23c591fee60.png"/>
          <p:cNvPicPr>
            <a:picLocks noChangeAspect="1"/>
          </p:cNvPicPr>
          <p:nvPr/>
        </p:nvPicPr>
        <p:blipFill>
          <a:blip r:embed="rId8"/>
          <a:stretch>
            <a:fillRect/>
          </a:stretch>
        </p:blipFill>
        <p:spPr>
          <a:xfrm>
            <a:off x="6368693" y="-21453"/>
            <a:ext cx="2775308" cy="7024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78" y="303542"/>
            <a:ext cx="9144000" cy="5486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400" dirty="0">
                <a:solidFill>
                  <a:schemeClr val="accent2">
                    <a:lumMod val="50000"/>
                  </a:schemeClr>
                </a:solidFill>
              </a:rPr>
              <a:t>GLP‑1 RAs for Addiction: Narrative Review (2025)</a:t>
            </a:r>
            <a:endParaRPr sz="3400" dirty="0">
              <a:solidFill>
                <a:schemeClr val="accent2">
                  <a:lumMod val="50000"/>
                </a:schemeClr>
              </a:solidFill>
            </a:endParaRPr>
          </a:p>
        </p:txBody>
      </p:sp>
      <p:pic>
        <p:nvPicPr>
          <p:cNvPr id="3" name="Picture 2" descr="170f9403-5bd2-49df-b9ac-c23c591fee60.png"/>
          <p:cNvPicPr>
            <a:picLocks noChangeAspect="1"/>
          </p:cNvPicPr>
          <p:nvPr/>
        </p:nvPicPr>
        <p:blipFill>
          <a:blip r:embed="rId3"/>
          <a:stretch>
            <a:fillRect/>
          </a:stretch>
        </p:blipFill>
        <p:spPr>
          <a:xfrm>
            <a:off x="1" y="5933490"/>
            <a:ext cx="1625623" cy="411480"/>
          </a:xfrm>
          <a:prstGeom prst="rect">
            <a:avLst/>
          </a:prstGeom>
        </p:spPr>
      </p:pic>
      <p:sp>
        <p:nvSpPr>
          <p:cNvPr id="4" name="Rectangle 3"/>
          <p:cNvSpPr/>
          <p:nvPr/>
        </p:nvSpPr>
        <p:spPr>
          <a:xfrm>
            <a:off x="0" y="6492240"/>
            <a:ext cx="9107855"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p:cNvSpPr txBox="1"/>
          <p:nvPr/>
        </p:nvSpPr>
        <p:spPr>
          <a:xfrm>
            <a:off x="3034253" y="6124131"/>
            <a:ext cx="5868447" cy="430887"/>
          </a:xfrm>
          <a:prstGeom prst="rect">
            <a:avLst/>
          </a:prstGeom>
          <a:noFill/>
        </p:spPr>
        <p:txBody>
          <a:bodyPr wrap="square">
            <a:spAutoFit/>
          </a:bodyPr>
          <a:lstStyle/>
          <a:p>
            <a:pPr>
              <a:defRPr sz="1000" i="1">
                <a:solidFill>
                  <a:srgbClr val="595959"/>
                </a:solidFill>
              </a:defRPr>
            </a:pPr>
            <a:r>
              <a:rPr sz="1200" dirty="0" err="1">
                <a:solidFill>
                  <a:srgbClr val="1E1E1E"/>
                </a:solidFill>
                <a:latin typeface="Calibri"/>
              </a:rPr>
              <a:t>Yammine</a:t>
            </a:r>
            <a:r>
              <a:rPr sz="1200" dirty="0">
                <a:solidFill>
                  <a:srgbClr val="1E1E1E"/>
                </a:solidFill>
                <a:latin typeface="Calibri"/>
              </a:rPr>
              <a:t> L, et al. Current Addiction Reports. 2025;12:59. doi:10.1007/s40429-025-00657-4</a:t>
            </a:r>
            <a:r>
              <a:rPr sz="2200" dirty="0">
                <a:solidFill>
                  <a:srgbClr val="1E1E1E"/>
                </a:solidFill>
                <a:latin typeface="Calibri"/>
              </a:rPr>
              <a:t>.</a:t>
            </a:r>
          </a:p>
        </p:txBody>
      </p:sp>
      <p:sp>
        <p:nvSpPr>
          <p:cNvPr id="9" name="FooterBar"/>
          <p:cNvSpPr/>
          <p:nvPr/>
        </p:nvSpPr>
        <p:spPr>
          <a:xfrm>
            <a:off x="-18073" y="6489627"/>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FooterTextRight"/>
          <p:cNvSpPr txBox="1"/>
          <p:nvPr/>
        </p:nvSpPr>
        <p:spPr>
          <a:xfrm>
            <a:off x="7955280" y="6601968"/>
            <a:ext cx="1097280" cy="228600"/>
          </a:xfrm>
          <a:prstGeom prst="rect">
            <a:avLst/>
          </a:prstGeom>
          <a:noFill/>
        </p:spPr>
        <p:txBody>
          <a:bodyPr wrap="none">
            <a:spAutoFit/>
          </a:bodyPr>
          <a:lstStyle/>
          <a:p>
            <a:pPr algn="r"/>
            <a:r>
              <a:rPr sz="1000" dirty="0">
                <a:solidFill>
                  <a:srgbClr val="5A5A5A"/>
                </a:solidFill>
                <a:latin typeface="Calibri"/>
              </a:rPr>
              <a:t>21/40</a:t>
            </a:r>
          </a:p>
        </p:txBody>
      </p:sp>
      <p:graphicFrame>
        <p:nvGraphicFramePr>
          <p:cNvPr id="13" name="TextBox 5">
            <a:extLst>
              <a:ext uri="{FF2B5EF4-FFF2-40B4-BE49-F238E27FC236}">
                <a16:creationId xmlns:a16="http://schemas.microsoft.com/office/drawing/2014/main" id="{81DCF0C7-D50B-8C34-C184-031961F8731F}"/>
              </a:ext>
            </a:extLst>
          </p:cNvPr>
          <p:cNvGraphicFramePr/>
          <p:nvPr>
            <p:extLst>
              <p:ext uri="{D42A27DB-BD31-4B8C-83A1-F6EECF244321}">
                <p14:modId xmlns:p14="http://schemas.microsoft.com/office/powerpoint/2010/main" val="4244555659"/>
              </p:ext>
            </p:extLst>
          </p:nvPr>
        </p:nvGraphicFramePr>
        <p:xfrm>
          <a:off x="400503" y="1111103"/>
          <a:ext cx="8306847" cy="4413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34409313"/>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1"/>
            <a:ext cx="9144000" cy="85046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a:solidFill>
                  <a:srgbClr val="1E1E1E"/>
                </a:solidFill>
              </a:rPr>
              <a:t>GLP‑1 RAs for Addiction: Narrative Review (2025) Cont’d</a:t>
            </a:r>
            <a:endParaRPr sz="2400" b="1" dirty="0"/>
          </a:p>
        </p:txBody>
      </p:sp>
      <p:sp>
        <p:nvSpPr>
          <p:cNvPr id="4" name="Rectangle 3"/>
          <p:cNvSpPr/>
          <p:nvPr/>
        </p:nvSpPr>
        <p:spPr>
          <a:xfrm>
            <a:off x="1" y="6492240"/>
            <a:ext cx="9144000"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418576" y="990779"/>
            <a:ext cx="8306847" cy="5016758"/>
          </a:xfrm>
          <a:prstGeom prst="rect">
            <a:avLst/>
          </a:prstGeom>
          <a:noFill/>
        </p:spPr>
        <p:txBody>
          <a:bodyPr wrap="square">
            <a:spAutoFit/>
          </a:bodyPr>
          <a:lstStyle/>
          <a:p>
            <a:pPr>
              <a:defRPr b="1"/>
            </a:pPr>
            <a:r>
              <a:rPr sz="3200" dirty="0">
                <a:solidFill>
                  <a:srgbClr val="1E1E1E"/>
                </a:solidFill>
                <a:latin typeface="Calibri"/>
              </a:rPr>
              <a:t>Clinical takeaways:</a:t>
            </a:r>
          </a:p>
          <a:p>
            <a:pPr lvl="1"/>
            <a:r>
              <a:rPr sz="3200" dirty="0">
                <a:solidFill>
                  <a:srgbClr val="1E1E1E"/>
                </a:solidFill>
                <a:latin typeface="Calibri"/>
              </a:rPr>
              <a:t>• Consider GLP‑1 RAs when treating AUD/TUD with comorbid obesity/T2D; potential dual benefit on metabolic health.</a:t>
            </a:r>
          </a:p>
          <a:p>
            <a:pPr lvl="1"/>
            <a:r>
              <a:rPr sz="3200" dirty="0">
                <a:solidFill>
                  <a:srgbClr val="1E1E1E"/>
                </a:solidFill>
                <a:latin typeface="Calibri"/>
              </a:rPr>
              <a:t>• Use as adjuncts to guideline‑based SUD care; emphasize monitoring and patient‑centered goals (including reduced heavy‑drinking days).</a:t>
            </a:r>
          </a:p>
          <a:p>
            <a:pPr lvl="1"/>
            <a:r>
              <a:rPr sz="3200" dirty="0">
                <a:solidFill>
                  <a:srgbClr val="1E1E1E"/>
                </a:solidFill>
                <a:latin typeface="Calibri"/>
              </a:rPr>
              <a:t>• Expect more definitive answers from ongoing Phase II trials.</a:t>
            </a:r>
          </a:p>
        </p:txBody>
      </p:sp>
      <p:sp>
        <p:nvSpPr>
          <p:cNvPr id="7" name="TextBox 6"/>
          <p:cNvSpPr txBox="1"/>
          <p:nvPr/>
        </p:nvSpPr>
        <p:spPr>
          <a:xfrm>
            <a:off x="2659488" y="6492240"/>
            <a:ext cx="6908864" cy="769441"/>
          </a:xfrm>
          <a:prstGeom prst="rect">
            <a:avLst/>
          </a:prstGeom>
          <a:noFill/>
        </p:spPr>
        <p:txBody>
          <a:bodyPr wrap="square">
            <a:spAutoFit/>
          </a:bodyPr>
          <a:lstStyle/>
          <a:p>
            <a:pPr>
              <a:defRPr sz="1000" i="1">
                <a:solidFill>
                  <a:srgbClr val="595959"/>
                </a:solidFill>
              </a:defRPr>
            </a:pPr>
            <a:r>
              <a:rPr sz="2200" dirty="0" err="1">
                <a:solidFill>
                  <a:srgbClr val="1E1E1E"/>
                </a:solidFill>
                <a:latin typeface="Calibri"/>
              </a:rPr>
              <a:t>Yammine</a:t>
            </a:r>
            <a:r>
              <a:rPr sz="2200" dirty="0">
                <a:solidFill>
                  <a:srgbClr val="1E1E1E"/>
                </a:solidFill>
                <a:latin typeface="Calibri"/>
              </a:rPr>
              <a:t> L, et al. Current Addiction Reports. 2025;12:59. doi:10.1007/s40429-025-00657-4.</a:t>
            </a:r>
          </a:p>
        </p:txBody>
      </p:sp>
      <p:sp>
        <p:nvSpPr>
          <p:cNvPr id="9" name="FooterBar"/>
          <p:cNvSpPr/>
          <p:nvPr/>
        </p:nvSpPr>
        <p:spPr>
          <a:xfrm>
            <a:off x="36145"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21/40</a:t>
            </a:r>
          </a:p>
        </p:txBody>
      </p:sp>
      <p:sp>
        <p:nvSpPr>
          <p:cNvPr id="12" name="TextBox 11"/>
          <p:cNvSpPr txBox="1"/>
          <p:nvPr/>
        </p:nvSpPr>
        <p:spPr>
          <a:xfrm>
            <a:off x="3034253" y="6124131"/>
            <a:ext cx="5868447" cy="430887"/>
          </a:xfrm>
          <a:prstGeom prst="rect">
            <a:avLst/>
          </a:prstGeom>
          <a:noFill/>
        </p:spPr>
        <p:txBody>
          <a:bodyPr wrap="square">
            <a:spAutoFit/>
          </a:bodyPr>
          <a:lstStyle/>
          <a:p>
            <a:pPr>
              <a:defRPr sz="1000" i="1">
                <a:solidFill>
                  <a:srgbClr val="595959"/>
                </a:solidFill>
              </a:defRPr>
            </a:pPr>
            <a:r>
              <a:rPr sz="1200" dirty="0" err="1">
                <a:solidFill>
                  <a:srgbClr val="1E1E1E"/>
                </a:solidFill>
                <a:latin typeface="Calibri"/>
              </a:rPr>
              <a:t>Yammine</a:t>
            </a:r>
            <a:r>
              <a:rPr sz="1200" dirty="0">
                <a:solidFill>
                  <a:srgbClr val="1E1E1E"/>
                </a:solidFill>
                <a:latin typeface="Calibri"/>
              </a:rPr>
              <a:t> L, et al. Current Addiction Reports. 2025;12:59. doi:10.1007/s40429-025-00657-4</a:t>
            </a:r>
            <a:r>
              <a:rPr sz="2200" dirty="0">
                <a:solidFill>
                  <a:srgbClr val="1E1E1E"/>
                </a:solidFill>
                <a:latin typeface="Calibri"/>
              </a:rPr>
              <a:t>.</a:t>
            </a:r>
          </a:p>
        </p:txBody>
      </p:sp>
    </p:spTree>
    <p:extLst>
      <p:ext uri="{BB962C8B-B14F-4D97-AF65-F5344CB8AC3E}">
        <p14:creationId xmlns:p14="http://schemas.microsoft.com/office/powerpoint/2010/main" val="396604985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1"/>
            <a:ext cx="9144000" cy="710951"/>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4" name="Rectangle 3"/>
          <p:cNvSpPr/>
          <p:nvPr/>
        </p:nvSpPr>
        <p:spPr>
          <a:xfrm>
            <a:off x="1" y="6492240"/>
            <a:ext cx="9144000"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914400" y="93864"/>
            <a:ext cx="7315200" cy="523220"/>
          </a:xfrm>
          <a:prstGeom prst="rect">
            <a:avLst/>
          </a:prstGeom>
          <a:solidFill>
            <a:schemeClr val="accent1"/>
          </a:solidFill>
        </p:spPr>
        <p:txBody>
          <a:bodyPr wrap="square">
            <a:spAutoFit/>
          </a:bodyPr>
          <a:lstStyle/>
          <a:p>
            <a:pPr>
              <a:defRPr sz="3200" b="1">
                <a:solidFill>
                  <a:srgbClr val="595959"/>
                </a:solidFill>
              </a:defRPr>
            </a:pPr>
            <a:r>
              <a:rPr sz="2800" dirty="0">
                <a:solidFill>
                  <a:srgbClr val="1E1E1E"/>
                </a:solidFill>
                <a:latin typeface="Calibri"/>
              </a:rPr>
              <a:t>GLP‑1 &amp; Addiction Neurobiology (BJP Review)</a:t>
            </a:r>
          </a:p>
        </p:txBody>
      </p:sp>
      <p:sp>
        <p:nvSpPr>
          <p:cNvPr id="6" name="TextBox 5"/>
          <p:cNvSpPr txBox="1"/>
          <p:nvPr/>
        </p:nvSpPr>
        <p:spPr>
          <a:xfrm>
            <a:off x="90982" y="1149207"/>
            <a:ext cx="8786317" cy="4862870"/>
          </a:xfrm>
          <a:prstGeom prst="rect">
            <a:avLst/>
          </a:prstGeom>
          <a:noFill/>
        </p:spPr>
        <p:txBody>
          <a:bodyPr wrap="square">
            <a:spAutoFit/>
          </a:bodyPr>
          <a:lstStyle/>
          <a:p>
            <a:r>
              <a:rPr sz="2200" dirty="0">
                <a:solidFill>
                  <a:srgbClr val="1E1E1E"/>
                </a:solidFill>
                <a:latin typeface="Calibri"/>
              </a:rPr>
              <a:t>Mechanistic review of how GLP‑1 receptor signaling interacts with mesolimbic reward pathways implicated in food and drugs.</a:t>
            </a:r>
          </a:p>
          <a:p>
            <a:pPr>
              <a:defRPr b="1"/>
            </a:pPr>
            <a:r>
              <a:rPr sz="2200" dirty="0">
                <a:solidFill>
                  <a:srgbClr val="1E1E1E"/>
                </a:solidFill>
                <a:latin typeface="Calibri"/>
              </a:rPr>
              <a:t>Key findings:</a:t>
            </a:r>
          </a:p>
          <a:p>
            <a:pPr lvl="1"/>
            <a:r>
              <a:rPr sz="2200" dirty="0">
                <a:solidFill>
                  <a:srgbClr val="1E1E1E"/>
                </a:solidFill>
                <a:latin typeface="Calibri"/>
              </a:rPr>
              <a:t>• GLP‑1Rs expressed in VTA/</a:t>
            </a:r>
            <a:r>
              <a:rPr sz="2200" dirty="0" err="1">
                <a:solidFill>
                  <a:srgbClr val="1E1E1E"/>
                </a:solidFill>
                <a:latin typeface="Calibri"/>
              </a:rPr>
              <a:t>NAc</a:t>
            </a:r>
            <a:r>
              <a:rPr sz="2200" dirty="0">
                <a:solidFill>
                  <a:srgbClr val="1E1E1E"/>
                </a:solidFill>
                <a:latin typeface="Calibri"/>
              </a:rPr>
              <a:t>; activation dampens dopamine‑mediated reward and reduces self‑administration/reinstatement in animal models (alcohol, nicotine, opioids, stimulants).</a:t>
            </a:r>
          </a:p>
          <a:p>
            <a:pPr lvl="1"/>
            <a:r>
              <a:rPr sz="2200" dirty="0">
                <a:solidFill>
                  <a:srgbClr val="1E1E1E"/>
                </a:solidFill>
                <a:latin typeface="Calibri"/>
              </a:rPr>
              <a:t>• Central actions appear independent of malaise or caloric effects; multiple ligands show similar directionality.</a:t>
            </a:r>
          </a:p>
          <a:p>
            <a:pPr lvl="1"/>
            <a:r>
              <a:rPr sz="2200" dirty="0">
                <a:solidFill>
                  <a:srgbClr val="1E1E1E"/>
                </a:solidFill>
                <a:latin typeface="Calibri"/>
              </a:rPr>
              <a:t>• Translational gap remains—dose, agent, and population likely matter.</a:t>
            </a:r>
          </a:p>
          <a:p>
            <a:pPr>
              <a:defRPr b="1"/>
            </a:pPr>
            <a:r>
              <a:rPr sz="2200" dirty="0">
                <a:solidFill>
                  <a:srgbClr val="1E1E1E"/>
                </a:solidFill>
                <a:latin typeface="Calibri"/>
              </a:rPr>
              <a:t>Clinical takeaways:</a:t>
            </a:r>
          </a:p>
          <a:p>
            <a:pPr lvl="1"/>
            <a:r>
              <a:rPr sz="2200" dirty="0">
                <a:solidFill>
                  <a:srgbClr val="1E1E1E"/>
                </a:solidFill>
                <a:latin typeface="Calibri"/>
              </a:rPr>
              <a:t>• Rationale for repurposing GLP‑1 RAs in SUD is strong mechanistically.</a:t>
            </a:r>
          </a:p>
          <a:p>
            <a:pPr lvl="1"/>
            <a:r>
              <a:rPr sz="2200" dirty="0">
                <a:solidFill>
                  <a:srgbClr val="1E1E1E"/>
                </a:solidFill>
                <a:latin typeface="Calibri"/>
              </a:rPr>
              <a:t>• Select agents with better brain penetrance/longer half‑life when possible (e.g., </a:t>
            </a:r>
            <a:r>
              <a:rPr sz="2200" dirty="0" err="1">
                <a:solidFill>
                  <a:srgbClr val="1E1E1E"/>
                </a:solidFill>
                <a:latin typeface="Calibri"/>
              </a:rPr>
              <a:t>semaglutide</a:t>
            </a:r>
            <a:r>
              <a:rPr sz="2200" dirty="0">
                <a:solidFill>
                  <a:srgbClr val="1E1E1E"/>
                </a:solidFill>
                <a:latin typeface="Calibri"/>
              </a:rPr>
              <a:t>) while evidence develops</a:t>
            </a:r>
            <a:r>
              <a:rPr sz="2400" dirty="0">
                <a:solidFill>
                  <a:srgbClr val="1E1E1E"/>
                </a:solidFill>
                <a:latin typeface="Calibri"/>
              </a:rPr>
              <a:t>.</a:t>
            </a:r>
          </a:p>
        </p:txBody>
      </p:sp>
      <p:sp>
        <p:nvSpPr>
          <p:cNvPr id="7" name="TextBox 6"/>
          <p:cNvSpPr txBox="1"/>
          <p:nvPr/>
        </p:nvSpPr>
        <p:spPr>
          <a:xfrm>
            <a:off x="3714496" y="6281707"/>
            <a:ext cx="5338064" cy="276999"/>
          </a:xfrm>
          <a:prstGeom prst="rect">
            <a:avLst/>
          </a:prstGeom>
          <a:noFill/>
        </p:spPr>
        <p:txBody>
          <a:bodyPr wrap="none">
            <a:spAutoFit/>
          </a:bodyPr>
          <a:lstStyle/>
          <a:p>
            <a:pPr>
              <a:defRPr sz="1000" i="1">
                <a:solidFill>
                  <a:srgbClr val="595959"/>
                </a:solidFill>
              </a:defRPr>
            </a:pPr>
            <a:r>
              <a:rPr sz="1200" dirty="0" err="1">
                <a:solidFill>
                  <a:srgbClr val="1E1E1E"/>
                </a:solidFill>
                <a:latin typeface="Calibri"/>
              </a:rPr>
              <a:t>Klausen</a:t>
            </a:r>
            <a:r>
              <a:rPr sz="1200" dirty="0">
                <a:solidFill>
                  <a:srgbClr val="1E1E1E"/>
                </a:solidFill>
                <a:latin typeface="Calibri"/>
              </a:rPr>
              <a:t> et al. Br J </a:t>
            </a:r>
            <a:r>
              <a:rPr sz="1200" dirty="0" err="1">
                <a:solidFill>
                  <a:srgbClr val="1E1E1E"/>
                </a:solidFill>
                <a:latin typeface="Calibri"/>
              </a:rPr>
              <a:t>Pharmacol</a:t>
            </a:r>
            <a:r>
              <a:rPr sz="1200" dirty="0">
                <a:solidFill>
                  <a:srgbClr val="1E1E1E"/>
                </a:solidFill>
                <a:latin typeface="Calibri"/>
              </a:rPr>
              <a:t>. 2021/2022: ‘The role of GLP‑1 in addictive disorders.’</a:t>
            </a:r>
          </a:p>
        </p:txBody>
      </p:sp>
      <p:sp>
        <p:nvSpPr>
          <p:cNvPr id="9"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22/40</a:t>
            </a:r>
          </a:p>
        </p:txBody>
      </p:sp>
    </p:spTree>
    <p:extLst>
      <p:ext uri="{BB962C8B-B14F-4D97-AF65-F5344CB8AC3E}">
        <p14:creationId xmlns:p14="http://schemas.microsoft.com/office/powerpoint/2010/main" val="90224950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41023" y="-934769"/>
            <a:ext cx="2424873" cy="2708393"/>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Freeform: Shape 11">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3756" y="-134088"/>
            <a:ext cx="1635955" cy="1226966"/>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Freeform: Shape 13">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713565" y="311926"/>
            <a:ext cx="4059393" cy="1911083"/>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548980" y="1613994"/>
            <a:ext cx="1185708" cy="88928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27781" y="5494508"/>
            <a:ext cx="2444907" cy="1774587"/>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ectangle 19">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211282" y="5555951"/>
            <a:ext cx="928467" cy="69635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Arial" panose="020B0604020202020204"/>
              <a:ea typeface="+mn-ea"/>
              <a:cs typeface="+mn-cs"/>
            </a:endParaRPr>
          </a:p>
        </p:txBody>
      </p:sp>
      <p:sp>
        <p:nvSpPr>
          <p:cNvPr id="22" name="Freeform: Shape 21">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877311" y="1407983"/>
            <a:ext cx="5389379" cy="4042034"/>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Freeform: Shape 23">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76283" y="882212"/>
            <a:ext cx="6791435" cy="5093576"/>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Subtitle 2"/>
          <p:cNvSpPr>
            <a:spLocks noGrp="1"/>
          </p:cNvSpPr>
          <p:nvPr>
            <p:ph type="subTitle" idx="1"/>
          </p:nvPr>
        </p:nvSpPr>
        <p:spPr>
          <a:xfrm>
            <a:off x="2992607" y="3714682"/>
            <a:ext cx="2484551" cy="1141851"/>
          </a:xfrm>
          <a:noFill/>
        </p:spPr>
        <p:txBody>
          <a:bodyPr vert="horz" lIns="91440" tIns="45720" rIns="91440" bIns="45720" rtlCol="0">
            <a:normAutofit fontScale="77500" lnSpcReduction="20000"/>
          </a:bodyPr>
          <a:lstStyle/>
          <a:p>
            <a:r>
              <a:rPr lang="en-US" sz="4000" b="1" kern="1200" dirty="0">
                <a:solidFill>
                  <a:srgbClr val="1F4E79"/>
                </a:solidFill>
                <a:latin typeface="Calibri"/>
                <a:ea typeface="+mn-ea"/>
                <a:cs typeface="+mn-cs"/>
              </a:rPr>
              <a:t>-None</a:t>
            </a:r>
          </a:p>
          <a:p>
            <a:r>
              <a:rPr lang="en-US" sz="4000" b="1" dirty="0">
                <a:solidFill>
                  <a:srgbClr val="1F4E79"/>
                </a:solidFill>
                <a:latin typeface="Calibri"/>
                <a:cs typeface="+mn-cs"/>
              </a:rPr>
              <a:t>-Off-Label use</a:t>
            </a:r>
            <a:endParaRPr lang="en-US" sz="1700" kern="1200" dirty="0">
              <a:solidFill>
                <a:srgbClr val="080808"/>
              </a:solidFill>
              <a:latin typeface="+mn-lt"/>
              <a:ea typeface="+mn-ea"/>
              <a:cs typeface="+mn-cs"/>
            </a:endParaRPr>
          </a:p>
        </p:txBody>
      </p:sp>
      <p:sp>
        <p:nvSpPr>
          <p:cNvPr id="2" name="Title 1"/>
          <p:cNvSpPr>
            <a:spLocks noGrp="1"/>
          </p:cNvSpPr>
          <p:nvPr>
            <p:ph type="ctrTitle"/>
          </p:nvPr>
        </p:nvSpPr>
        <p:spPr>
          <a:xfrm>
            <a:off x="2066365" y="1598633"/>
            <a:ext cx="4337037" cy="2150719"/>
          </a:xfrm>
          <a:noFill/>
        </p:spPr>
        <p:txBody>
          <a:bodyPr vert="horz" lIns="91440" tIns="45720" rIns="91440" bIns="45720" rtlCol="0" anchor="ctr">
            <a:normAutofit/>
          </a:bodyPr>
          <a:lstStyle/>
          <a:p>
            <a:r>
              <a:rPr lang="en-US" sz="4000" kern="1200" dirty="0">
                <a:solidFill>
                  <a:srgbClr val="1E1E1E"/>
                </a:solidFill>
                <a:latin typeface="Calibri"/>
                <a:ea typeface="+mj-ea"/>
                <a:cs typeface="+mj-cs"/>
              </a:rPr>
              <a:t>CONFLICTS AND DISCLOSURES</a:t>
            </a:r>
          </a:p>
        </p:txBody>
      </p:sp>
      <p:sp>
        <p:nvSpPr>
          <p:cNvPr id="26" name="Freeform: Shape 25">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943393" y="5778692"/>
            <a:ext cx="2231794" cy="1926608"/>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Rectangle 27">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7170046" y="5363543"/>
            <a:ext cx="959985" cy="719989"/>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9"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0" name="FooterTextLeft"/>
          <p:cNvSpPr txBox="1"/>
          <p:nvPr/>
        </p:nvSpPr>
        <p:spPr>
          <a:xfrm>
            <a:off x="228600" y="6601968"/>
            <a:ext cx="4572000" cy="228600"/>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Ohio Addiction Medicine Conference — Oct 17, 2025 • Portage Path Behavioral Health</a:t>
            </a:r>
          </a:p>
        </p:txBody>
      </p:sp>
      <p:sp>
        <p:nvSpPr>
          <p:cNvPr id="31"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2/40</a:t>
            </a:r>
          </a:p>
        </p:txBody>
      </p:sp>
    </p:spTree>
    <p:extLst>
      <p:ext uri="{BB962C8B-B14F-4D97-AF65-F5344CB8AC3E}">
        <p14:creationId xmlns:p14="http://schemas.microsoft.com/office/powerpoint/2010/main" val="11492787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1"/>
            <a:ext cx="9144000" cy="68531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Rectangle 3"/>
          <p:cNvSpPr/>
          <p:nvPr/>
        </p:nvSpPr>
        <p:spPr>
          <a:xfrm>
            <a:off x="0" y="6492240"/>
            <a:ext cx="9143977"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533388" y="-12762"/>
            <a:ext cx="7874012" cy="584775"/>
          </a:xfrm>
          <a:prstGeom prst="rect">
            <a:avLst/>
          </a:prstGeom>
          <a:noFill/>
        </p:spPr>
        <p:txBody>
          <a:bodyPr wrap="square">
            <a:spAutoFit/>
          </a:bodyPr>
          <a:lstStyle/>
          <a:p>
            <a:pPr>
              <a:defRPr sz="3200" b="1">
                <a:solidFill>
                  <a:srgbClr val="595959"/>
                </a:solidFill>
              </a:defRPr>
            </a:pPr>
            <a:r>
              <a:rPr sz="3200" dirty="0">
                <a:solidFill>
                  <a:srgbClr val="1E1E1E"/>
                </a:solidFill>
                <a:latin typeface="Calibri"/>
              </a:rPr>
              <a:t>Exenatide &amp; Cocaine Self‑Admin </a:t>
            </a:r>
          </a:p>
        </p:txBody>
      </p:sp>
      <p:sp>
        <p:nvSpPr>
          <p:cNvPr id="6" name="TextBox 5"/>
          <p:cNvSpPr txBox="1"/>
          <p:nvPr/>
        </p:nvSpPr>
        <p:spPr>
          <a:xfrm>
            <a:off x="228576" y="803008"/>
            <a:ext cx="8915401" cy="6801862"/>
          </a:xfrm>
          <a:prstGeom prst="rect">
            <a:avLst/>
          </a:prstGeom>
          <a:noFill/>
        </p:spPr>
        <p:txBody>
          <a:bodyPr wrap="square">
            <a:spAutoFit/>
          </a:bodyPr>
          <a:lstStyle/>
          <a:p>
            <a:r>
              <a:rPr sz="2200" dirty="0">
                <a:solidFill>
                  <a:srgbClr val="1E1E1E"/>
                </a:solidFill>
                <a:latin typeface="Calibri"/>
              </a:rPr>
              <a:t>What it’s about: Acute 5 µg exenatide vs placebo in non‑treatment‑seeking adults with CUD; crossover human laboratory study.</a:t>
            </a:r>
            <a:endParaRPr lang="en-US" sz="2200" dirty="0">
              <a:solidFill>
                <a:srgbClr val="1E1E1E"/>
              </a:solidFill>
              <a:latin typeface="Calibri"/>
            </a:endParaRPr>
          </a:p>
          <a:p>
            <a:endParaRPr sz="2200" dirty="0">
              <a:solidFill>
                <a:srgbClr val="1E1E1E"/>
              </a:solidFill>
              <a:latin typeface="Calibri"/>
            </a:endParaRPr>
          </a:p>
          <a:p>
            <a:pPr>
              <a:defRPr b="1"/>
            </a:pPr>
            <a:r>
              <a:rPr sz="2200" dirty="0">
                <a:solidFill>
                  <a:srgbClr val="1E1E1E"/>
                </a:solidFill>
                <a:latin typeface="Calibri"/>
              </a:rPr>
              <a:t>Key findings:</a:t>
            </a:r>
          </a:p>
          <a:p>
            <a:pPr lvl="1"/>
            <a:r>
              <a:rPr sz="2200" dirty="0">
                <a:solidFill>
                  <a:srgbClr val="1E1E1E"/>
                </a:solidFill>
                <a:latin typeface="Calibri"/>
              </a:rPr>
              <a:t>• No reduction in cocaine infusions or euphoria/wanting; single low dose and acute design may be insufficient.</a:t>
            </a:r>
          </a:p>
          <a:p>
            <a:pPr lvl="1"/>
            <a:r>
              <a:rPr sz="2200" dirty="0">
                <a:solidFill>
                  <a:srgbClr val="1E1E1E"/>
                </a:solidFill>
                <a:latin typeface="Calibri"/>
              </a:rPr>
              <a:t>• </a:t>
            </a:r>
            <a:r>
              <a:rPr sz="2200" dirty="0" err="1">
                <a:solidFill>
                  <a:srgbClr val="1E1E1E"/>
                </a:solidFill>
                <a:latin typeface="Calibri"/>
              </a:rPr>
              <a:t>Exenatide</a:t>
            </a:r>
            <a:r>
              <a:rPr sz="2200" dirty="0">
                <a:solidFill>
                  <a:srgbClr val="1E1E1E"/>
                </a:solidFill>
                <a:latin typeface="Calibri"/>
              </a:rPr>
              <a:t> and cocaine each lowered plasma GLP‑1 and insulin; cocaine also lowered amylin.</a:t>
            </a:r>
          </a:p>
          <a:p>
            <a:pPr lvl="1"/>
            <a:r>
              <a:rPr sz="2200" dirty="0">
                <a:solidFill>
                  <a:srgbClr val="1E1E1E"/>
                </a:solidFill>
                <a:latin typeface="Calibri"/>
              </a:rPr>
              <a:t>• Suggests that longer‑acting agents and repeated dosing are needed to test efficacy for CUD</a:t>
            </a:r>
          </a:p>
          <a:p>
            <a:pPr>
              <a:defRPr b="1"/>
            </a:pPr>
            <a:r>
              <a:rPr sz="2200" dirty="0">
                <a:solidFill>
                  <a:srgbClr val="1E1E1E"/>
                </a:solidFill>
                <a:latin typeface="Calibri"/>
              </a:rPr>
              <a:t>Clinical takeaways:</a:t>
            </a:r>
          </a:p>
          <a:p>
            <a:pPr lvl="1"/>
            <a:r>
              <a:rPr sz="2200" dirty="0">
                <a:solidFill>
                  <a:srgbClr val="1E1E1E"/>
                </a:solidFill>
                <a:latin typeface="Calibri"/>
              </a:rPr>
              <a:t>• Do not extrapolate exenatide acute findings to long‑acting GLP‑1 RAs or clinical treatment yet.</a:t>
            </a:r>
          </a:p>
          <a:p>
            <a:pPr lvl="1"/>
            <a:r>
              <a:rPr sz="2200" dirty="0">
                <a:solidFill>
                  <a:srgbClr val="1E1E1E"/>
                </a:solidFill>
                <a:latin typeface="Calibri"/>
              </a:rPr>
              <a:t>• Prioritize </a:t>
            </a:r>
            <a:r>
              <a:rPr sz="2200" dirty="0" err="1">
                <a:solidFill>
                  <a:srgbClr val="1E1E1E"/>
                </a:solidFill>
                <a:latin typeface="Calibri"/>
              </a:rPr>
              <a:t>semaglutide</a:t>
            </a:r>
            <a:r>
              <a:rPr sz="2200" dirty="0">
                <a:solidFill>
                  <a:srgbClr val="1E1E1E"/>
                </a:solidFill>
                <a:latin typeface="Calibri"/>
              </a:rPr>
              <a:t>/</a:t>
            </a:r>
            <a:r>
              <a:rPr sz="2200" dirty="0" err="1">
                <a:solidFill>
                  <a:srgbClr val="1E1E1E"/>
                </a:solidFill>
                <a:latin typeface="Calibri"/>
              </a:rPr>
              <a:t>tirzepatide</a:t>
            </a:r>
            <a:r>
              <a:rPr sz="2200" dirty="0">
                <a:solidFill>
                  <a:srgbClr val="1E1E1E"/>
                </a:solidFill>
                <a:latin typeface="Calibri"/>
              </a:rPr>
              <a:t> RCT readouts for stimulant use disorders</a:t>
            </a:r>
            <a:r>
              <a:rPr lang="en-US" sz="2200" dirty="0">
                <a:solidFill>
                  <a:srgbClr val="1E1E1E"/>
                </a:solidFill>
                <a:latin typeface="Calibri"/>
              </a:rPr>
              <a:t>. </a:t>
            </a:r>
          </a:p>
          <a:p>
            <a:pPr lvl="1"/>
            <a:r>
              <a:rPr lang="en-US" sz="2200" dirty="0">
                <a:solidFill>
                  <a:srgbClr val="1E1E1E"/>
                </a:solidFill>
                <a:latin typeface="Calibri"/>
              </a:rPr>
              <a:t>Suggests chronic dosing or longer‑acting agents may be needed to test efficacy.</a:t>
            </a:r>
          </a:p>
          <a:p>
            <a:pPr lvl="1"/>
            <a:endParaRPr lang="en-US" sz="2200" dirty="0">
              <a:solidFill>
                <a:srgbClr val="1E1E1E"/>
              </a:solidFill>
              <a:latin typeface="Calibri"/>
            </a:endParaRPr>
          </a:p>
          <a:p>
            <a:pPr lvl="1"/>
            <a:endParaRPr lang="en-US" sz="2200" dirty="0">
              <a:solidFill>
                <a:srgbClr val="1E1E1E"/>
              </a:solidFill>
              <a:latin typeface="Calibri"/>
            </a:endParaRPr>
          </a:p>
          <a:p>
            <a:pPr lvl="1"/>
            <a:endParaRPr dirty="0"/>
          </a:p>
        </p:txBody>
      </p:sp>
      <p:sp>
        <p:nvSpPr>
          <p:cNvPr id="7" name="TextBox 6"/>
          <p:cNvSpPr txBox="1"/>
          <p:nvPr/>
        </p:nvSpPr>
        <p:spPr>
          <a:xfrm>
            <a:off x="228576" y="6414352"/>
            <a:ext cx="3835281" cy="430887"/>
          </a:xfrm>
          <a:prstGeom prst="rect">
            <a:avLst/>
          </a:prstGeom>
          <a:noFill/>
        </p:spPr>
        <p:txBody>
          <a:bodyPr wrap="none">
            <a:spAutoFit/>
          </a:bodyPr>
          <a:lstStyle/>
          <a:p>
            <a:pPr>
              <a:defRPr sz="1000" i="1">
                <a:solidFill>
                  <a:srgbClr val="595959"/>
                </a:solidFill>
              </a:defRPr>
            </a:pPr>
            <a:r>
              <a:rPr sz="1200" dirty="0" err="1">
                <a:solidFill>
                  <a:srgbClr val="1E1E1E"/>
                </a:solidFill>
                <a:latin typeface="Calibri"/>
              </a:rPr>
              <a:t>Angarita</a:t>
            </a:r>
            <a:r>
              <a:rPr sz="1200" dirty="0">
                <a:solidFill>
                  <a:srgbClr val="1E1E1E"/>
                </a:solidFill>
                <a:latin typeface="Calibri"/>
              </a:rPr>
              <a:t> G, et al. Drug Alcohol Depend. 2021;221:108614</a:t>
            </a:r>
            <a:r>
              <a:rPr sz="2200" dirty="0">
                <a:solidFill>
                  <a:srgbClr val="1E1E1E"/>
                </a:solidFill>
                <a:latin typeface="Calibri"/>
              </a:rPr>
              <a:t>.</a:t>
            </a:r>
          </a:p>
        </p:txBody>
      </p:sp>
      <p:sp>
        <p:nvSpPr>
          <p:cNvPr id="11"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23/40</a:t>
            </a:r>
          </a:p>
        </p:txBody>
      </p:sp>
    </p:spTree>
    <p:extLst>
      <p:ext uri="{BB962C8B-B14F-4D97-AF65-F5344CB8AC3E}">
        <p14:creationId xmlns:p14="http://schemas.microsoft.com/office/powerpoint/2010/main" val="1575029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4000" b="1">
                <a:solidFill>
                  <a:srgbClr val="1F4E79"/>
                </a:solidFill>
                <a:latin typeface="Calibri"/>
              </a:rPr>
              <a:t>Limitations &amp; Unknowns</a:t>
            </a:r>
          </a:p>
        </p:txBody>
      </p:sp>
      <p:graphicFrame>
        <p:nvGraphicFramePr>
          <p:cNvPr id="9" name="Content Placeholder 2">
            <a:extLst>
              <a:ext uri="{FF2B5EF4-FFF2-40B4-BE49-F238E27FC236}">
                <a16:creationId xmlns:a16="http://schemas.microsoft.com/office/drawing/2014/main" id="{33874003-91C4-4C52-22B2-3B5E8588D31B}"/>
              </a:ext>
            </a:extLst>
          </p:cNvPr>
          <p:cNvGraphicFramePr>
            <a:graphicFrameLocks noGrp="1"/>
          </p:cNvGraphicFramePr>
          <p:nvPr>
            <p:ph idx="1"/>
            <p:extLst>
              <p:ext uri="{D42A27DB-BD31-4B8C-83A1-F6EECF244321}">
                <p14:modId xmlns:p14="http://schemas.microsoft.com/office/powerpoint/2010/main" val="652607131"/>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24/40</a:t>
            </a:r>
          </a:p>
        </p:txBody>
      </p:sp>
      <p:pic>
        <p:nvPicPr>
          <p:cNvPr id="7" name="Picture 6" descr="170f9403-5bd2-49df-b9ac-c23c591fee60.png"/>
          <p:cNvPicPr>
            <a:picLocks noChangeAspect="1"/>
          </p:cNvPicPr>
          <p:nvPr/>
        </p:nvPicPr>
        <p:blipFill>
          <a:blip r:embed="rId8"/>
          <a:stretch>
            <a:fillRect/>
          </a:stretch>
        </p:blipFill>
        <p:spPr>
          <a:xfrm>
            <a:off x="7518377" y="-21453"/>
            <a:ext cx="1625623" cy="411480"/>
          </a:xfrm>
          <a:prstGeom prst="rect">
            <a:avLst/>
          </a:prstGeom>
        </p:spPr>
      </p:pic>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flipH="1">
            <a:off x="487712" y="1221180"/>
            <a:ext cx="8168575" cy="517828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Black box warnings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The </a:t>
            </a: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risk of thyroid C-cell tumors </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based on studies in rodents.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Strictly contraindicated for patients with a </a:t>
            </a:r>
            <a:r>
              <a:rPr kumimoji="0" lang="en-US" altLang="en-US" sz="1800" i="0" u="none" strike="noStrike" kern="1200" cap="none" spc="0" normalizeH="0" baseline="0" noProof="0" dirty="0">
                <a:ln>
                  <a:noFill/>
                </a:ln>
                <a:solidFill>
                  <a:srgbClr val="1E1E1E"/>
                </a:solidFill>
                <a:effectLst/>
                <a:uLnTx/>
                <a:uFillTx/>
                <a:latin typeface="Calibri"/>
                <a:ea typeface="+mn-ea"/>
                <a:cs typeface="+mn-cs"/>
              </a:rPr>
              <a:t>personal or family history </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of either of the following conditions: </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Medullary thyroid carcinoma (MTC)</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Multiple endocrine neoplasia syndrome type 2 (MEN 2),</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a:t>
            </a:r>
          </a:p>
          <a:p>
            <a:pPr marL="457200" marR="0" lvl="1"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Pancreatitis</a:t>
            </a:r>
            <a:endParaRPr kumimoji="0" lang="en-US"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History of pancreatitis </a:t>
            </a: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use with caution</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Patients with a history of known-cause pancreatitis were generally excluded from clinical trials, so data on the risks in this population are limited.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GLP-1 medications should be </a:t>
            </a: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discontinued promptly </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if pancreatitis is suspected.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Pregnancy and breastfeeding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Not recommended </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for use during pregnancy,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Should be stopped before a planned pregnancy.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Animal studies have shown </a:t>
            </a: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fetal developmental abnormalities from exposure </a:t>
            </a:r>
            <a:endParaRPr kumimoji="0" lang="en-US"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Limited safety data regarding use during breastfeeding. </a:t>
            </a:r>
          </a:p>
        </p:txBody>
      </p:sp>
      <p:sp>
        <p:nvSpPr>
          <p:cNvPr id="4" name="Title 3"/>
          <p:cNvSpPr>
            <a:spLocks noGrp="1"/>
          </p:cNvSpPr>
          <p:nvPr>
            <p:ph type="title"/>
          </p:nvPr>
        </p:nvSpPr>
        <p:spPr>
          <a:xfrm>
            <a:off x="635725" y="78180"/>
            <a:ext cx="8229600" cy="1143000"/>
          </a:xfrm>
        </p:spPr>
        <p:txBody>
          <a:bodyPr>
            <a:normAutofit/>
          </a:bodyPr>
          <a:lstStyle/>
          <a:p>
            <a:r>
              <a:rPr lang="en-US" altLang="en-US" b="1" dirty="0">
                <a:solidFill>
                  <a:srgbClr val="1F4E79"/>
                </a:solidFill>
                <a:latin typeface="Calibri"/>
              </a:rPr>
              <a:t>Contraindications </a:t>
            </a:r>
            <a:endParaRPr lang="en-US" dirty="0"/>
          </a:p>
        </p:txBody>
      </p:sp>
      <p:sp>
        <p:nvSpPr>
          <p:cNvPr id="5"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25/40</a:t>
            </a:r>
          </a:p>
        </p:txBody>
      </p:sp>
      <p:pic>
        <p:nvPicPr>
          <p:cNvPr id="8" name="Picture 7" descr="170f9403-5bd2-49df-b9ac-c23c591fee60.png"/>
          <p:cNvPicPr>
            <a:picLocks noChangeAspect="1"/>
          </p:cNvPicPr>
          <p:nvPr/>
        </p:nvPicPr>
        <p:blipFill>
          <a:blip r:embed="rId3"/>
          <a:stretch>
            <a:fillRect/>
          </a:stretch>
        </p:blipFill>
        <p:spPr>
          <a:xfrm>
            <a:off x="7518377" y="-21453"/>
            <a:ext cx="1625623" cy="411480"/>
          </a:xfrm>
          <a:prstGeom prst="rect">
            <a:avLst/>
          </a:prstGeom>
        </p:spPr>
      </p:pic>
    </p:spTree>
    <p:extLst>
      <p:ext uri="{BB962C8B-B14F-4D97-AF65-F5344CB8AC3E}">
        <p14:creationId xmlns:p14="http://schemas.microsoft.com/office/powerpoint/2010/main" val="3392008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flipH="1">
            <a:off x="487712" y="1444266"/>
            <a:ext cx="8168575" cy="462428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12696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Severe gastrointestinal disease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GLP-1s can delay gastric emptying,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Worsening  severe gastrointestinal conditions like:</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Gastroparesis</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Inflammatory bowel disease</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Ileus (bowel obstruction)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Renal impairment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Specific GLP-1 medications, like exenatide and </a:t>
            </a:r>
            <a:r>
              <a:rPr kumimoji="0" lang="en-US" altLang="en-US" sz="1800" b="0" i="0" u="none" strike="noStrike" kern="1200" cap="none" spc="0" normalizeH="0" baseline="0" noProof="0" dirty="0" err="1">
                <a:ln>
                  <a:noFill/>
                </a:ln>
                <a:solidFill>
                  <a:srgbClr val="1E1E1E"/>
                </a:solidFill>
                <a:effectLst/>
                <a:uLnTx/>
                <a:uFillTx/>
                <a:latin typeface="Calibri"/>
                <a:ea typeface="+mn-ea"/>
                <a:cs typeface="+mn-cs"/>
              </a:rPr>
              <a:t>lixisenatide</a:t>
            </a: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are C/I in:</a:t>
            </a:r>
          </a:p>
          <a:p>
            <a:pPr marL="1200150" lvl="2" indent="-285750" defTabSz="914400">
              <a:buFont typeface="Arial" panose="020B0604020202020204" pitchFamily="34" charset="0"/>
              <a:buChar char="•"/>
              <a:defRPr/>
            </a:pPr>
            <a:r>
              <a:rPr kumimoji="0" lang="en-US" altLang="en-US" b="0" i="0" u="none" strike="noStrike" kern="1200" cap="none" spc="0" normalizeH="0" baseline="0" noProof="0" dirty="0">
                <a:ln>
                  <a:noFill/>
                </a:ln>
                <a:solidFill>
                  <a:srgbClr val="1E1E1E"/>
                </a:solidFill>
                <a:effectLst/>
                <a:uLnTx/>
                <a:uFillTx/>
                <a:latin typeface="Calibri"/>
                <a:ea typeface="+mn-ea"/>
                <a:cs typeface="+mn-cs"/>
              </a:rPr>
              <a:t>Severe renal impairment GFR &lt;45 and ESRD</a:t>
            </a:r>
          </a:p>
          <a:p>
            <a:pPr marL="1200150" lvl="2" indent="-285750" defTabSz="914400">
              <a:buFont typeface="Arial" panose="020B0604020202020204" pitchFamily="34" charset="0"/>
              <a:buChar char="•"/>
              <a:defRPr/>
            </a:pPr>
            <a:r>
              <a:rPr kumimoji="0" lang="en-US" altLang="en-US" b="0" i="0" u="none" strike="noStrike" kern="1200" cap="none" spc="0" normalizeH="0" baseline="0" noProof="0" dirty="0">
                <a:ln>
                  <a:noFill/>
                </a:ln>
                <a:solidFill>
                  <a:srgbClr val="1E1E1E"/>
                </a:solidFill>
                <a:effectLst/>
                <a:uLnTx/>
                <a:uFillTx/>
                <a:latin typeface="Calibri"/>
                <a:ea typeface="+mn-ea"/>
                <a:cs typeface="+mn-cs"/>
              </a:rPr>
              <a:t>Other GLP-1s may </a:t>
            </a:r>
            <a:r>
              <a:rPr kumimoji="0" lang="en-US" altLang="en-US" b="1" i="0" u="none" strike="noStrike" kern="1200" cap="none" spc="0" normalizeH="0" baseline="0" noProof="0" dirty="0">
                <a:ln>
                  <a:noFill/>
                </a:ln>
                <a:solidFill>
                  <a:srgbClr val="1E1E1E"/>
                </a:solidFill>
                <a:effectLst/>
                <a:uLnTx/>
                <a:uFillTx/>
                <a:latin typeface="Calibri"/>
                <a:ea typeface="+mn-ea"/>
                <a:cs typeface="+mn-cs"/>
              </a:rPr>
              <a:t>require dose adjustments </a:t>
            </a:r>
            <a:r>
              <a:rPr kumimoji="0" lang="en-US" altLang="en-US" b="0" i="0" u="none" strike="noStrike" kern="1200" cap="none" spc="0" normalizeH="0" baseline="0" noProof="0" dirty="0">
                <a:ln>
                  <a:noFill/>
                </a:ln>
                <a:solidFill>
                  <a:srgbClr val="1E1E1E"/>
                </a:solidFill>
                <a:effectLst/>
                <a:uLnTx/>
                <a:uFillTx/>
                <a:latin typeface="Calibri"/>
                <a:ea typeface="+mn-ea"/>
                <a:cs typeface="+mn-cs"/>
              </a:rPr>
              <a:t>and careful monitoring for kidney function. </a:t>
            </a:r>
            <a:endParaRPr kumimoji="0" lang="en-US" altLang="en-US"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1E1E1E"/>
                </a:solidFill>
                <a:effectLst/>
                <a:uLnTx/>
                <a:uFillTx/>
                <a:latin typeface="Calibri"/>
                <a:ea typeface="+mn-ea"/>
                <a:cs typeface="+mn-cs"/>
              </a:rPr>
              <a:t>Other important cautions</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Type 1 diabetes, due to the risk of diabetic ketoacidosis</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Diabetic retinopathy, especially with rapid blood sugar reductions</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srgbClr val="1E1E1E"/>
                </a:solidFill>
                <a:effectLst/>
                <a:uLnTx/>
                <a:uFillTx/>
                <a:latin typeface="Calibri"/>
                <a:ea typeface="+mn-ea"/>
                <a:cs typeface="+mn-cs"/>
              </a:rPr>
              <a:t>	A history of gastric surgery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 name="Title 3"/>
          <p:cNvSpPr>
            <a:spLocks noGrp="1"/>
          </p:cNvSpPr>
          <p:nvPr>
            <p:ph type="title"/>
          </p:nvPr>
        </p:nvSpPr>
        <p:spPr>
          <a:xfrm>
            <a:off x="487712" y="269262"/>
            <a:ext cx="8229600" cy="1143000"/>
          </a:xfrm>
        </p:spPr>
        <p:txBody>
          <a:bodyPr>
            <a:normAutofit/>
          </a:bodyPr>
          <a:lstStyle/>
          <a:p>
            <a:r>
              <a:rPr lang="en-US" altLang="en-US" b="1" dirty="0">
                <a:solidFill>
                  <a:srgbClr val="1F4E79"/>
                </a:solidFill>
                <a:latin typeface="Calibri"/>
              </a:rPr>
              <a:t>Contraindications Cont’d</a:t>
            </a:r>
            <a:endParaRPr lang="en-US" dirty="0"/>
          </a:p>
        </p:txBody>
      </p:sp>
      <p:sp>
        <p:nvSpPr>
          <p:cNvPr id="5"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26/40</a:t>
            </a:r>
          </a:p>
        </p:txBody>
      </p:sp>
      <p:pic>
        <p:nvPicPr>
          <p:cNvPr id="8" name="Picture 7" descr="170f9403-5bd2-49df-b9ac-c23c591fee60.png"/>
          <p:cNvPicPr>
            <a:picLocks noChangeAspect="1"/>
          </p:cNvPicPr>
          <p:nvPr/>
        </p:nvPicPr>
        <p:blipFill>
          <a:blip r:embed="rId3"/>
          <a:stretch>
            <a:fillRect/>
          </a:stretch>
        </p:blipFill>
        <p:spPr>
          <a:xfrm>
            <a:off x="7518377" y="-21453"/>
            <a:ext cx="1625623" cy="411480"/>
          </a:xfrm>
          <a:prstGeom prst="rect">
            <a:avLst/>
          </a:prstGeom>
        </p:spPr>
      </p:pic>
    </p:spTree>
    <p:extLst>
      <p:ext uri="{BB962C8B-B14F-4D97-AF65-F5344CB8AC3E}">
        <p14:creationId xmlns:p14="http://schemas.microsoft.com/office/powerpoint/2010/main" val="1557537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2170"/>
            <a:ext cx="9144000" cy="88984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0" y="254112"/>
            <a:ext cx="9322525" cy="523220"/>
          </a:xfrm>
          <a:prstGeom prst="rect">
            <a:avLst/>
          </a:prstGeom>
          <a:noFill/>
        </p:spPr>
        <p:txBody>
          <a:bodyPr wrap="square">
            <a:spAutoFit/>
          </a:bodyPr>
          <a:lstStyle/>
          <a:p>
            <a:pPr>
              <a:defRPr sz="3200" b="1">
                <a:solidFill>
                  <a:srgbClr val="595959"/>
                </a:solidFill>
              </a:defRPr>
            </a:pPr>
            <a:r>
              <a:rPr sz="2800" dirty="0">
                <a:solidFill>
                  <a:srgbClr val="1E1E1E"/>
                </a:solidFill>
                <a:latin typeface="Calibri"/>
              </a:rPr>
              <a:t>GLP‑1 RAs: Oral Drug Interaction Considerations (</a:t>
            </a:r>
            <a:r>
              <a:rPr sz="2800" dirty="0" err="1">
                <a:solidFill>
                  <a:srgbClr val="1E1E1E"/>
                </a:solidFill>
                <a:latin typeface="Calibri"/>
              </a:rPr>
              <a:t>APhA</a:t>
            </a:r>
            <a:r>
              <a:rPr sz="2800" dirty="0">
                <a:solidFill>
                  <a:srgbClr val="1E1E1E"/>
                </a:solidFill>
                <a:latin typeface="Calibri"/>
              </a:rPr>
              <a:t> 2025)</a:t>
            </a:r>
          </a:p>
        </p:txBody>
      </p:sp>
      <p:sp>
        <p:nvSpPr>
          <p:cNvPr id="6" name="TextBox 5"/>
          <p:cNvSpPr txBox="1"/>
          <p:nvPr/>
        </p:nvSpPr>
        <p:spPr>
          <a:xfrm>
            <a:off x="205179" y="1033614"/>
            <a:ext cx="8674100" cy="4832092"/>
          </a:xfrm>
          <a:prstGeom prst="rect">
            <a:avLst/>
          </a:prstGeom>
          <a:noFill/>
        </p:spPr>
        <p:txBody>
          <a:bodyPr wrap="square">
            <a:spAutoFit/>
          </a:bodyPr>
          <a:lstStyle/>
          <a:p>
            <a:r>
              <a:rPr sz="2200" dirty="0">
                <a:solidFill>
                  <a:srgbClr val="1E1E1E"/>
                </a:solidFill>
                <a:latin typeface="Calibri"/>
              </a:rPr>
              <a:t>What it’s about: Narrative review/abstract assessing GLP‑1 RA effects on absorption of oral medications used for AUD/OUD (e.g., naltrexone, acamprosate, disulfiram, methadone, buprenorphine).</a:t>
            </a:r>
          </a:p>
          <a:p>
            <a:pPr>
              <a:defRPr b="1"/>
            </a:pPr>
            <a:r>
              <a:rPr sz="2200" dirty="0">
                <a:solidFill>
                  <a:srgbClr val="1E1E1E"/>
                </a:solidFill>
                <a:latin typeface="Calibri"/>
              </a:rPr>
              <a:t>Key findings:</a:t>
            </a:r>
          </a:p>
          <a:p>
            <a:pPr lvl="1"/>
            <a:r>
              <a:rPr sz="2200" dirty="0">
                <a:solidFill>
                  <a:srgbClr val="1E1E1E"/>
                </a:solidFill>
                <a:latin typeface="Calibri"/>
              </a:rPr>
              <a:t>• GLP‑1 RAs slow gastric emptying → may alter </a:t>
            </a:r>
            <a:r>
              <a:rPr sz="2200" dirty="0" err="1">
                <a:solidFill>
                  <a:srgbClr val="1E1E1E"/>
                </a:solidFill>
                <a:latin typeface="Calibri"/>
              </a:rPr>
              <a:t>Tmax</a:t>
            </a:r>
            <a:r>
              <a:rPr sz="2200" dirty="0">
                <a:solidFill>
                  <a:srgbClr val="1E1E1E"/>
                </a:solidFill>
                <a:latin typeface="Calibri"/>
              </a:rPr>
              <a:t>/</a:t>
            </a:r>
            <a:r>
              <a:rPr sz="2200" dirty="0" err="1">
                <a:solidFill>
                  <a:srgbClr val="1E1E1E"/>
                </a:solidFill>
                <a:latin typeface="Calibri"/>
              </a:rPr>
              <a:t>Cmax</a:t>
            </a:r>
            <a:r>
              <a:rPr sz="2200" dirty="0">
                <a:solidFill>
                  <a:srgbClr val="1E1E1E"/>
                </a:solidFill>
                <a:latin typeface="Calibri"/>
              </a:rPr>
              <a:t> of co‑administered oral drugs; data specific to SUD meds are sparse.</a:t>
            </a:r>
          </a:p>
          <a:p>
            <a:pPr lvl="1"/>
            <a:r>
              <a:rPr sz="2200" dirty="0">
                <a:solidFill>
                  <a:srgbClr val="1E1E1E"/>
                </a:solidFill>
                <a:latin typeface="Calibri"/>
              </a:rPr>
              <a:t>• Most included studies suggest behavioral benefit signals (↓ seeking/use) across substances; at least one negative opioid model.</a:t>
            </a:r>
          </a:p>
          <a:p>
            <a:pPr lvl="1"/>
            <a:endParaRPr sz="2200" dirty="0">
              <a:solidFill>
                <a:srgbClr val="1E1E1E"/>
              </a:solidFill>
              <a:latin typeface="Calibri"/>
            </a:endParaRPr>
          </a:p>
          <a:p>
            <a:pPr>
              <a:defRPr b="1"/>
            </a:pPr>
            <a:r>
              <a:rPr sz="2200" dirty="0">
                <a:solidFill>
                  <a:srgbClr val="1E1E1E"/>
                </a:solidFill>
                <a:latin typeface="Calibri"/>
              </a:rPr>
              <a:t>Clinical takeaways:</a:t>
            </a:r>
          </a:p>
          <a:p>
            <a:pPr lvl="1"/>
            <a:r>
              <a:rPr sz="2200" dirty="0">
                <a:solidFill>
                  <a:srgbClr val="1E1E1E"/>
                </a:solidFill>
                <a:latin typeface="Calibri"/>
              </a:rPr>
              <a:t>• Separate dosing when feasible; monitor clinical response and adverse effects.</a:t>
            </a:r>
          </a:p>
          <a:p>
            <a:pPr lvl="1"/>
            <a:r>
              <a:rPr sz="2200" dirty="0">
                <a:solidFill>
                  <a:srgbClr val="1E1E1E"/>
                </a:solidFill>
                <a:latin typeface="Calibri"/>
              </a:rPr>
              <a:t>• Do not withhold GLP‑1 RAs solely over theoretical absorption concerns—co‑manage and reassess.</a:t>
            </a:r>
          </a:p>
        </p:txBody>
      </p:sp>
      <p:sp>
        <p:nvSpPr>
          <p:cNvPr id="7" name="TextBox 6"/>
          <p:cNvSpPr txBox="1"/>
          <p:nvPr/>
        </p:nvSpPr>
        <p:spPr>
          <a:xfrm>
            <a:off x="457200" y="6512421"/>
            <a:ext cx="4750724" cy="276999"/>
          </a:xfrm>
          <a:prstGeom prst="rect">
            <a:avLst/>
          </a:prstGeom>
          <a:noFill/>
        </p:spPr>
        <p:txBody>
          <a:bodyPr wrap="none">
            <a:spAutoFit/>
          </a:bodyPr>
          <a:lstStyle/>
          <a:p>
            <a:pPr>
              <a:defRPr sz="1000" i="1">
                <a:solidFill>
                  <a:srgbClr val="595959"/>
                </a:solidFill>
              </a:defRPr>
            </a:pPr>
            <a:r>
              <a:rPr sz="1200" dirty="0" err="1">
                <a:solidFill>
                  <a:srgbClr val="1E1E1E"/>
                </a:solidFill>
                <a:latin typeface="Calibri"/>
              </a:rPr>
              <a:t>APhA</a:t>
            </a:r>
            <a:r>
              <a:rPr sz="1200" dirty="0">
                <a:solidFill>
                  <a:srgbClr val="1E1E1E"/>
                </a:solidFill>
                <a:latin typeface="Calibri"/>
              </a:rPr>
              <a:t> 2025 . ‘Drug interactions of GLP‑1 RAs in SUD: a narrative review.’</a:t>
            </a:r>
          </a:p>
        </p:txBody>
      </p:sp>
      <p:sp>
        <p:nvSpPr>
          <p:cNvPr id="10"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27/40</a:t>
            </a:r>
          </a:p>
        </p:txBody>
      </p:sp>
    </p:spTree>
    <p:extLst>
      <p:ext uri="{BB962C8B-B14F-4D97-AF65-F5344CB8AC3E}">
        <p14:creationId xmlns:p14="http://schemas.microsoft.com/office/powerpoint/2010/main" val="1522226441"/>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4037"/>
            <a:ext cx="9144000" cy="875689"/>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pic>
        <p:nvPicPr>
          <p:cNvPr id="3" name="Picture 2" descr="170f9403-5bd2-49df-b9ac-c23c591fee60.png"/>
          <p:cNvPicPr>
            <a:picLocks noChangeAspect="1"/>
          </p:cNvPicPr>
          <p:nvPr/>
        </p:nvPicPr>
        <p:blipFill>
          <a:blip r:embed="rId3"/>
          <a:stretch>
            <a:fillRect/>
          </a:stretch>
        </p:blipFill>
        <p:spPr>
          <a:xfrm>
            <a:off x="7123612" y="5895805"/>
            <a:ext cx="1850572" cy="468419"/>
          </a:xfrm>
          <a:prstGeom prst="rect">
            <a:avLst/>
          </a:prstGeom>
        </p:spPr>
      </p:pic>
      <p:sp>
        <p:nvSpPr>
          <p:cNvPr id="4" name="Rectangle 3"/>
          <p:cNvSpPr/>
          <p:nvPr/>
        </p:nvSpPr>
        <p:spPr>
          <a:xfrm>
            <a:off x="1" y="6492240"/>
            <a:ext cx="9144000"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1584960" y="24371"/>
            <a:ext cx="5974080" cy="830997"/>
          </a:xfrm>
          <a:prstGeom prst="rect">
            <a:avLst/>
          </a:prstGeom>
          <a:noFill/>
        </p:spPr>
        <p:txBody>
          <a:bodyPr wrap="square">
            <a:spAutoFit/>
          </a:bodyPr>
          <a:lstStyle/>
          <a:p>
            <a:pPr algn="ctr">
              <a:defRPr sz="3200" b="1">
                <a:solidFill>
                  <a:srgbClr val="595959"/>
                </a:solidFill>
              </a:defRPr>
            </a:pPr>
            <a:r>
              <a:rPr sz="4800" dirty="0">
                <a:solidFill>
                  <a:srgbClr val="1E1E1E"/>
                </a:solidFill>
                <a:latin typeface="Calibri"/>
              </a:rPr>
              <a:t>Plan &amp; Dosing</a:t>
            </a:r>
          </a:p>
        </p:txBody>
      </p:sp>
      <p:sp>
        <p:nvSpPr>
          <p:cNvPr id="6" name="TextBox 5"/>
          <p:cNvSpPr txBox="1"/>
          <p:nvPr/>
        </p:nvSpPr>
        <p:spPr>
          <a:xfrm>
            <a:off x="306307" y="886702"/>
            <a:ext cx="8267700" cy="4924425"/>
          </a:xfrm>
          <a:prstGeom prst="rect">
            <a:avLst/>
          </a:prstGeom>
          <a:noFill/>
        </p:spPr>
        <p:txBody>
          <a:bodyPr wrap="square">
            <a:spAutoFit/>
          </a:bodyPr>
          <a:lstStyle/>
          <a:p>
            <a:r>
              <a:rPr sz="2400" b="1" dirty="0">
                <a:solidFill>
                  <a:srgbClr val="1E1E1E"/>
                </a:solidFill>
                <a:latin typeface="Calibri"/>
              </a:rPr>
              <a:t>Continue first‑line AUD care (psychosocial + naltrexone) and add </a:t>
            </a:r>
            <a:r>
              <a:rPr sz="2400" b="1" dirty="0" err="1">
                <a:solidFill>
                  <a:srgbClr val="1E1E1E"/>
                </a:solidFill>
                <a:latin typeface="Calibri"/>
              </a:rPr>
              <a:t>semaglutide</a:t>
            </a:r>
            <a:r>
              <a:rPr sz="2400" b="1" dirty="0">
                <a:solidFill>
                  <a:srgbClr val="1E1E1E"/>
                </a:solidFill>
                <a:latin typeface="Calibri"/>
              </a:rPr>
              <a:t> (off‑label for AUD).</a:t>
            </a:r>
            <a:endParaRPr lang="en-US" sz="2400" b="1" dirty="0">
              <a:solidFill>
                <a:srgbClr val="1E1E1E"/>
              </a:solidFill>
              <a:latin typeface="Calibri"/>
            </a:endParaRPr>
          </a:p>
          <a:p>
            <a:endParaRPr sz="2400" b="1" dirty="0">
              <a:solidFill>
                <a:srgbClr val="1E1E1E"/>
              </a:solidFill>
              <a:latin typeface="Calibri"/>
            </a:endParaRPr>
          </a:p>
          <a:p>
            <a:pPr lvl="1"/>
            <a:r>
              <a:rPr sz="2200" dirty="0">
                <a:solidFill>
                  <a:srgbClr val="1E1E1E"/>
                </a:solidFill>
                <a:latin typeface="Calibri"/>
              </a:rPr>
              <a:t>• </a:t>
            </a:r>
            <a:r>
              <a:rPr sz="2200" dirty="0" err="1">
                <a:solidFill>
                  <a:srgbClr val="1E1E1E"/>
                </a:solidFill>
                <a:latin typeface="Calibri"/>
              </a:rPr>
              <a:t>Semaglutide</a:t>
            </a:r>
            <a:r>
              <a:rPr sz="2200" dirty="0">
                <a:solidFill>
                  <a:srgbClr val="1E1E1E"/>
                </a:solidFill>
                <a:latin typeface="Calibri"/>
              </a:rPr>
              <a:t> SC weekly: 0.25 mg (Weeks 1–4) → 0.5 mg (Weeks 5–8); hold/titrate per GI tolerability and cravings response.</a:t>
            </a:r>
          </a:p>
          <a:p>
            <a:pPr lvl="1"/>
            <a:r>
              <a:rPr sz="2200" dirty="0">
                <a:solidFill>
                  <a:srgbClr val="1E1E1E"/>
                </a:solidFill>
                <a:latin typeface="Calibri"/>
              </a:rPr>
              <a:t>• Educate: mechanism, GI effects, rare risks; emphasize nutrition to mitigate nausea; avoid in medullary thyroid carcinoma/MEN2 history.</a:t>
            </a:r>
          </a:p>
          <a:p>
            <a:pPr lvl="1"/>
            <a:r>
              <a:rPr sz="2200" dirty="0">
                <a:solidFill>
                  <a:srgbClr val="1E1E1E"/>
                </a:solidFill>
                <a:latin typeface="Calibri"/>
              </a:rPr>
              <a:t>• Interaction management: separate naltrexone dosing from </a:t>
            </a:r>
            <a:r>
              <a:rPr sz="2200" dirty="0" err="1">
                <a:solidFill>
                  <a:srgbClr val="1E1E1E"/>
                </a:solidFill>
                <a:latin typeface="Calibri"/>
              </a:rPr>
              <a:t>semaglutide</a:t>
            </a:r>
            <a:r>
              <a:rPr sz="2200" dirty="0">
                <a:solidFill>
                  <a:srgbClr val="1E1E1E"/>
                </a:solidFill>
                <a:latin typeface="Calibri"/>
              </a:rPr>
              <a:t> injection by several hours; monitor effect/side‑effects.</a:t>
            </a:r>
          </a:p>
          <a:p>
            <a:pPr lvl="1"/>
            <a:r>
              <a:rPr sz="2200" dirty="0">
                <a:solidFill>
                  <a:srgbClr val="1E1E1E"/>
                </a:solidFill>
                <a:latin typeface="Calibri"/>
              </a:rPr>
              <a:t>• AUD monitoring: weekly drinks, heavy‑drinking days, adverse effects.</a:t>
            </a:r>
          </a:p>
          <a:p>
            <a:pPr lvl="1"/>
            <a:r>
              <a:rPr sz="2200" dirty="0">
                <a:solidFill>
                  <a:srgbClr val="1E1E1E"/>
                </a:solidFill>
                <a:latin typeface="Calibri"/>
              </a:rPr>
              <a:t>• Metabolic monitoring: weight, BP, A1c, lipids; support lifestyle changes.</a:t>
            </a:r>
          </a:p>
        </p:txBody>
      </p:sp>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FooterTextLeft"/>
          <p:cNvSpPr txBox="1"/>
          <p:nvPr/>
        </p:nvSpPr>
        <p:spPr>
          <a:xfrm>
            <a:off x="228600" y="6601968"/>
            <a:ext cx="4572000" cy="228600"/>
          </a:xfrm>
          <a:prstGeom prst="rect">
            <a:avLst/>
          </a:prstGeom>
          <a:noFill/>
        </p:spPr>
        <p:txBody>
          <a:bodyPr wrap="none">
            <a:spAutoFit/>
          </a:bodyPr>
          <a:lstStyle/>
          <a:p>
            <a:r>
              <a:rPr sz="1000" dirty="0">
                <a:solidFill>
                  <a:srgbClr val="5A5A5A"/>
                </a:solidFill>
                <a:latin typeface="Calibri"/>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28/40</a:t>
            </a:r>
          </a:p>
        </p:txBody>
      </p:sp>
    </p:spTree>
    <p:extLst>
      <p:ext uri="{BB962C8B-B14F-4D97-AF65-F5344CB8AC3E}">
        <p14:creationId xmlns:p14="http://schemas.microsoft.com/office/powerpoint/2010/main" val="34196493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9144000" cy="7694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dirty="0">
                <a:solidFill>
                  <a:srgbClr val="1E1E1E"/>
                </a:solidFill>
              </a:rPr>
              <a:t>8‑Week Timeline (Clinic Metrics)</a:t>
            </a:r>
          </a:p>
          <a:p>
            <a:pPr algn="ctr"/>
            <a:endParaRPr b="1" dirty="0"/>
          </a:p>
        </p:txBody>
      </p:sp>
      <p:sp>
        <p:nvSpPr>
          <p:cNvPr id="4" name="Rectangle 3"/>
          <p:cNvSpPr/>
          <p:nvPr/>
        </p:nvSpPr>
        <p:spPr>
          <a:xfrm>
            <a:off x="0" y="6492240"/>
            <a:ext cx="9144001"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graphicFrame>
        <p:nvGraphicFramePr>
          <p:cNvPr id="6" name="Table 5"/>
          <p:cNvGraphicFramePr>
            <a:graphicFrameLocks noGrp="1"/>
          </p:cNvGraphicFramePr>
          <p:nvPr>
            <p:extLst>
              <p:ext uri="{D42A27DB-BD31-4B8C-83A1-F6EECF244321}">
                <p14:modId xmlns:p14="http://schemas.microsoft.com/office/powerpoint/2010/main" val="374486830"/>
              </p:ext>
            </p:extLst>
          </p:nvPr>
        </p:nvGraphicFramePr>
        <p:xfrm>
          <a:off x="365761" y="1280159"/>
          <a:ext cx="8572499" cy="3840480"/>
        </p:xfrm>
        <a:graphic>
          <a:graphicData uri="http://schemas.openxmlformats.org/drawingml/2006/table">
            <a:tbl>
              <a:tblPr firstRow="1" bandRow="1">
                <a:tableStyleId>{5C22544A-7EE6-4342-B048-85BDC9FD1C3A}</a:tableStyleId>
              </a:tblPr>
              <a:tblGrid>
                <a:gridCol w="1066799">
                  <a:extLst>
                    <a:ext uri="{9D8B030D-6E8A-4147-A177-3AD203B41FA5}">
                      <a16:colId xmlns:a16="http://schemas.microsoft.com/office/drawing/2014/main" val="20000"/>
                    </a:ext>
                  </a:extLst>
                </a:gridCol>
                <a:gridCol w="1231900">
                  <a:extLst>
                    <a:ext uri="{9D8B030D-6E8A-4147-A177-3AD203B41FA5}">
                      <a16:colId xmlns:a16="http://schemas.microsoft.com/office/drawing/2014/main" val="20001"/>
                    </a:ext>
                  </a:extLst>
                </a:gridCol>
                <a:gridCol w="2146300">
                  <a:extLst>
                    <a:ext uri="{9D8B030D-6E8A-4147-A177-3AD203B41FA5}">
                      <a16:colId xmlns:a16="http://schemas.microsoft.com/office/drawing/2014/main" val="20002"/>
                    </a:ext>
                  </a:extLst>
                </a:gridCol>
                <a:gridCol w="1549400">
                  <a:extLst>
                    <a:ext uri="{9D8B030D-6E8A-4147-A177-3AD203B41FA5}">
                      <a16:colId xmlns:a16="http://schemas.microsoft.com/office/drawing/2014/main" val="20003"/>
                    </a:ext>
                  </a:extLst>
                </a:gridCol>
                <a:gridCol w="2578100">
                  <a:extLst>
                    <a:ext uri="{9D8B030D-6E8A-4147-A177-3AD203B41FA5}">
                      <a16:colId xmlns:a16="http://schemas.microsoft.com/office/drawing/2014/main" val="20004"/>
                    </a:ext>
                  </a:extLst>
                </a:gridCol>
              </a:tblGrid>
              <a:tr h="582386">
                <a:tc>
                  <a:txBody>
                    <a:bodyPr/>
                    <a:lstStyle/>
                    <a:p>
                      <a:pPr>
                        <a:defRPr b="1"/>
                      </a:pPr>
                      <a:r>
                        <a:rPr dirty="0"/>
                        <a:t>Week</a:t>
                      </a:r>
                    </a:p>
                  </a:txBody>
                  <a:tcPr/>
                </a:tc>
                <a:tc>
                  <a:txBody>
                    <a:bodyPr/>
                    <a:lstStyle/>
                    <a:p>
                      <a:pPr>
                        <a:defRPr b="1"/>
                      </a:pPr>
                      <a:r>
                        <a:rPr dirty="0"/>
                        <a:t>Dose</a:t>
                      </a:r>
                    </a:p>
                  </a:txBody>
                  <a:tcPr/>
                </a:tc>
                <a:tc>
                  <a:txBody>
                    <a:bodyPr/>
                    <a:lstStyle/>
                    <a:p>
                      <a:pPr>
                        <a:defRPr b="1"/>
                      </a:pPr>
                      <a:r>
                        <a:t>Heavy‑Drinking Days</a:t>
                      </a:r>
                    </a:p>
                  </a:txBody>
                  <a:tcPr/>
                </a:tc>
                <a:tc>
                  <a:txBody>
                    <a:bodyPr/>
                    <a:lstStyle/>
                    <a:p>
                      <a:pPr>
                        <a:defRPr b="1"/>
                      </a:pPr>
                      <a:r>
                        <a:t>PACS (0–30)</a:t>
                      </a:r>
                    </a:p>
                  </a:txBody>
                  <a:tcPr/>
                </a:tc>
                <a:tc>
                  <a:txBody>
                    <a:bodyPr/>
                    <a:lstStyle/>
                    <a:p>
                      <a:pPr>
                        <a:defRPr b="1"/>
                      </a:pPr>
                      <a:r>
                        <a:t>Weight (lb)</a:t>
                      </a:r>
                    </a:p>
                  </a:txBody>
                  <a:tcPr/>
                </a:tc>
                <a:extLst>
                  <a:ext uri="{0D108BD9-81ED-4DB2-BD59-A6C34878D82A}">
                    <a16:rowId xmlns:a16="http://schemas.microsoft.com/office/drawing/2014/main" val="10000"/>
                  </a:ext>
                </a:extLst>
              </a:tr>
              <a:tr h="640080">
                <a:tc>
                  <a:txBody>
                    <a:bodyPr/>
                    <a:lstStyle/>
                    <a:p>
                      <a:r>
                        <a:t>0 (BL)</a:t>
                      </a:r>
                    </a:p>
                  </a:txBody>
                  <a:tcPr/>
                </a:tc>
                <a:tc>
                  <a:txBody>
                    <a:bodyPr/>
                    <a:lstStyle/>
                    <a:p>
                      <a:r>
                        <a:t>-</a:t>
                      </a:r>
                    </a:p>
                  </a:txBody>
                  <a:tcPr/>
                </a:tc>
                <a:tc>
                  <a:txBody>
                    <a:bodyPr/>
                    <a:lstStyle/>
                    <a:p>
                      <a:r>
                        <a:t>5</a:t>
                      </a:r>
                    </a:p>
                  </a:txBody>
                  <a:tcPr/>
                </a:tc>
                <a:tc>
                  <a:txBody>
                    <a:bodyPr/>
                    <a:lstStyle/>
                    <a:p>
                      <a:r>
                        <a:t>22</a:t>
                      </a:r>
                    </a:p>
                  </a:txBody>
                  <a:tcPr/>
                </a:tc>
                <a:tc>
                  <a:txBody>
                    <a:bodyPr/>
                    <a:lstStyle/>
                    <a:p>
                      <a:r>
                        <a:t>265</a:t>
                      </a:r>
                    </a:p>
                  </a:txBody>
                  <a:tcPr/>
                </a:tc>
                <a:extLst>
                  <a:ext uri="{0D108BD9-81ED-4DB2-BD59-A6C34878D82A}">
                    <a16:rowId xmlns:a16="http://schemas.microsoft.com/office/drawing/2014/main" val="10001"/>
                  </a:ext>
                </a:extLst>
              </a:tr>
              <a:tr h="640080">
                <a:tc>
                  <a:txBody>
                    <a:bodyPr/>
                    <a:lstStyle/>
                    <a:p>
                      <a:r>
                        <a:t>2</a:t>
                      </a:r>
                    </a:p>
                  </a:txBody>
                  <a:tcPr/>
                </a:tc>
                <a:tc>
                  <a:txBody>
                    <a:bodyPr/>
                    <a:lstStyle/>
                    <a:p>
                      <a:r>
                        <a:t>0.25 mg</a:t>
                      </a:r>
                    </a:p>
                  </a:txBody>
                  <a:tcPr/>
                </a:tc>
                <a:tc>
                  <a:txBody>
                    <a:bodyPr/>
                    <a:lstStyle/>
                    <a:p>
                      <a:r>
                        <a:rPr dirty="0"/>
                        <a:t>3–4</a:t>
                      </a:r>
                    </a:p>
                  </a:txBody>
                  <a:tcPr/>
                </a:tc>
                <a:tc>
                  <a:txBody>
                    <a:bodyPr/>
                    <a:lstStyle/>
                    <a:p>
                      <a:r>
                        <a:t>15</a:t>
                      </a:r>
                    </a:p>
                  </a:txBody>
                  <a:tcPr/>
                </a:tc>
                <a:tc>
                  <a:txBody>
                    <a:bodyPr/>
                    <a:lstStyle/>
                    <a:p>
                      <a:r>
                        <a:rPr dirty="0"/>
                        <a:t>260</a:t>
                      </a:r>
                    </a:p>
                  </a:txBody>
                  <a:tcPr/>
                </a:tc>
                <a:extLst>
                  <a:ext uri="{0D108BD9-81ED-4DB2-BD59-A6C34878D82A}">
                    <a16:rowId xmlns:a16="http://schemas.microsoft.com/office/drawing/2014/main" val="10002"/>
                  </a:ext>
                </a:extLst>
              </a:tr>
              <a:tr h="640080">
                <a:tc>
                  <a:txBody>
                    <a:bodyPr/>
                    <a:lstStyle/>
                    <a:p>
                      <a:r>
                        <a:t>4</a:t>
                      </a:r>
                    </a:p>
                  </a:txBody>
                  <a:tcPr/>
                </a:tc>
                <a:tc>
                  <a:txBody>
                    <a:bodyPr/>
                    <a:lstStyle/>
                    <a:p>
                      <a:r>
                        <a:t>0.25 mg</a:t>
                      </a:r>
                    </a:p>
                  </a:txBody>
                  <a:tcPr/>
                </a:tc>
                <a:tc>
                  <a:txBody>
                    <a:bodyPr/>
                    <a:lstStyle/>
                    <a:p>
                      <a:r>
                        <a:t>3</a:t>
                      </a:r>
                    </a:p>
                  </a:txBody>
                  <a:tcPr/>
                </a:tc>
                <a:tc>
                  <a:txBody>
                    <a:bodyPr/>
                    <a:lstStyle/>
                    <a:p>
                      <a:r>
                        <a:t>12</a:t>
                      </a:r>
                    </a:p>
                  </a:txBody>
                  <a:tcPr/>
                </a:tc>
                <a:tc>
                  <a:txBody>
                    <a:bodyPr/>
                    <a:lstStyle/>
                    <a:p>
                      <a:r>
                        <a:t>257</a:t>
                      </a:r>
                    </a:p>
                  </a:txBody>
                  <a:tcPr/>
                </a:tc>
                <a:extLst>
                  <a:ext uri="{0D108BD9-81ED-4DB2-BD59-A6C34878D82A}">
                    <a16:rowId xmlns:a16="http://schemas.microsoft.com/office/drawing/2014/main" val="10003"/>
                  </a:ext>
                </a:extLst>
              </a:tr>
              <a:tr h="640080">
                <a:tc>
                  <a:txBody>
                    <a:bodyPr/>
                    <a:lstStyle/>
                    <a:p>
                      <a:r>
                        <a:t>6</a:t>
                      </a:r>
                    </a:p>
                  </a:txBody>
                  <a:tcPr/>
                </a:tc>
                <a:tc>
                  <a:txBody>
                    <a:bodyPr/>
                    <a:lstStyle/>
                    <a:p>
                      <a:r>
                        <a:t>0.5 mg</a:t>
                      </a:r>
                    </a:p>
                  </a:txBody>
                  <a:tcPr/>
                </a:tc>
                <a:tc>
                  <a:txBody>
                    <a:bodyPr/>
                    <a:lstStyle/>
                    <a:p>
                      <a:r>
                        <a:t>2</a:t>
                      </a:r>
                    </a:p>
                  </a:txBody>
                  <a:tcPr/>
                </a:tc>
                <a:tc>
                  <a:txBody>
                    <a:bodyPr/>
                    <a:lstStyle/>
                    <a:p>
                      <a:r>
                        <a:t>9</a:t>
                      </a:r>
                    </a:p>
                  </a:txBody>
                  <a:tcPr/>
                </a:tc>
                <a:tc>
                  <a:txBody>
                    <a:bodyPr/>
                    <a:lstStyle/>
                    <a:p>
                      <a:r>
                        <a:t>254</a:t>
                      </a:r>
                    </a:p>
                  </a:txBody>
                  <a:tcPr/>
                </a:tc>
                <a:extLst>
                  <a:ext uri="{0D108BD9-81ED-4DB2-BD59-A6C34878D82A}">
                    <a16:rowId xmlns:a16="http://schemas.microsoft.com/office/drawing/2014/main" val="10004"/>
                  </a:ext>
                </a:extLst>
              </a:tr>
              <a:tr h="640080">
                <a:tc>
                  <a:txBody>
                    <a:bodyPr/>
                    <a:lstStyle/>
                    <a:p>
                      <a:r>
                        <a:t>8</a:t>
                      </a:r>
                    </a:p>
                  </a:txBody>
                  <a:tcPr/>
                </a:tc>
                <a:tc>
                  <a:txBody>
                    <a:bodyPr/>
                    <a:lstStyle/>
                    <a:p>
                      <a:r>
                        <a:t>0.5 mg</a:t>
                      </a:r>
                    </a:p>
                  </a:txBody>
                  <a:tcPr/>
                </a:tc>
                <a:tc>
                  <a:txBody>
                    <a:bodyPr/>
                    <a:lstStyle/>
                    <a:p>
                      <a:r>
                        <a:t>1–2</a:t>
                      </a:r>
                    </a:p>
                  </a:txBody>
                  <a:tcPr/>
                </a:tc>
                <a:tc>
                  <a:txBody>
                    <a:bodyPr/>
                    <a:lstStyle/>
                    <a:p>
                      <a:r>
                        <a:t>7</a:t>
                      </a:r>
                    </a:p>
                  </a:txBody>
                  <a:tcPr/>
                </a:tc>
                <a:tc>
                  <a:txBody>
                    <a:bodyPr/>
                    <a:lstStyle/>
                    <a:p>
                      <a:r>
                        <a:rPr dirty="0"/>
                        <a:t>251</a:t>
                      </a:r>
                    </a:p>
                  </a:txBody>
                  <a:tcPr/>
                </a:tc>
                <a:extLst>
                  <a:ext uri="{0D108BD9-81ED-4DB2-BD59-A6C34878D82A}">
                    <a16:rowId xmlns:a16="http://schemas.microsoft.com/office/drawing/2014/main" val="10005"/>
                  </a:ext>
                </a:extLst>
              </a:tr>
            </a:tbl>
          </a:graphicData>
        </a:graphic>
      </p:graphicFrame>
      <p:sp>
        <p:nvSpPr>
          <p:cNvPr id="7" name="TextBox 6"/>
          <p:cNvSpPr txBox="1"/>
          <p:nvPr/>
        </p:nvSpPr>
        <p:spPr>
          <a:xfrm>
            <a:off x="153386" y="5577841"/>
            <a:ext cx="8837227" cy="769441"/>
          </a:xfrm>
          <a:prstGeom prst="rect">
            <a:avLst/>
          </a:prstGeom>
          <a:noFill/>
        </p:spPr>
        <p:txBody>
          <a:bodyPr wrap="none">
            <a:spAutoFit/>
          </a:bodyPr>
          <a:lstStyle/>
          <a:p>
            <a:pPr>
              <a:defRPr sz="1000" i="1">
                <a:solidFill>
                  <a:srgbClr val="595959"/>
                </a:solidFill>
              </a:defRPr>
            </a:pPr>
            <a:r>
              <a:rPr lang="en-US" sz="2200" dirty="0">
                <a:solidFill>
                  <a:srgbClr val="1E1E1E"/>
                </a:solidFill>
                <a:latin typeface="Calibri"/>
              </a:rPr>
              <a:t>Example</a:t>
            </a:r>
            <a:r>
              <a:rPr sz="2200" dirty="0">
                <a:solidFill>
                  <a:srgbClr val="1E1E1E"/>
                </a:solidFill>
                <a:latin typeface="Calibri"/>
              </a:rPr>
              <a:t> response trajectory consistent with early </a:t>
            </a:r>
            <a:r>
              <a:rPr sz="2200" dirty="0" err="1">
                <a:solidFill>
                  <a:srgbClr val="1E1E1E"/>
                </a:solidFill>
                <a:latin typeface="Calibri"/>
              </a:rPr>
              <a:t>semaglutide</a:t>
            </a:r>
            <a:r>
              <a:rPr sz="2200" dirty="0">
                <a:solidFill>
                  <a:srgbClr val="1E1E1E"/>
                </a:solidFill>
                <a:latin typeface="Calibri"/>
              </a:rPr>
              <a:t> pilot signals; </a:t>
            </a:r>
            <a:endParaRPr lang="en-US" sz="2200" dirty="0">
              <a:solidFill>
                <a:srgbClr val="1E1E1E"/>
              </a:solidFill>
              <a:latin typeface="Calibri"/>
            </a:endParaRPr>
          </a:p>
          <a:p>
            <a:pPr>
              <a:defRPr sz="1000" i="1">
                <a:solidFill>
                  <a:srgbClr val="595959"/>
                </a:solidFill>
              </a:defRPr>
            </a:pPr>
            <a:r>
              <a:rPr sz="2200" dirty="0">
                <a:solidFill>
                  <a:srgbClr val="1E1E1E"/>
                </a:solidFill>
                <a:latin typeface="Calibri"/>
              </a:rPr>
              <a:t>use shared decision‑making and monitor closely.</a:t>
            </a:r>
          </a:p>
        </p:txBody>
      </p:sp>
      <p:sp>
        <p:nvSpPr>
          <p:cNvPr id="10"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29/40</a:t>
            </a:r>
          </a:p>
        </p:txBody>
      </p:sp>
    </p:spTree>
    <p:extLst>
      <p:ext uri="{BB962C8B-B14F-4D97-AF65-F5344CB8AC3E}">
        <p14:creationId xmlns:p14="http://schemas.microsoft.com/office/powerpoint/2010/main" val="1851661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429917F3-0560-4C6F-B265-458B218C4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2FD1F406-DA82-4ACE-9771-259A7641C9F6}"/>
              </a:ext>
            </a:extLst>
          </p:cNvPr>
          <p:cNvSpPr>
            <a:spLocks noGrp="1"/>
          </p:cNvSpPr>
          <p:nvPr>
            <p:ph type="title"/>
          </p:nvPr>
        </p:nvSpPr>
        <p:spPr>
          <a:xfrm>
            <a:off x="498767" y="224363"/>
            <a:ext cx="8437643" cy="1325563"/>
          </a:xfrm>
        </p:spPr>
        <p:txBody>
          <a:bodyPr anchor="t">
            <a:normAutofit/>
          </a:bodyPr>
          <a:lstStyle/>
          <a:p>
            <a:pPr algn="ctr"/>
            <a:r>
              <a:rPr lang="en-US" sz="4000" b="1" dirty="0">
                <a:solidFill>
                  <a:schemeClr val="accent2">
                    <a:lumMod val="75000"/>
                  </a:schemeClr>
                </a:solidFill>
                <a:latin typeface="Calibri"/>
              </a:rPr>
              <a:t>Addictive Disorders Following Bariatric Surgery</a:t>
            </a:r>
          </a:p>
        </p:txBody>
      </p:sp>
      <p:grpSp>
        <p:nvGrpSpPr>
          <p:cNvPr id="22" name="Group 21">
            <a:extLst>
              <a:ext uri="{FF2B5EF4-FFF2-40B4-BE49-F238E27FC236}">
                <a16:creationId xmlns:a16="http://schemas.microsoft.com/office/drawing/2014/main" id="{AA39BAE7-7EB8-4E22-BCBB-F00F514DB7E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664368" cy="6858000"/>
            <a:chOff x="0" y="0"/>
            <a:chExt cx="885825" cy="6858000"/>
          </a:xfrm>
        </p:grpSpPr>
        <p:sp>
          <p:nvSpPr>
            <p:cNvPr id="23" name="Freeform 6">
              <a:extLst>
                <a:ext uri="{FF2B5EF4-FFF2-40B4-BE49-F238E27FC236}">
                  <a16:creationId xmlns:a16="http://schemas.microsoft.com/office/drawing/2014/main" id="{CE476A00-9FF6-4B98-9E5C-7A22D8F59C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FF"/>
            </a:solidFill>
            <a:ln w="0">
              <a:noFill/>
              <a:prstDash val="solid"/>
              <a:round/>
              <a:headEnd/>
              <a:tailEnd/>
            </a:ln>
          </p:spPr>
          <p:txBody>
            <a:bodyPr/>
            <a:lstStyle/>
            <a:p>
              <a:endParaRPr lang="en-US">
                <a:solidFill>
                  <a:srgbClr val="000000"/>
                </a:solidFill>
              </a:endParaRPr>
            </a:p>
          </p:txBody>
        </p:sp>
        <p:sp>
          <p:nvSpPr>
            <p:cNvPr id="24" name="Freeform 6">
              <a:extLst>
                <a:ext uri="{FF2B5EF4-FFF2-40B4-BE49-F238E27FC236}">
                  <a16:creationId xmlns:a16="http://schemas.microsoft.com/office/drawing/2014/main" id="{8F0632CB-5E59-4727-9C88-4537512D56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lumMod val="50000"/>
                <a:alpha val="25000"/>
              </a:schemeClr>
            </a:solidFill>
            <a:ln w="0">
              <a:noFill/>
              <a:prstDash val="solid"/>
              <a:round/>
              <a:headEnd/>
              <a:tailEnd/>
            </a:ln>
          </p:spPr>
          <p:txBody>
            <a:bodyPr/>
            <a:lstStyle/>
            <a:p>
              <a:endParaRPr lang="en-US">
                <a:solidFill>
                  <a:srgbClr val="000000"/>
                </a:solidFill>
              </a:endParaRPr>
            </a:p>
          </p:txBody>
        </p:sp>
      </p:grpSp>
      <p:sp>
        <p:nvSpPr>
          <p:cNvPr id="11" name="TextBox 10">
            <a:extLst>
              <a:ext uri="{FF2B5EF4-FFF2-40B4-BE49-F238E27FC236}">
                <a16:creationId xmlns:a16="http://schemas.microsoft.com/office/drawing/2014/main" id="{98B25434-B5B7-4A2F-92AF-07B1E83412A8}"/>
              </a:ext>
            </a:extLst>
          </p:cNvPr>
          <p:cNvSpPr txBox="1"/>
          <p:nvPr/>
        </p:nvSpPr>
        <p:spPr>
          <a:xfrm>
            <a:off x="523952" y="1286744"/>
            <a:ext cx="8387274" cy="5855449"/>
          </a:xfrm>
          <a:prstGeom prst="rect">
            <a:avLst/>
          </a:prstGeom>
          <a:noFill/>
        </p:spPr>
        <p:txBody>
          <a:bodyPr wrap="square">
            <a:spAutoFit/>
          </a:bodyPr>
          <a:lstStyle/>
          <a:p>
            <a:endParaRPr lang="en-US" sz="1650" b="1" i="1" u="sng" dirty="0">
              <a:solidFill>
                <a:srgbClr val="000000">
                  <a:alpha val="60000"/>
                </a:srgbClr>
              </a:solidFill>
              <a:effectLst>
                <a:outerShdw blurRad="38100" dist="38100" dir="2700000" algn="tl">
                  <a:srgbClr val="000000">
                    <a:alpha val="43137"/>
                  </a:srgbClr>
                </a:outerShdw>
              </a:effectLst>
            </a:endParaRPr>
          </a:p>
          <a:p>
            <a:pPr marL="171450" indent="-171450">
              <a:buFont typeface="Arial" panose="020B0604020202020204" pitchFamily="34" charset="0"/>
              <a:buChar char="•"/>
            </a:pPr>
            <a:r>
              <a:rPr lang="en-US" sz="2000" b="1" i="1" u="sng" dirty="0">
                <a:solidFill>
                  <a:srgbClr val="1E1E1E">
                    <a:alpha val="60000"/>
                  </a:srgbClr>
                </a:solidFill>
                <a:effectLst>
                  <a:outerShdw blurRad="38100" dist="38100" dir="2700000" algn="tl">
                    <a:srgbClr val="000000">
                      <a:alpha val="43137"/>
                    </a:srgbClr>
                  </a:outerShdw>
                </a:effectLst>
                <a:latin typeface="Calibri"/>
              </a:rPr>
              <a:t>Addictive disorders and bariatric surgery</a:t>
            </a:r>
          </a:p>
          <a:p>
            <a:endParaRPr lang="en-US" sz="2000" b="1" i="1" u="sng" dirty="0">
              <a:solidFill>
                <a:srgbClr val="000000">
                  <a:alpha val="60000"/>
                </a:srgbClr>
              </a:solidFill>
              <a:effectLst>
                <a:outerShdw blurRad="38100" dist="38100" dir="2700000" algn="tl">
                  <a:srgbClr val="000000">
                    <a:alpha val="43137"/>
                  </a:srgbClr>
                </a:outerShdw>
              </a:effectLst>
            </a:endParaRPr>
          </a:p>
          <a:p>
            <a:pPr marL="628650" lvl="1" indent="-171450">
              <a:buFont typeface="Arial" panose="020B0604020202020204" pitchFamily="34" charset="0"/>
              <a:buChar char="•"/>
            </a:pPr>
            <a:r>
              <a:rPr lang="en-US" sz="2000" b="1" dirty="0">
                <a:solidFill>
                  <a:srgbClr val="1E1E1E">
                    <a:alpha val="60000"/>
                  </a:srgbClr>
                </a:solidFill>
                <a:latin typeface="Calibri"/>
              </a:rPr>
              <a:t>Active substance use disorder is a contraindication to bariatric surgery</a:t>
            </a:r>
          </a:p>
          <a:p>
            <a:pPr lvl="1"/>
            <a:endParaRPr lang="en-US" sz="2000" b="1" dirty="0">
              <a:solidFill>
                <a:srgbClr val="000000">
                  <a:alpha val="60000"/>
                </a:srgbClr>
              </a:solidFill>
            </a:endParaRPr>
          </a:p>
          <a:p>
            <a:pPr marL="628650" lvl="1" indent="-171450">
              <a:buFont typeface="Arial" panose="020B0604020202020204" pitchFamily="34" charset="0"/>
              <a:buChar char="•"/>
            </a:pPr>
            <a:r>
              <a:rPr lang="en-US" sz="2000" b="1" dirty="0">
                <a:solidFill>
                  <a:srgbClr val="1E1E1E">
                    <a:alpha val="60000"/>
                  </a:srgbClr>
                </a:solidFill>
                <a:latin typeface="Calibri"/>
              </a:rPr>
              <a:t>Rate </a:t>
            </a:r>
            <a:r>
              <a:rPr lang="en-US" sz="2000" b="1" dirty="0">
                <a:solidFill>
                  <a:srgbClr val="1E1E1E"/>
                </a:solidFill>
                <a:latin typeface="Calibri"/>
              </a:rPr>
              <a:t>of new onset alcohol use disorders </a:t>
            </a:r>
            <a:r>
              <a:rPr lang="en-US" sz="2000" b="1" dirty="0">
                <a:solidFill>
                  <a:srgbClr val="1E1E1E">
                    <a:alpha val="60000"/>
                  </a:srgbClr>
                </a:solidFill>
                <a:latin typeface="Calibri"/>
              </a:rPr>
              <a:t>after bariatric surgery is ~ 7%-8%</a:t>
            </a:r>
          </a:p>
          <a:p>
            <a:pPr lvl="1"/>
            <a:endParaRPr lang="en-US" sz="2000" b="1" dirty="0">
              <a:solidFill>
                <a:srgbClr val="000000">
                  <a:alpha val="60000"/>
                </a:srgbClr>
              </a:solidFill>
            </a:endParaRPr>
          </a:p>
          <a:p>
            <a:pPr marL="1085850" lvl="2" indent="-171450">
              <a:buFont typeface="Arial" panose="020B0604020202020204" pitchFamily="34" charset="0"/>
              <a:buChar char="•"/>
            </a:pPr>
            <a:r>
              <a:rPr lang="en-US" sz="2000" b="1" dirty="0" err="1">
                <a:solidFill>
                  <a:srgbClr val="1E1E1E">
                    <a:alpha val="60000"/>
                  </a:srgbClr>
                </a:solidFill>
                <a:latin typeface="Calibri"/>
              </a:rPr>
              <a:t>Roux-en-y</a:t>
            </a:r>
            <a:r>
              <a:rPr lang="en-US" sz="2000" b="1" dirty="0">
                <a:solidFill>
                  <a:srgbClr val="1E1E1E">
                    <a:alpha val="60000"/>
                  </a:srgbClr>
                </a:solidFill>
                <a:latin typeface="Calibri"/>
              </a:rPr>
              <a:t> gastric bypass surgery </a:t>
            </a:r>
          </a:p>
          <a:p>
            <a:pPr lvl="2"/>
            <a:endParaRPr lang="en-US" sz="2000" b="1" dirty="0">
              <a:solidFill>
                <a:srgbClr val="000000">
                  <a:alpha val="60000"/>
                </a:srgbClr>
              </a:solidFill>
            </a:endParaRPr>
          </a:p>
          <a:p>
            <a:pPr marL="1543050" lvl="3" indent="-171450">
              <a:buFont typeface="Arial" panose="020B0604020202020204" pitchFamily="34" charset="0"/>
              <a:buChar char="•"/>
            </a:pPr>
            <a:r>
              <a:rPr lang="en-US" sz="2000" b="1" dirty="0">
                <a:solidFill>
                  <a:srgbClr val="1E1E1E">
                    <a:alpha val="60000"/>
                  </a:srgbClr>
                </a:solidFill>
                <a:latin typeface="Calibri"/>
              </a:rPr>
              <a:t>may have higher absorption of alcohol and slower metabolism of alcohol after surgery as compared to pre-surgery</a:t>
            </a:r>
          </a:p>
          <a:p>
            <a:pPr lvl="3"/>
            <a:endParaRPr lang="en-US" sz="2000" b="1" dirty="0">
              <a:solidFill>
                <a:srgbClr val="000000">
                  <a:alpha val="60000"/>
                </a:srgbClr>
              </a:solidFill>
            </a:endParaRPr>
          </a:p>
          <a:p>
            <a:pPr marL="1085850" lvl="2" indent="-171450">
              <a:buFont typeface="Arial" panose="020B0604020202020204" pitchFamily="34" charset="0"/>
              <a:buChar char="•"/>
            </a:pPr>
            <a:r>
              <a:rPr lang="en-US" sz="2000" b="1" dirty="0">
                <a:solidFill>
                  <a:srgbClr val="1E1E1E">
                    <a:alpha val="60000"/>
                  </a:srgbClr>
                </a:solidFill>
                <a:latin typeface="Calibri"/>
              </a:rPr>
              <a:t>Monitoring of alcohol use after surgery is needed to prevent substance use sequelae</a:t>
            </a:r>
          </a:p>
          <a:p>
            <a:pPr marL="1085850" lvl="2" indent="-171450">
              <a:buFont typeface="Arial" panose="020B0604020202020204" pitchFamily="34" charset="0"/>
              <a:buChar char="•"/>
            </a:pPr>
            <a:endParaRPr lang="en-US" sz="2000" b="1" dirty="0">
              <a:solidFill>
                <a:srgbClr val="000000">
                  <a:alpha val="60000"/>
                </a:srgbClr>
              </a:solidFill>
            </a:endParaRPr>
          </a:p>
          <a:p>
            <a:pPr marL="1085850" lvl="2" indent="-171450">
              <a:buFont typeface="Arial" panose="020B0604020202020204" pitchFamily="34" charset="0"/>
              <a:buChar char="•"/>
            </a:pPr>
            <a:endParaRPr lang="en-US" sz="2000" b="1" dirty="0">
              <a:solidFill>
                <a:srgbClr val="000000">
                  <a:alpha val="60000"/>
                </a:srgbClr>
              </a:solidFill>
            </a:endParaRPr>
          </a:p>
          <a:p>
            <a:pPr lvl="2"/>
            <a:endParaRPr lang="en-US" sz="2000" b="1" dirty="0">
              <a:solidFill>
                <a:srgbClr val="000000">
                  <a:alpha val="60000"/>
                </a:srgbClr>
              </a:solidFill>
            </a:endParaRPr>
          </a:p>
          <a:p>
            <a:pPr marL="1085850" lvl="2" indent="-171450">
              <a:buFont typeface="Arial" panose="020B0604020202020204" pitchFamily="34" charset="0"/>
              <a:buChar char="•"/>
            </a:pPr>
            <a:endParaRPr lang="en-US" b="1" dirty="0">
              <a:solidFill>
                <a:srgbClr val="000000">
                  <a:alpha val="60000"/>
                </a:srgbClr>
              </a:solidFill>
            </a:endParaRPr>
          </a:p>
        </p:txBody>
      </p:sp>
      <p:sp>
        <p:nvSpPr>
          <p:cNvPr id="25"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27"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30/40</a:t>
            </a:r>
          </a:p>
        </p:txBody>
      </p:sp>
    </p:spTree>
    <p:extLst>
      <p:ext uri="{BB962C8B-B14F-4D97-AF65-F5344CB8AC3E}">
        <p14:creationId xmlns:p14="http://schemas.microsoft.com/office/powerpoint/2010/main" val="2094036044"/>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0058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457200" y="137160"/>
            <a:ext cx="8188011" cy="461665"/>
          </a:xfrm>
          <a:prstGeom prst="rect">
            <a:avLst/>
          </a:prstGeom>
          <a:noFill/>
        </p:spPr>
        <p:txBody>
          <a:bodyPr wrap="none">
            <a:spAutoFit/>
          </a:bodyPr>
          <a:lstStyle/>
          <a:p>
            <a:pPr>
              <a:defRPr sz="3200" b="1">
                <a:solidFill>
                  <a:srgbClr val="FFFFFF"/>
                </a:solidFill>
              </a:defRPr>
            </a:pPr>
            <a:r>
              <a:rPr sz="2400" dirty="0">
                <a:solidFill>
                  <a:srgbClr val="1E1E1E"/>
                </a:solidFill>
                <a:latin typeface="Calibri"/>
              </a:rPr>
              <a:t>Case: Alcohol Use Disorder + Obesity — Considering a GLP‑1RA</a:t>
            </a:r>
          </a:p>
        </p:txBody>
      </p:sp>
      <p:sp>
        <p:nvSpPr>
          <p:cNvPr id="5" name="TextBox 4"/>
          <p:cNvSpPr txBox="1"/>
          <p:nvPr/>
        </p:nvSpPr>
        <p:spPr>
          <a:xfrm>
            <a:off x="472440" y="1369881"/>
            <a:ext cx="8046720" cy="4572000"/>
          </a:xfrm>
          <a:prstGeom prst="rect">
            <a:avLst/>
          </a:prstGeom>
          <a:noFill/>
        </p:spPr>
        <p:txBody>
          <a:bodyPr wrap="square">
            <a:noAutofit/>
          </a:bodyPr>
          <a:lstStyle/>
          <a:p>
            <a:pPr marL="342900" indent="-342900">
              <a:buFont typeface="Arial" panose="020B0604020202020204" pitchFamily="34" charset="0"/>
              <a:buChar char="•"/>
              <a:defRPr sz="2000">
                <a:solidFill>
                  <a:srgbClr val="64635D"/>
                </a:solidFill>
              </a:defRPr>
            </a:pPr>
            <a:r>
              <a:rPr sz="2200" dirty="0" err="1">
                <a:solidFill>
                  <a:srgbClr val="1E1E1E"/>
                </a:solidFill>
                <a:latin typeface="Calibri"/>
              </a:rPr>
              <a:t>Ms</a:t>
            </a:r>
            <a:r>
              <a:rPr sz="2200" dirty="0">
                <a:solidFill>
                  <a:srgbClr val="1E1E1E"/>
                </a:solidFill>
                <a:latin typeface="Calibri"/>
              </a:rPr>
              <a:t> J, 42</a:t>
            </a:r>
            <a:r>
              <a:rPr lang="en-US" sz="2200" dirty="0">
                <a:solidFill>
                  <a:srgbClr val="1E1E1E"/>
                </a:solidFill>
                <a:latin typeface="Calibri"/>
              </a:rPr>
              <a:t>yo SC</a:t>
            </a:r>
            <a:r>
              <a:rPr sz="2200" dirty="0">
                <a:solidFill>
                  <a:srgbClr val="1E1E1E"/>
                </a:solidFill>
                <a:latin typeface="Calibri"/>
              </a:rPr>
              <a:t>F with moderate AUD (6–8 drinks/day), prior counseling; no withdrawal seizures.</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Comorbidities: BMI 36 kg/m², type 2 diabetes (A1C 7.8%), hypertension, dyslipidemia; MDD (on sertraline 100 mg).</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Meds: metformin 1000 mg BID, lisinopril 20 mg, sertraline 100 mg. Declines naltrexone; prefers weight‑forward plan.</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Baseline labs: AST 45, ALT 52, Cr 0.9, TG 240, LDL 138; pregnancy test negative; lipase WNL.</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Goals: reduce weekly alcohol intake, lose weight, improve glycemic control; avoid sedation/weight gain.</a:t>
            </a:r>
          </a:p>
        </p:txBody>
      </p:sp>
      <p:sp>
        <p:nvSpPr>
          <p:cNvPr id="8" name="FooterBar"/>
          <p:cNvSpPr/>
          <p:nvPr/>
        </p:nvSpPr>
        <p:spPr>
          <a:xfrm>
            <a:off x="0" y="6508496"/>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10"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15/40</a:t>
            </a:r>
          </a:p>
        </p:txBody>
      </p:sp>
      <p:sp>
        <p:nvSpPr>
          <p:cNvPr id="11" name="Rectangle 10"/>
          <p:cNvSpPr/>
          <p:nvPr/>
        </p:nvSpPr>
        <p:spPr>
          <a:xfrm>
            <a:off x="304800" y="6195437"/>
            <a:ext cx="8382000" cy="246221"/>
          </a:xfrm>
          <a:prstGeom prst="rect">
            <a:avLst/>
          </a:prstGeom>
        </p:spPr>
        <p:txBody>
          <a:bodyPr wrap="square">
            <a:spAutoFit/>
          </a:bodyPr>
          <a:lstStyle/>
          <a:p>
            <a:pPr>
              <a:defRPr sz="1000">
                <a:solidFill>
                  <a:srgbClr val="64635D"/>
                </a:solidFill>
              </a:defRPr>
            </a:pPr>
            <a:r>
              <a:rPr lang="en-US" dirty="0">
                <a:solidFill>
                  <a:srgbClr val="1E1E1E"/>
                </a:solidFill>
              </a:rPr>
              <a:t>Consider liver status if using naltrexone; avoid disulfiram in those at relapse risk; pair meds with behavioral care.</a:t>
            </a:r>
          </a:p>
        </p:txBody>
      </p:sp>
    </p:spTree>
    <p:extLst>
      <p:ext uri="{BB962C8B-B14F-4D97-AF65-F5344CB8AC3E}">
        <p14:creationId xmlns:p14="http://schemas.microsoft.com/office/powerpoint/2010/main" val="39166685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0058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1875781" y="137160"/>
            <a:ext cx="5392438" cy="646331"/>
          </a:xfrm>
          <a:prstGeom prst="rect">
            <a:avLst/>
          </a:prstGeom>
          <a:noFill/>
        </p:spPr>
        <p:txBody>
          <a:bodyPr wrap="none">
            <a:spAutoFit/>
          </a:bodyPr>
          <a:lstStyle/>
          <a:p>
            <a:pPr algn="ctr">
              <a:defRPr sz="3200" b="1">
                <a:solidFill>
                  <a:srgbClr val="FFFFFF"/>
                </a:solidFill>
              </a:defRPr>
            </a:pPr>
            <a:r>
              <a:rPr sz="3600" dirty="0">
                <a:solidFill>
                  <a:srgbClr val="1E1E1E"/>
                </a:solidFill>
                <a:latin typeface="Calibri"/>
              </a:rPr>
              <a:t>Case Plan (shared decision)</a:t>
            </a:r>
          </a:p>
        </p:txBody>
      </p:sp>
      <p:pic>
        <p:nvPicPr>
          <p:cNvPr id="4" name="Picture 3" descr="170f9403-5bd2-49df-b9ac-c23c591fee60.png"/>
          <p:cNvPicPr>
            <a:picLocks noChangeAspect="1"/>
          </p:cNvPicPr>
          <p:nvPr/>
        </p:nvPicPr>
        <p:blipFill>
          <a:blip r:embed="rId3"/>
          <a:stretch>
            <a:fillRect/>
          </a:stretch>
        </p:blipFill>
        <p:spPr>
          <a:xfrm>
            <a:off x="228599" y="5577840"/>
            <a:ext cx="2983443" cy="755173"/>
          </a:xfrm>
          <a:prstGeom prst="rect">
            <a:avLst/>
          </a:prstGeom>
        </p:spPr>
      </p:pic>
      <p:sp>
        <p:nvSpPr>
          <p:cNvPr id="5" name="TextBox 4"/>
          <p:cNvSpPr txBox="1"/>
          <p:nvPr/>
        </p:nvSpPr>
        <p:spPr>
          <a:xfrm>
            <a:off x="591170" y="1160012"/>
            <a:ext cx="8046720" cy="4572000"/>
          </a:xfrm>
          <a:prstGeom prst="rect">
            <a:avLst/>
          </a:prstGeom>
          <a:noFill/>
        </p:spPr>
        <p:txBody>
          <a:bodyPr wrap="square">
            <a:noAutofit/>
          </a:bodyPr>
          <a:lstStyle/>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Initiate semaglutide 0.25 mg SC weekly ×4 weeks → 0.5 mg ×4 weeks → 1.0 mg as tolerated (using diabetes dose range).</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Continue metformin; reinforce AUD counseling + contingency management; consider acamprosate if needed.</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Safety: counsel on GI effects, rare pancreatitis, gallbladder disease; review pancreatitis history (none).</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Drug‑interaction note: delayed gastric emptying may affect oral drug absorption — separate dosing (2–4 h) and monitor clinical response.</a:t>
            </a: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Monitoring: weekly drinks, craving scale, weight, A1C at 3 months, CMP/lipids at baseline and 3 months.</a:t>
            </a:r>
          </a:p>
        </p:txBody>
      </p:sp>
      <p:sp>
        <p:nvSpPr>
          <p:cNvPr id="8"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10"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16/40</a:t>
            </a:r>
          </a:p>
        </p:txBody>
      </p:sp>
    </p:spTree>
    <p:extLst>
      <p:ext uri="{BB962C8B-B14F-4D97-AF65-F5344CB8AC3E}">
        <p14:creationId xmlns:p14="http://schemas.microsoft.com/office/powerpoint/2010/main" val="34421919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E3D25-52B8-4E2E-96E1-00946A17EEBF}"/>
              </a:ext>
            </a:extLst>
          </p:cNvPr>
          <p:cNvSpPr>
            <a:spLocks noGrp="1"/>
          </p:cNvSpPr>
          <p:nvPr>
            <p:ph type="title"/>
          </p:nvPr>
        </p:nvSpPr>
        <p:spPr>
          <a:xfrm>
            <a:off x="628650" y="675800"/>
            <a:ext cx="7886700" cy="809703"/>
          </a:xfrm>
        </p:spPr>
        <p:txBody>
          <a:bodyPr>
            <a:normAutofit/>
          </a:bodyPr>
          <a:lstStyle/>
          <a:p>
            <a:r>
              <a:rPr lang="en-US" sz="4000" b="1" dirty="0">
                <a:solidFill>
                  <a:srgbClr val="1F4E79"/>
                </a:solidFill>
                <a:latin typeface="Calibri"/>
              </a:rPr>
              <a:t>Acknowledgements</a:t>
            </a:r>
          </a:p>
        </p:txBody>
      </p:sp>
      <p:sp>
        <p:nvSpPr>
          <p:cNvPr id="4" name="Text Placeholder 3">
            <a:extLst>
              <a:ext uri="{FF2B5EF4-FFF2-40B4-BE49-F238E27FC236}">
                <a16:creationId xmlns:a16="http://schemas.microsoft.com/office/drawing/2014/main" id="{72BC8440-C156-47B0-8C70-CB120CDC89D1}"/>
              </a:ext>
            </a:extLst>
          </p:cNvPr>
          <p:cNvSpPr>
            <a:spLocks noGrp="1"/>
          </p:cNvSpPr>
          <p:nvPr>
            <p:ph type="body" sz="quarter" idx="11"/>
          </p:nvPr>
        </p:nvSpPr>
        <p:spPr>
          <a:xfrm>
            <a:off x="612350" y="1535476"/>
            <a:ext cx="7886700" cy="4557413"/>
          </a:xfrm>
        </p:spPr>
        <p:txBody>
          <a:bodyPr/>
          <a:lstStyle/>
          <a:p>
            <a:endParaRPr lang="en-US" dirty="0"/>
          </a:p>
          <a:p>
            <a:endParaRPr lang="en-US" i="1" dirty="0"/>
          </a:p>
          <a:p>
            <a:r>
              <a:rPr lang="en-US" sz="2200" i="1" dirty="0">
                <a:solidFill>
                  <a:srgbClr val="1E1E1E"/>
                </a:solidFill>
                <a:latin typeface="Calibri"/>
              </a:rPr>
              <a:t>I am wholeheartedly thankful to my Mentors:</a:t>
            </a:r>
          </a:p>
          <a:p>
            <a:r>
              <a:rPr lang="en-US" sz="2200" i="1" dirty="0">
                <a:solidFill>
                  <a:srgbClr val="1E1E1E"/>
                </a:solidFill>
                <a:latin typeface="Calibri"/>
              </a:rPr>
              <a:t>Charles Emerman MD</a:t>
            </a:r>
          </a:p>
          <a:p>
            <a:r>
              <a:rPr lang="en-US" sz="2200" i="1" dirty="0">
                <a:solidFill>
                  <a:srgbClr val="1E1E1E"/>
                </a:solidFill>
                <a:latin typeface="Calibri"/>
              </a:rPr>
              <a:t>Neera Gupta MD</a:t>
            </a:r>
          </a:p>
          <a:p>
            <a:r>
              <a:rPr lang="en-US" sz="2200" i="1" dirty="0">
                <a:solidFill>
                  <a:srgbClr val="1E1E1E"/>
                </a:solidFill>
                <a:latin typeface="Calibri"/>
              </a:rPr>
              <a:t>Ewald Horwath MD</a:t>
            </a:r>
            <a:endParaRPr lang="en-US" sz="2200" i="1" dirty="0">
              <a:solidFill>
                <a:srgbClr val="00B050"/>
              </a:solidFill>
            </a:endParaRPr>
          </a:p>
          <a:p>
            <a:r>
              <a:rPr lang="en-US" sz="2200" i="1" dirty="0">
                <a:solidFill>
                  <a:srgbClr val="1E1E1E"/>
                </a:solidFill>
                <a:latin typeface="Calibri"/>
              </a:rPr>
              <a:t>Eileen </a:t>
            </a:r>
            <a:r>
              <a:rPr lang="en-US" sz="2200" i="1" dirty="0" err="1">
                <a:solidFill>
                  <a:srgbClr val="1E1E1E"/>
                </a:solidFill>
                <a:latin typeface="Calibri"/>
              </a:rPr>
              <a:t>Seeholzer</a:t>
            </a:r>
            <a:r>
              <a:rPr lang="en-US" sz="2200" i="1" dirty="0">
                <a:solidFill>
                  <a:srgbClr val="1E1E1E"/>
                </a:solidFill>
                <a:latin typeface="Calibri"/>
              </a:rPr>
              <a:t> MD  </a:t>
            </a:r>
          </a:p>
          <a:p>
            <a:r>
              <a:rPr lang="en-US" sz="2200" i="1" dirty="0">
                <a:solidFill>
                  <a:srgbClr val="1E1E1E"/>
                </a:solidFill>
                <a:latin typeface="Calibri"/>
              </a:rPr>
              <a:t>James </a:t>
            </a:r>
            <a:r>
              <a:rPr lang="en-US" sz="2200" i="1" dirty="0" err="1">
                <a:solidFill>
                  <a:srgbClr val="1E1E1E"/>
                </a:solidFill>
                <a:latin typeface="Calibri"/>
              </a:rPr>
              <a:t>Yokley</a:t>
            </a:r>
            <a:r>
              <a:rPr lang="en-US" sz="2200" i="1" dirty="0">
                <a:solidFill>
                  <a:srgbClr val="1E1E1E"/>
                </a:solidFill>
                <a:latin typeface="Calibri"/>
              </a:rPr>
              <a:t> PhD</a:t>
            </a:r>
          </a:p>
          <a:p>
            <a:r>
              <a:rPr lang="en-US" sz="2200" i="1" dirty="0">
                <a:solidFill>
                  <a:srgbClr val="1E1E1E"/>
                </a:solidFill>
                <a:latin typeface="Calibri"/>
              </a:rPr>
              <a:t>and Dr Sergio </a:t>
            </a:r>
            <a:r>
              <a:rPr lang="en-US" sz="2200" i="1" dirty="0" err="1">
                <a:solidFill>
                  <a:srgbClr val="1E1E1E"/>
                </a:solidFill>
                <a:latin typeface="Calibri"/>
              </a:rPr>
              <a:t>Bardaro</a:t>
            </a:r>
            <a:r>
              <a:rPr lang="en-US" sz="2200" i="1" dirty="0">
                <a:solidFill>
                  <a:srgbClr val="1E1E1E"/>
                </a:solidFill>
                <a:latin typeface="Calibri"/>
              </a:rPr>
              <a:t> MD</a:t>
            </a:r>
          </a:p>
          <a:p>
            <a:endParaRPr lang="en-US" i="1" dirty="0"/>
          </a:p>
          <a:p>
            <a:endParaRPr lang="en-US" dirty="0"/>
          </a:p>
        </p:txBody>
      </p:sp>
      <p:pic>
        <p:nvPicPr>
          <p:cNvPr id="3" name="Picture 2">
            <a:extLst>
              <a:ext uri="{FF2B5EF4-FFF2-40B4-BE49-F238E27FC236}">
                <a16:creationId xmlns:a16="http://schemas.microsoft.com/office/drawing/2014/main" id="{BDBD3ECB-1968-4F11-D61C-E9D78DD38968}"/>
              </a:ext>
            </a:extLst>
          </p:cNvPr>
          <p:cNvPicPr>
            <a:picLocks noChangeAspect="1"/>
          </p:cNvPicPr>
          <p:nvPr/>
        </p:nvPicPr>
        <p:blipFill>
          <a:blip r:embed="rId3"/>
          <a:stretch>
            <a:fillRect/>
          </a:stretch>
        </p:blipFill>
        <p:spPr>
          <a:xfrm>
            <a:off x="0" y="5690518"/>
            <a:ext cx="1170533" cy="804742"/>
          </a:xfrm>
          <a:prstGeom prst="rect">
            <a:avLst/>
          </a:prstGeom>
        </p:spPr>
      </p:pic>
      <p:sp>
        <p:nvSpPr>
          <p:cNvPr id="5"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oterTextLeft"/>
          <p:cNvSpPr txBox="1"/>
          <p:nvPr/>
        </p:nvSpPr>
        <p:spPr>
          <a:xfrm>
            <a:off x="228600" y="6601968"/>
            <a:ext cx="4572000" cy="228600"/>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Ohio Addiction Medicine Conference — Oct 17, 2025 • Portage Path Behavioral Health</a:t>
            </a:r>
          </a:p>
        </p:txBody>
      </p:sp>
      <p:sp>
        <p:nvSpPr>
          <p:cNvPr id="7"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3/40</a:t>
            </a:r>
          </a:p>
        </p:txBody>
      </p:sp>
    </p:spTree>
    <p:extLst>
      <p:ext uri="{BB962C8B-B14F-4D97-AF65-F5344CB8AC3E}">
        <p14:creationId xmlns:p14="http://schemas.microsoft.com/office/powerpoint/2010/main" val="2795912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0058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2239598" y="137160"/>
            <a:ext cx="4664803" cy="646331"/>
          </a:xfrm>
          <a:prstGeom prst="rect">
            <a:avLst/>
          </a:prstGeom>
          <a:noFill/>
        </p:spPr>
        <p:txBody>
          <a:bodyPr wrap="none">
            <a:spAutoFit/>
          </a:bodyPr>
          <a:lstStyle/>
          <a:p>
            <a:pPr algn="ctr">
              <a:defRPr sz="3200" b="1">
                <a:solidFill>
                  <a:srgbClr val="FFFFFF"/>
                </a:solidFill>
              </a:defRPr>
            </a:pPr>
            <a:r>
              <a:rPr sz="3600" dirty="0">
                <a:solidFill>
                  <a:srgbClr val="1E1E1E"/>
                </a:solidFill>
                <a:latin typeface="Calibri"/>
              </a:rPr>
              <a:t>Case Course (12 weeks)</a:t>
            </a:r>
          </a:p>
        </p:txBody>
      </p:sp>
      <p:pic>
        <p:nvPicPr>
          <p:cNvPr id="4" name="Picture 3" descr="170f9403-5bd2-49df-b9ac-c23c591fee60.png"/>
          <p:cNvPicPr>
            <a:picLocks noChangeAspect="1"/>
          </p:cNvPicPr>
          <p:nvPr/>
        </p:nvPicPr>
        <p:blipFill>
          <a:blip r:embed="rId3"/>
          <a:stretch>
            <a:fillRect/>
          </a:stretch>
        </p:blipFill>
        <p:spPr>
          <a:xfrm>
            <a:off x="300445" y="5577840"/>
            <a:ext cx="2889445" cy="731380"/>
          </a:xfrm>
          <a:prstGeom prst="rect">
            <a:avLst/>
          </a:prstGeom>
        </p:spPr>
      </p:pic>
      <p:sp>
        <p:nvSpPr>
          <p:cNvPr id="5" name="TextBox 4"/>
          <p:cNvSpPr txBox="1"/>
          <p:nvPr/>
        </p:nvSpPr>
        <p:spPr>
          <a:xfrm>
            <a:off x="525780" y="1280160"/>
            <a:ext cx="8046720" cy="4572000"/>
          </a:xfrm>
          <a:prstGeom prst="rect">
            <a:avLst/>
          </a:prstGeom>
          <a:noFill/>
        </p:spPr>
        <p:txBody>
          <a:bodyPr wrap="square">
            <a:noAutofit/>
          </a:bodyPr>
          <a:lstStyle/>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Week 0: 42 drinks/week; BMI 36; A1C 7.8%; craving 8/10.</a:t>
            </a:r>
            <a:endParaRPr lang="en-US" sz="2200" dirty="0">
              <a:solidFill>
                <a:srgbClr val="1E1E1E"/>
              </a:solidFill>
              <a:latin typeface="Calibri"/>
            </a:endParaRPr>
          </a:p>
          <a:p>
            <a:pPr>
              <a:defRPr sz="2000">
                <a:solidFill>
                  <a:srgbClr val="64635D"/>
                </a:solidFill>
              </a:defRPr>
            </a:pPr>
            <a:endParaRPr sz="2200" dirty="0">
              <a:solidFill>
                <a:srgbClr val="1E1E1E"/>
              </a:solidFill>
              <a:latin typeface="Calibri"/>
            </a:endParaRP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Week 4 (0.5 mg): nausea grade 1 resolving; 28 drinks/week; –3% body weight; craving 5/10.</a:t>
            </a:r>
            <a:endParaRPr lang="en-US" sz="2200" dirty="0">
              <a:solidFill>
                <a:srgbClr val="1E1E1E"/>
              </a:solidFill>
              <a:latin typeface="Calibri"/>
            </a:endParaRPr>
          </a:p>
          <a:p>
            <a:pPr>
              <a:defRPr sz="2000">
                <a:solidFill>
                  <a:srgbClr val="64635D"/>
                </a:solidFill>
              </a:defRPr>
            </a:pPr>
            <a:endParaRPr sz="2200" dirty="0">
              <a:solidFill>
                <a:srgbClr val="1E1E1E"/>
              </a:solidFill>
              <a:latin typeface="Calibri"/>
            </a:endParaRP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Week 8 (1.0 mg): 16 drinks/week; –6% weight; craving 3/10.</a:t>
            </a:r>
            <a:endParaRPr lang="en-US" sz="2200" dirty="0">
              <a:solidFill>
                <a:srgbClr val="1E1E1E"/>
              </a:solidFill>
              <a:latin typeface="Calibri"/>
            </a:endParaRPr>
          </a:p>
          <a:p>
            <a:pPr>
              <a:defRPr sz="2000">
                <a:solidFill>
                  <a:srgbClr val="64635D"/>
                </a:solidFill>
              </a:defRPr>
            </a:pPr>
            <a:endParaRPr sz="2200" dirty="0">
              <a:solidFill>
                <a:srgbClr val="1E1E1E"/>
              </a:solidFill>
              <a:latin typeface="Calibri"/>
            </a:endParaRP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Week 12: 10–12 drinks/week (no heavy‑drinking days in last 2 weeks); –8% weight; A1C 6.9%; TG 190.</a:t>
            </a:r>
            <a:endParaRPr lang="en-US" sz="2200" dirty="0">
              <a:solidFill>
                <a:srgbClr val="1E1E1E"/>
              </a:solidFill>
              <a:latin typeface="Calibri"/>
            </a:endParaRPr>
          </a:p>
          <a:p>
            <a:pPr>
              <a:defRPr sz="2000">
                <a:solidFill>
                  <a:srgbClr val="64635D"/>
                </a:solidFill>
              </a:defRPr>
            </a:pPr>
            <a:endParaRPr sz="2200" dirty="0">
              <a:solidFill>
                <a:srgbClr val="1E1E1E"/>
              </a:solidFill>
              <a:latin typeface="Calibri"/>
            </a:endParaRPr>
          </a:p>
          <a:p>
            <a:pPr marL="342900" indent="-342900">
              <a:buFont typeface="Arial" panose="020B0604020202020204" pitchFamily="34" charset="0"/>
              <a:buChar char="•"/>
              <a:defRPr sz="2000">
                <a:solidFill>
                  <a:srgbClr val="64635D"/>
                </a:solidFill>
              </a:defRPr>
            </a:pPr>
            <a:r>
              <a:rPr sz="2200" dirty="0">
                <a:solidFill>
                  <a:srgbClr val="1E1E1E"/>
                </a:solidFill>
                <a:latin typeface="Calibri"/>
              </a:rPr>
              <a:t>No hypoglycemia (on metformin). No pancreatitis symptoms. Continues therapy; motivated to add acamprosate if plateau.</a:t>
            </a:r>
          </a:p>
        </p:txBody>
      </p:sp>
      <p:sp>
        <p:nvSpPr>
          <p:cNvPr id="8"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10"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17/40</a:t>
            </a:r>
          </a:p>
        </p:txBody>
      </p:sp>
    </p:spTree>
    <p:extLst>
      <p:ext uri="{BB962C8B-B14F-4D97-AF65-F5344CB8AC3E}">
        <p14:creationId xmlns:p14="http://schemas.microsoft.com/office/powerpoint/2010/main" val="3892611872"/>
      </p:ext>
    </p:extLst>
  </p:cSld>
  <p:clrMapOvr>
    <a:masterClrMapping/>
  </p:clrMapOvr>
  <p:transition spd="slow">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0058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2960854" y="137160"/>
            <a:ext cx="3222292" cy="646331"/>
          </a:xfrm>
          <a:prstGeom prst="rect">
            <a:avLst/>
          </a:prstGeom>
          <a:noFill/>
        </p:spPr>
        <p:txBody>
          <a:bodyPr wrap="none">
            <a:spAutoFit/>
          </a:bodyPr>
          <a:lstStyle/>
          <a:p>
            <a:pPr algn="ctr">
              <a:defRPr sz="3200" b="1">
                <a:solidFill>
                  <a:srgbClr val="FFFFFF"/>
                </a:solidFill>
              </a:defRPr>
            </a:pPr>
            <a:r>
              <a:rPr sz="3600" dirty="0">
                <a:solidFill>
                  <a:srgbClr val="1E1E1E"/>
                </a:solidFill>
                <a:latin typeface="Calibri"/>
              </a:rPr>
              <a:t>Case Takeaways</a:t>
            </a:r>
          </a:p>
        </p:txBody>
      </p:sp>
      <p:sp>
        <p:nvSpPr>
          <p:cNvPr id="6"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8"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18/40</a:t>
            </a:r>
          </a:p>
        </p:txBody>
      </p:sp>
      <p:graphicFrame>
        <p:nvGraphicFramePr>
          <p:cNvPr id="10" name="TextBox 4">
            <a:extLst>
              <a:ext uri="{FF2B5EF4-FFF2-40B4-BE49-F238E27FC236}">
                <a16:creationId xmlns:a16="http://schemas.microsoft.com/office/drawing/2014/main" id="{5A9C0176-F051-FF4A-4E40-54359F2683D5}"/>
              </a:ext>
            </a:extLst>
          </p:cNvPr>
          <p:cNvGraphicFramePr/>
          <p:nvPr>
            <p:extLst>
              <p:ext uri="{D42A27DB-BD31-4B8C-83A1-F6EECF244321}">
                <p14:modId xmlns:p14="http://schemas.microsoft.com/office/powerpoint/2010/main" val="1798703325"/>
              </p:ext>
            </p:extLst>
          </p:nvPr>
        </p:nvGraphicFramePr>
        <p:xfrm>
          <a:off x="548640" y="1280160"/>
          <a:ext cx="804672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07712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862149"/>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sz="2200" b="1" dirty="0">
              <a:solidFill>
                <a:srgbClr val="1E1E1E"/>
              </a:solidFill>
            </a:endParaRPr>
          </a:p>
        </p:txBody>
      </p:sp>
      <p:sp>
        <p:nvSpPr>
          <p:cNvPr id="3" name="TextBox 2"/>
          <p:cNvSpPr txBox="1"/>
          <p:nvPr/>
        </p:nvSpPr>
        <p:spPr>
          <a:xfrm>
            <a:off x="1880294" y="71720"/>
            <a:ext cx="5109092" cy="646331"/>
          </a:xfrm>
          <a:prstGeom prst="rect">
            <a:avLst/>
          </a:prstGeom>
          <a:noFill/>
        </p:spPr>
        <p:txBody>
          <a:bodyPr wrap="none">
            <a:spAutoFit/>
          </a:bodyPr>
          <a:lstStyle/>
          <a:p>
            <a:pPr algn="ctr"/>
            <a:r>
              <a:rPr sz="3600" b="1" dirty="0">
                <a:solidFill>
                  <a:srgbClr val="1E1E1E"/>
                </a:solidFill>
              </a:rPr>
              <a:t>Implementation Pearls</a:t>
            </a:r>
          </a:p>
        </p:txBody>
      </p:sp>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solidFill>
                <a:prstClr val="white"/>
              </a:solidFill>
            </a:endParaRPr>
          </a:p>
        </p:txBody>
      </p:sp>
      <p:sp>
        <p:nvSpPr>
          <p:cNvPr id="8" name="FooterTextLeft"/>
          <p:cNvSpPr txBox="1"/>
          <p:nvPr/>
        </p:nvSpPr>
        <p:spPr>
          <a:xfrm>
            <a:off x="228600" y="6601968"/>
            <a:ext cx="4572000" cy="228600"/>
          </a:xfrm>
          <a:prstGeom prst="rect">
            <a:avLst/>
          </a:prstGeom>
          <a:noFill/>
        </p:spPr>
        <p:txBody>
          <a:bodyPr wrap="none">
            <a:spAutoFit/>
          </a:bodyPr>
          <a:lstStyle/>
          <a:p>
            <a:r>
              <a:rPr sz="1000">
                <a:solidFill>
                  <a:srgbClr val="5A5A5A"/>
                </a:solidFill>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rPr>
              <a:t>31/40</a:t>
            </a:r>
          </a:p>
        </p:txBody>
      </p:sp>
      <p:graphicFrame>
        <p:nvGraphicFramePr>
          <p:cNvPr id="13" name="TextBox 3">
            <a:extLst>
              <a:ext uri="{FF2B5EF4-FFF2-40B4-BE49-F238E27FC236}">
                <a16:creationId xmlns:a16="http://schemas.microsoft.com/office/drawing/2014/main" id="{C911D972-7F2F-53FD-A8A3-C5E365F404DD}"/>
              </a:ext>
            </a:extLst>
          </p:cNvPr>
          <p:cNvGraphicFramePr/>
          <p:nvPr/>
        </p:nvGraphicFramePr>
        <p:xfrm>
          <a:off x="160020" y="2000476"/>
          <a:ext cx="8823960" cy="31085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19345993"/>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3999" cy="119318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Rectangle 3"/>
          <p:cNvSpPr/>
          <p:nvPr/>
        </p:nvSpPr>
        <p:spPr>
          <a:xfrm>
            <a:off x="1" y="6492240"/>
            <a:ext cx="9144000" cy="365760"/>
          </a:xfrm>
          <a:prstGeom prst="rect">
            <a:avLst/>
          </a:prstGeom>
          <a:solidFill>
            <a:srgbClr val="E6F1E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TextBox 4"/>
          <p:cNvSpPr txBox="1"/>
          <p:nvPr/>
        </p:nvSpPr>
        <p:spPr>
          <a:xfrm>
            <a:off x="1572959" y="211604"/>
            <a:ext cx="5909182" cy="769441"/>
          </a:xfrm>
          <a:prstGeom prst="rect">
            <a:avLst/>
          </a:prstGeom>
          <a:noFill/>
        </p:spPr>
        <p:txBody>
          <a:bodyPr wrap="none">
            <a:spAutoFit/>
          </a:bodyPr>
          <a:lstStyle/>
          <a:p>
            <a:pPr>
              <a:defRPr sz="3200" b="1">
                <a:solidFill>
                  <a:srgbClr val="595959"/>
                </a:solidFill>
              </a:defRPr>
            </a:pPr>
            <a:r>
              <a:rPr sz="4400" dirty="0">
                <a:solidFill>
                  <a:srgbClr val="1E1E1E"/>
                </a:solidFill>
                <a:latin typeface="Calibri"/>
              </a:rPr>
              <a:t>Teaching Points &amp; Safety</a:t>
            </a:r>
          </a:p>
        </p:txBody>
      </p:sp>
      <p:sp>
        <p:nvSpPr>
          <p:cNvPr id="6" name="TextBox 5"/>
          <p:cNvSpPr txBox="1"/>
          <p:nvPr/>
        </p:nvSpPr>
        <p:spPr>
          <a:xfrm>
            <a:off x="363220" y="1257192"/>
            <a:ext cx="8140700" cy="4555093"/>
          </a:xfrm>
          <a:prstGeom prst="rect">
            <a:avLst/>
          </a:prstGeom>
          <a:noFill/>
        </p:spPr>
        <p:txBody>
          <a:bodyPr wrap="square">
            <a:spAutoFit/>
          </a:bodyPr>
          <a:lstStyle/>
          <a:p>
            <a:endParaRPr sz="2600" b="1" dirty="0">
              <a:solidFill>
                <a:srgbClr val="1E1E1E"/>
              </a:solidFill>
              <a:latin typeface="Calibri"/>
            </a:endParaRPr>
          </a:p>
          <a:p>
            <a:pPr lvl="1"/>
            <a:r>
              <a:rPr sz="2400" dirty="0">
                <a:solidFill>
                  <a:srgbClr val="1E1E1E"/>
                </a:solidFill>
                <a:latin typeface="Calibri"/>
              </a:rPr>
              <a:t>• GLP‑1 RAs are not FDA‑approved for SUD; use as adjuncts to evidence‑based AUD care.</a:t>
            </a:r>
            <a:endParaRPr lang="en-US" sz="2400" dirty="0">
              <a:solidFill>
                <a:srgbClr val="1E1E1E"/>
              </a:solidFill>
              <a:latin typeface="Calibri"/>
            </a:endParaRPr>
          </a:p>
          <a:p>
            <a:pPr lvl="1"/>
            <a:endParaRPr sz="2400" dirty="0">
              <a:solidFill>
                <a:srgbClr val="1E1E1E"/>
              </a:solidFill>
              <a:latin typeface="Calibri"/>
            </a:endParaRPr>
          </a:p>
          <a:p>
            <a:pPr lvl="1"/>
            <a:r>
              <a:rPr sz="2400" dirty="0">
                <a:solidFill>
                  <a:srgbClr val="1E1E1E"/>
                </a:solidFill>
                <a:latin typeface="Calibri"/>
              </a:rPr>
              <a:t>• Expect GI effects early; slow titration improves tolerability.</a:t>
            </a:r>
            <a:endParaRPr lang="en-US" sz="2400" dirty="0">
              <a:solidFill>
                <a:srgbClr val="1E1E1E"/>
              </a:solidFill>
              <a:latin typeface="Calibri"/>
            </a:endParaRPr>
          </a:p>
          <a:p>
            <a:pPr lvl="1"/>
            <a:endParaRPr sz="2400" dirty="0">
              <a:solidFill>
                <a:srgbClr val="1E1E1E"/>
              </a:solidFill>
              <a:latin typeface="Calibri"/>
            </a:endParaRPr>
          </a:p>
          <a:p>
            <a:pPr lvl="1"/>
            <a:r>
              <a:rPr sz="2400" dirty="0">
                <a:solidFill>
                  <a:srgbClr val="1E1E1E"/>
                </a:solidFill>
                <a:latin typeface="Calibri"/>
              </a:rPr>
              <a:t>• If using oral SUD meds, separate dosing and monitor clinical response (absorption variability possible).</a:t>
            </a:r>
            <a:endParaRPr lang="en-US" sz="2400" dirty="0">
              <a:solidFill>
                <a:srgbClr val="1E1E1E"/>
              </a:solidFill>
              <a:latin typeface="Calibri"/>
            </a:endParaRPr>
          </a:p>
          <a:p>
            <a:pPr lvl="1"/>
            <a:endParaRPr sz="2400" dirty="0">
              <a:solidFill>
                <a:srgbClr val="1E1E1E"/>
              </a:solidFill>
              <a:latin typeface="Calibri"/>
            </a:endParaRPr>
          </a:p>
          <a:p>
            <a:pPr lvl="1"/>
            <a:r>
              <a:rPr sz="2400" dirty="0">
                <a:solidFill>
                  <a:srgbClr val="1E1E1E"/>
                </a:solidFill>
                <a:latin typeface="Calibri"/>
              </a:rPr>
              <a:t>• Reinforce metabolic care—GLP‑1 benefits on weight/BP/A1c may aid long‑term addiction recovery engagement.</a:t>
            </a:r>
          </a:p>
        </p:txBody>
      </p:sp>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35/40</a:t>
            </a:r>
          </a:p>
        </p:txBody>
      </p:sp>
    </p:spTree>
    <p:extLst>
      <p:ext uri="{BB962C8B-B14F-4D97-AF65-F5344CB8AC3E}">
        <p14:creationId xmlns:p14="http://schemas.microsoft.com/office/powerpoint/2010/main" val="299306328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164557"/>
            <a:ext cx="7886700" cy="1325563"/>
          </a:xfrm>
        </p:spPr>
        <p:txBody>
          <a:bodyPr/>
          <a:lstStyle/>
          <a:p>
            <a:r>
              <a:rPr sz="4000" b="1" dirty="0">
                <a:solidFill>
                  <a:srgbClr val="1F4E79"/>
                </a:solidFill>
                <a:latin typeface="Calibri"/>
              </a:rPr>
              <a:t>Future Directions</a:t>
            </a:r>
          </a:p>
        </p:txBody>
      </p:sp>
      <p:graphicFrame>
        <p:nvGraphicFramePr>
          <p:cNvPr id="8" name="Content Placeholder 2">
            <a:extLst>
              <a:ext uri="{FF2B5EF4-FFF2-40B4-BE49-F238E27FC236}">
                <a16:creationId xmlns:a16="http://schemas.microsoft.com/office/drawing/2014/main" id="{BE319DA0-CB2E-D0AD-250A-58B78E3081C2}"/>
              </a:ext>
            </a:extLst>
          </p:cNvPr>
          <p:cNvGraphicFramePr>
            <a:graphicFrameLocks noGrp="1"/>
          </p:cNvGraphicFramePr>
          <p:nvPr>
            <p:ph idx="1"/>
            <p:extLst>
              <p:ext uri="{D42A27DB-BD31-4B8C-83A1-F6EECF244321}">
                <p14:modId xmlns:p14="http://schemas.microsoft.com/office/powerpoint/2010/main" val="2289323013"/>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33/40</a:t>
            </a:r>
          </a:p>
        </p:txBody>
      </p:sp>
    </p:spTree>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z="4000" b="1">
                <a:solidFill>
                  <a:srgbClr val="1F4E79"/>
                </a:solidFill>
                <a:latin typeface="Calibri"/>
              </a:rPr>
              <a:t>Key Takeaways</a:t>
            </a:r>
          </a:p>
        </p:txBody>
      </p:sp>
      <p:graphicFrame>
        <p:nvGraphicFramePr>
          <p:cNvPr id="10" name="Content Placeholder 2">
            <a:extLst>
              <a:ext uri="{FF2B5EF4-FFF2-40B4-BE49-F238E27FC236}">
                <a16:creationId xmlns:a16="http://schemas.microsoft.com/office/drawing/2014/main" id="{2E0059D4-591B-AC6E-ED8B-B0F1146B7339}"/>
              </a:ext>
            </a:extLst>
          </p:cNvPr>
          <p:cNvGraphicFramePr>
            <a:graphicFrameLocks noGrp="1"/>
          </p:cNvGraphicFramePr>
          <p:nvPr>
            <p:ph idx="1"/>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34/40</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0262" y="319563"/>
            <a:ext cx="7886700" cy="1325563"/>
          </a:xfrm>
        </p:spPr>
        <p:txBody>
          <a:bodyPr/>
          <a:lstStyle/>
          <a:p>
            <a:r>
              <a:rPr sz="4000" b="1" dirty="0">
                <a:solidFill>
                  <a:srgbClr val="1F4E79"/>
                </a:solidFill>
                <a:latin typeface="Calibri"/>
              </a:rPr>
              <a:t>Discussion</a:t>
            </a:r>
          </a:p>
        </p:txBody>
      </p:sp>
      <p:graphicFrame>
        <p:nvGraphicFramePr>
          <p:cNvPr id="8" name="Content Placeholder 2">
            <a:extLst>
              <a:ext uri="{FF2B5EF4-FFF2-40B4-BE49-F238E27FC236}">
                <a16:creationId xmlns:a16="http://schemas.microsoft.com/office/drawing/2014/main" id="{DC724AFC-1A5D-080B-3D68-37FA11A02C4F}"/>
              </a:ext>
            </a:extLst>
          </p:cNvPr>
          <p:cNvGraphicFramePr>
            <a:graphicFrameLocks noGrp="1"/>
          </p:cNvGraphicFramePr>
          <p:nvPr>
            <p:ph idx="1"/>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36/40</a:t>
            </a:r>
          </a:p>
        </p:txBody>
      </p:sp>
    </p:spTree>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486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l"/>
            <a:endParaRPr sz="2200" b="1" dirty="0">
              <a:solidFill>
                <a:srgbClr val="1E1E1E"/>
              </a:solidFill>
              <a:latin typeface="Calibri"/>
            </a:endParaRPr>
          </a:p>
        </p:txBody>
      </p:sp>
      <p:sp>
        <p:nvSpPr>
          <p:cNvPr id="3" name="TextBox 2"/>
          <p:cNvSpPr txBox="1"/>
          <p:nvPr/>
        </p:nvSpPr>
        <p:spPr>
          <a:xfrm>
            <a:off x="1778564" y="0"/>
            <a:ext cx="6489135" cy="584775"/>
          </a:xfrm>
          <a:prstGeom prst="rect">
            <a:avLst/>
          </a:prstGeom>
          <a:noFill/>
        </p:spPr>
        <p:txBody>
          <a:bodyPr wrap="square">
            <a:spAutoFit/>
          </a:bodyPr>
          <a:lstStyle/>
          <a:p>
            <a:pPr algn="ctr"/>
            <a:r>
              <a:rPr sz="3200" b="1" dirty="0">
                <a:solidFill>
                  <a:srgbClr val="1E1E1E"/>
                </a:solidFill>
                <a:latin typeface="Calibri"/>
              </a:rPr>
              <a:t>References</a:t>
            </a:r>
            <a:endParaRPr sz="3200" b="1" dirty="0">
              <a:solidFill>
                <a:srgbClr val="54544C"/>
              </a:solidFill>
            </a:endParaRPr>
          </a:p>
        </p:txBody>
      </p:sp>
      <p:sp>
        <p:nvSpPr>
          <p:cNvPr id="5" name="TextBox 4"/>
          <p:cNvSpPr txBox="1"/>
          <p:nvPr/>
        </p:nvSpPr>
        <p:spPr>
          <a:xfrm>
            <a:off x="391885" y="5974951"/>
            <a:ext cx="3611758" cy="369332"/>
          </a:xfrm>
          <a:prstGeom prst="rect">
            <a:avLst/>
          </a:prstGeom>
          <a:noFill/>
        </p:spPr>
        <p:txBody>
          <a:bodyPr wrap="none">
            <a:spAutoFit/>
          </a:bodyPr>
          <a:lstStyle/>
          <a:p>
            <a:r>
              <a:rPr dirty="0">
                <a:solidFill>
                  <a:srgbClr val="1E1E1E"/>
                </a:solidFill>
                <a:latin typeface="Calibri"/>
              </a:rPr>
              <a:t>Full citations available upon request.</a:t>
            </a:r>
          </a:p>
        </p:txBody>
      </p:sp>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37/40</a:t>
            </a:r>
          </a:p>
        </p:txBody>
      </p:sp>
      <p:graphicFrame>
        <p:nvGraphicFramePr>
          <p:cNvPr id="11" name="TextBox 3">
            <a:extLst>
              <a:ext uri="{FF2B5EF4-FFF2-40B4-BE49-F238E27FC236}">
                <a16:creationId xmlns:a16="http://schemas.microsoft.com/office/drawing/2014/main" id="{51FCE48C-8F89-B399-0624-F9BB5D9D84F9}"/>
              </a:ext>
            </a:extLst>
          </p:cNvPr>
          <p:cNvGraphicFramePr/>
          <p:nvPr>
            <p:extLst>
              <p:ext uri="{D42A27DB-BD31-4B8C-83A1-F6EECF244321}">
                <p14:modId xmlns:p14="http://schemas.microsoft.com/office/powerpoint/2010/main" val="854281376"/>
              </p:ext>
            </p:extLst>
          </p:nvPr>
        </p:nvGraphicFramePr>
        <p:xfrm>
          <a:off x="228600" y="1814899"/>
          <a:ext cx="8744830" cy="2246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1718944"/>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0894A-CC60-4BC1-8D05-80ACC442401C}"/>
              </a:ext>
            </a:extLst>
          </p:cNvPr>
          <p:cNvSpPr>
            <a:spLocks noGrp="1"/>
          </p:cNvSpPr>
          <p:nvPr>
            <p:ph type="title"/>
          </p:nvPr>
        </p:nvSpPr>
        <p:spPr>
          <a:xfrm>
            <a:off x="569453" y="383648"/>
            <a:ext cx="8158283" cy="870011"/>
          </a:xfrm>
        </p:spPr>
        <p:txBody>
          <a:bodyPr>
            <a:normAutofit/>
          </a:bodyPr>
          <a:lstStyle/>
          <a:p>
            <a:pPr algn="ctr"/>
            <a:r>
              <a:rPr lang="en-US" sz="4000" b="1" dirty="0">
                <a:ln w="22225">
                  <a:solidFill>
                    <a:schemeClr val="accent2"/>
                  </a:solidFill>
                  <a:prstDash val="solid"/>
                </a:ln>
                <a:solidFill>
                  <a:srgbClr val="1F4E79"/>
                </a:solidFill>
                <a:latin typeface="Calibri"/>
              </a:rPr>
              <a:t>THE END</a:t>
            </a:r>
          </a:p>
        </p:txBody>
      </p:sp>
      <p:sp>
        <p:nvSpPr>
          <p:cNvPr id="4" name="Text Placeholder 3">
            <a:extLst>
              <a:ext uri="{FF2B5EF4-FFF2-40B4-BE49-F238E27FC236}">
                <a16:creationId xmlns:a16="http://schemas.microsoft.com/office/drawing/2014/main" id="{530772C9-C9F7-4791-85FC-422B98DC1B0D}"/>
              </a:ext>
            </a:extLst>
          </p:cNvPr>
          <p:cNvSpPr>
            <a:spLocks noGrp="1"/>
          </p:cNvSpPr>
          <p:nvPr>
            <p:ph type="body" sz="half" idx="2"/>
          </p:nvPr>
        </p:nvSpPr>
        <p:spPr>
          <a:xfrm>
            <a:off x="6582592" y="2109854"/>
            <a:ext cx="2462784" cy="2858691"/>
          </a:xfrm>
        </p:spPr>
        <p:txBody>
          <a:bodyPr/>
          <a:lstStyle/>
          <a:p>
            <a:endParaRPr lang="en-US" dirty="0">
              <a:hlinkClick r:id="rId3"/>
            </a:endParaRPr>
          </a:p>
          <a:p>
            <a:pPr algn="ctr"/>
            <a:r>
              <a:rPr lang="en-US" sz="2200" b="1" dirty="0">
                <a:ln w="22225">
                  <a:solidFill>
                    <a:schemeClr val="accent2"/>
                  </a:solidFill>
                  <a:prstDash val="solid"/>
                </a:ln>
                <a:solidFill>
                  <a:srgbClr val="1E1E1E"/>
                </a:solidFill>
                <a:latin typeface="Calibri"/>
              </a:rPr>
              <a:t>Thank you!</a:t>
            </a:r>
            <a:endParaRPr lang="en-US" sz="4400" dirty="0">
              <a:solidFill>
                <a:srgbClr val="00AAA6"/>
              </a:solidFill>
              <a:hlinkClick r:id="rId3">
                <a:extLst>
                  <a:ext uri="{A12FA001-AC4F-418D-AE19-62706E023703}">
                    <ahyp:hlinkClr xmlns:ahyp="http://schemas.microsoft.com/office/drawing/2018/hyperlinkcolor" val="tx"/>
                  </a:ext>
                </a:extLst>
              </a:hlinkClick>
            </a:endParaRPr>
          </a:p>
          <a:p>
            <a:pPr algn="ctr"/>
            <a:r>
              <a:rPr lang="en-US" sz="2200" dirty="0">
                <a:solidFill>
                  <a:srgbClr val="1E1E1E"/>
                </a:solidFill>
                <a:latin typeface="Calibri"/>
                <a:hlinkClick r:id="rId3">
                  <a:extLst>
                    <a:ext uri="{A12FA001-AC4F-418D-AE19-62706E023703}">
                      <ahyp:hlinkClr xmlns:ahyp="http://schemas.microsoft.com/office/drawing/2018/hyperlinkcolor" val="tx"/>
                    </a:ext>
                  </a:extLst>
                </a:hlinkClick>
              </a:rPr>
              <a:t>Rkirmpuri@portagepath.org</a:t>
            </a:r>
            <a:endParaRPr lang="en-US" sz="1400" dirty="0"/>
          </a:p>
          <a:p>
            <a:endParaRPr lang="en-US" dirty="0"/>
          </a:p>
        </p:txBody>
      </p:sp>
      <p:pic>
        <p:nvPicPr>
          <p:cNvPr id="6" name="Picture 5">
            <a:extLst>
              <a:ext uri="{FF2B5EF4-FFF2-40B4-BE49-F238E27FC236}">
                <a16:creationId xmlns:a16="http://schemas.microsoft.com/office/drawing/2014/main" id="{085E9394-03AF-4759-BBCD-02E0D0517C6F}"/>
              </a:ext>
            </a:extLst>
          </p:cNvPr>
          <p:cNvPicPr>
            <a:picLocks noChangeAspect="1"/>
          </p:cNvPicPr>
          <p:nvPr/>
        </p:nvPicPr>
        <p:blipFill>
          <a:blip r:embed="rId4"/>
          <a:stretch>
            <a:fillRect/>
          </a:stretch>
        </p:blipFill>
        <p:spPr>
          <a:xfrm>
            <a:off x="569453" y="1491451"/>
            <a:ext cx="6013141" cy="4509856"/>
          </a:xfrm>
          <a:prstGeom prst="rect">
            <a:avLst/>
          </a:prstGeom>
        </p:spPr>
      </p:pic>
      <p:sp>
        <p:nvSpPr>
          <p:cNvPr id="5" name="TextBox 4">
            <a:extLst>
              <a:ext uri="{FF2B5EF4-FFF2-40B4-BE49-F238E27FC236}">
                <a16:creationId xmlns:a16="http://schemas.microsoft.com/office/drawing/2014/main" id="{C67124CF-AE0B-4777-A84F-5F8CA2EB73E2}"/>
              </a:ext>
            </a:extLst>
          </p:cNvPr>
          <p:cNvSpPr txBox="1"/>
          <p:nvPr/>
        </p:nvSpPr>
        <p:spPr>
          <a:xfrm>
            <a:off x="1054764" y="5687568"/>
            <a:ext cx="5042517" cy="914400"/>
          </a:xfrm>
          <a:prstGeom prst="rect">
            <a:avLst/>
          </a:prstGeom>
        </p:spPr>
        <p:txBody>
          <a:bodyPr vert="horz" wrap="none" lIns="91440" tIns="45720" rIns="91440" bIns="45720" rtlCol="0" anchor="ctr">
            <a:noAutofit/>
          </a:bodyPr>
          <a:lstStyle/>
          <a:p>
            <a:pPr algn="ctr"/>
            <a:endParaRPr lang="en-US" sz="1600" b="1" dirty="0">
              <a:solidFill>
                <a:srgbClr val="00AAA6"/>
              </a:solidFill>
              <a:cs typeface="Arial" panose="020B0604020202020204" pitchFamily="34" charset="0"/>
            </a:endParaRPr>
          </a:p>
          <a:p>
            <a:pPr algn="ctr"/>
            <a:r>
              <a:rPr lang="en-US" sz="2200" b="1" dirty="0">
                <a:solidFill>
                  <a:srgbClr val="1E1E1E"/>
                </a:solidFill>
                <a:latin typeface="Calibri"/>
                <a:cs typeface="Arial" panose="020B0604020202020204" pitchFamily="34" charset="0"/>
              </a:rPr>
              <a:t>Mardi Gras World: New Orleans</a:t>
            </a:r>
          </a:p>
          <a:p>
            <a:pPr algn="ctr"/>
            <a:r>
              <a:rPr lang="en-US" sz="2200" b="1" dirty="0">
                <a:solidFill>
                  <a:srgbClr val="1E1E1E"/>
                </a:solidFill>
                <a:latin typeface="Calibri"/>
                <a:cs typeface="Arial" panose="020B0604020202020204" pitchFamily="34" charset="0"/>
              </a:rPr>
              <a:t>33rd Annual Meeting of The Obesity Week  </a:t>
            </a:r>
          </a:p>
        </p:txBody>
      </p:sp>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38/40</a:t>
            </a:r>
          </a:p>
        </p:txBody>
      </p:sp>
    </p:spTree>
    <p:extLst>
      <p:ext uri="{BB962C8B-B14F-4D97-AF65-F5344CB8AC3E}">
        <p14:creationId xmlns:p14="http://schemas.microsoft.com/office/powerpoint/2010/main" val="1782928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C62636B-4921-4588-8DDE-97F728B83DF8}"/>
              </a:ext>
            </a:extLst>
          </p:cNvPr>
          <p:cNvPicPr>
            <a:picLocks noChangeAspect="1"/>
          </p:cNvPicPr>
          <p:nvPr/>
        </p:nvPicPr>
        <p:blipFill>
          <a:blip r:embed="rId3">
            <a:alphaModFix amt="30000"/>
          </a:blip>
          <a:stretch>
            <a:fillRect/>
          </a:stretch>
        </p:blipFill>
        <p:spPr>
          <a:xfrm>
            <a:off x="0" y="15266"/>
            <a:ext cx="9143999" cy="2071396"/>
          </a:xfrm>
          <a:prstGeom prst="rect">
            <a:avLst/>
          </a:prstGeom>
        </p:spPr>
      </p:pic>
      <p:sp>
        <p:nvSpPr>
          <p:cNvPr id="3" name="TextBox 2">
            <a:extLst>
              <a:ext uri="{FF2B5EF4-FFF2-40B4-BE49-F238E27FC236}">
                <a16:creationId xmlns:a16="http://schemas.microsoft.com/office/drawing/2014/main" id="{42E2A87D-B99B-43DC-B3BF-9E72CC34FB7C}"/>
              </a:ext>
            </a:extLst>
          </p:cNvPr>
          <p:cNvSpPr txBox="1"/>
          <p:nvPr/>
        </p:nvSpPr>
        <p:spPr>
          <a:xfrm>
            <a:off x="555171" y="182170"/>
            <a:ext cx="8229600" cy="1015663"/>
          </a:xfrm>
          <a:prstGeom prst="rect">
            <a:avLst/>
          </a:prstGeom>
          <a:noFill/>
        </p:spPr>
        <p:txBody>
          <a:bodyPr wrap="square" rtlCol="0">
            <a:spAutoFit/>
          </a:bodyPr>
          <a:lstStyle/>
          <a:p>
            <a:pPr algn="ctr"/>
            <a:r>
              <a:rPr lang="en-US" sz="6000" b="1" dirty="0">
                <a:solidFill>
                  <a:schemeClr val="accent2">
                    <a:lumMod val="75000"/>
                  </a:schemeClr>
                </a:solidFill>
                <a:latin typeface="Calibri"/>
              </a:rPr>
              <a:t>Questions</a:t>
            </a:r>
          </a:p>
        </p:txBody>
      </p:sp>
      <p:sp>
        <p:nvSpPr>
          <p:cNvPr id="4" name="TextBox 3">
            <a:extLst>
              <a:ext uri="{FF2B5EF4-FFF2-40B4-BE49-F238E27FC236}">
                <a16:creationId xmlns:a16="http://schemas.microsoft.com/office/drawing/2014/main" id="{E98DC70C-1DC3-485F-9E2B-8EB498DC20E8}"/>
              </a:ext>
            </a:extLst>
          </p:cNvPr>
          <p:cNvSpPr txBox="1"/>
          <p:nvPr/>
        </p:nvSpPr>
        <p:spPr>
          <a:xfrm>
            <a:off x="5691673" y="2430624"/>
            <a:ext cx="3093098" cy="3354356"/>
          </a:xfrm>
          <a:prstGeom prst="rect">
            <a:avLst/>
          </a:prstGeom>
        </p:spPr>
        <p:txBody>
          <a:bodyPr vert="horz" wrap="square" lIns="91440" tIns="45720" rIns="91440" bIns="45720" rtlCol="0" anchor="ctr">
            <a:noAutofit/>
          </a:bodyPr>
          <a:lstStyle/>
          <a:p>
            <a:pPr algn="ctr"/>
            <a:endParaRPr lang="en-US" sz="1600" b="1" dirty="0">
              <a:solidFill>
                <a:srgbClr val="00AAA6"/>
              </a:solidFill>
              <a:cs typeface="Arial" panose="020B0604020202020204" pitchFamily="34" charset="0"/>
            </a:endParaRPr>
          </a:p>
        </p:txBody>
      </p:sp>
      <p:sp>
        <p:nvSpPr>
          <p:cNvPr id="9" name="Thought Bubble: Cloud 8">
            <a:extLst>
              <a:ext uri="{FF2B5EF4-FFF2-40B4-BE49-F238E27FC236}">
                <a16:creationId xmlns:a16="http://schemas.microsoft.com/office/drawing/2014/main" id="{9C3D0F59-4F26-4340-A6BE-8A9485B94C2B}"/>
              </a:ext>
            </a:extLst>
          </p:cNvPr>
          <p:cNvSpPr/>
          <p:nvPr/>
        </p:nvSpPr>
        <p:spPr>
          <a:xfrm>
            <a:off x="1" y="2150670"/>
            <a:ext cx="8665028" cy="3466358"/>
          </a:xfrm>
          <a:prstGeom prst="cloudCallout">
            <a:avLst/>
          </a:prstGeom>
        </p:spPr>
        <p:style>
          <a:lnRef idx="2">
            <a:schemeClr val="accent1"/>
          </a:lnRef>
          <a:fillRef idx="1">
            <a:schemeClr val="lt1"/>
          </a:fillRef>
          <a:effectRef idx="0">
            <a:schemeClr val="accent1"/>
          </a:effectRef>
          <a:fontRef idx="minor">
            <a:schemeClr val="dk1"/>
          </a:fontRef>
        </p:style>
        <p:txBody>
          <a:bodyPr rtlCol="0" anchor="ctr"/>
          <a:lstStyle/>
          <a:p>
            <a:pPr marL="257175" indent="-228600">
              <a:buFont typeface="Arial" panose="020B0604020202020204" pitchFamily="34" charset="0"/>
              <a:buChar char="•"/>
            </a:pPr>
            <a:r>
              <a:rPr lang="en-US" sz="2200" b="1" dirty="0">
                <a:solidFill>
                  <a:schemeClr val="accent2">
                    <a:lumMod val="75000"/>
                  </a:schemeClr>
                </a:solidFill>
                <a:latin typeface="Calibri"/>
              </a:rPr>
              <a:t>We encourage the use of person-first language </a:t>
            </a:r>
          </a:p>
          <a:p>
            <a:pPr marL="714375" lvl="1" indent="-228600">
              <a:buFont typeface="Arial" panose="020B0604020202020204" pitchFamily="34" charset="0"/>
              <a:buChar char="•"/>
            </a:pPr>
            <a:r>
              <a:rPr lang="en-US" sz="2200" b="1" dirty="0">
                <a:solidFill>
                  <a:schemeClr val="accent2">
                    <a:lumMod val="75000"/>
                  </a:schemeClr>
                </a:solidFill>
                <a:latin typeface="Calibri"/>
              </a:rPr>
              <a:t> “adults with obesity”  and not “obese adults”</a:t>
            </a:r>
          </a:p>
          <a:p>
            <a:pPr marL="714375" lvl="1" indent="-228600">
              <a:buFont typeface="Arial" panose="020B0604020202020204" pitchFamily="34" charset="0"/>
              <a:buChar char="•"/>
            </a:pPr>
            <a:r>
              <a:rPr lang="en-US" sz="2200" b="1" dirty="0">
                <a:solidFill>
                  <a:schemeClr val="accent2">
                    <a:lumMod val="75000"/>
                  </a:schemeClr>
                </a:solidFill>
                <a:latin typeface="Calibri"/>
              </a:rPr>
              <a:t>“adults with substance use disorders”  and not “addicted adults”</a:t>
            </a:r>
          </a:p>
          <a:p>
            <a:pPr marL="714375" lvl="1" indent="-228600">
              <a:buFont typeface="Arial" panose="020B0604020202020204" pitchFamily="34" charset="0"/>
              <a:buChar char="•"/>
            </a:pPr>
            <a:endParaRPr lang="en-US" b="1" dirty="0">
              <a:solidFill>
                <a:srgbClr val="000000"/>
              </a:solidFill>
            </a:endParaRPr>
          </a:p>
        </p:txBody>
      </p:sp>
      <p:sp>
        <p:nvSpPr>
          <p:cNvPr id="13"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15"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39/40</a:t>
            </a:r>
          </a:p>
        </p:txBody>
      </p:sp>
      <p:sp>
        <p:nvSpPr>
          <p:cNvPr id="5" name="TextBox 4">
            <a:extLst>
              <a:ext uri="{FF2B5EF4-FFF2-40B4-BE49-F238E27FC236}">
                <a16:creationId xmlns:a16="http://schemas.microsoft.com/office/drawing/2014/main" id="{F5014F0F-6598-9191-538A-441002FFD506}"/>
              </a:ext>
            </a:extLst>
          </p:cNvPr>
          <p:cNvSpPr txBox="1"/>
          <p:nvPr/>
        </p:nvSpPr>
        <p:spPr>
          <a:xfrm>
            <a:off x="6331688" y="5305647"/>
            <a:ext cx="2599661" cy="1204881"/>
          </a:xfrm>
          <a:prstGeom prst="rect">
            <a:avLst/>
          </a:prstGeom>
        </p:spPr>
        <p:txBody>
          <a:bodyPr vert="horz" wrap="square" lIns="91440" tIns="45720" rIns="91440" bIns="45720" rtlCol="0" anchor="ctr">
            <a:noAutofit/>
          </a:bodyPr>
          <a:lstStyle/>
          <a:p>
            <a:pPr algn="ctr"/>
            <a:endParaRPr lang="en-US" sz="1600" b="1" i="0" dirty="0">
              <a:solidFill>
                <a:srgbClr val="00AAA6"/>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782A5FD8-A5CE-9A64-DF69-588B5DC6637A}"/>
              </a:ext>
            </a:extLst>
          </p:cNvPr>
          <p:cNvSpPr txBox="1"/>
          <p:nvPr/>
        </p:nvSpPr>
        <p:spPr>
          <a:xfrm>
            <a:off x="4189230" y="5386093"/>
            <a:ext cx="5651204" cy="1330175"/>
          </a:xfrm>
          <a:prstGeom prst="rect">
            <a:avLst/>
          </a:prstGeom>
        </p:spPr>
        <p:txBody>
          <a:bodyPr vert="horz" wrap="square" lIns="91440" tIns="45720" rIns="91440" bIns="45720" rtlCol="0" anchor="ctr">
            <a:noAutofit/>
          </a:bodyPr>
          <a:lstStyle/>
          <a:p>
            <a:pPr algn="ctr"/>
            <a:r>
              <a:rPr lang="en-US" sz="2000" b="1" dirty="0">
                <a:solidFill>
                  <a:schemeClr val="accent1"/>
                </a:solidFill>
                <a:latin typeface="Calibri"/>
                <a:hlinkClick r:id="rId4">
                  <a:extLst>
                    <a:ext uri="{A12FA001-AC4F-418D-AE19-62706E023703}">
                      <ahyp:hlinkClr xmlns:ahyp="http://schemas.microsoft.com/office/drawing/2018/hyperlinkcolor" val="tx"/>
                    </a:ext>
                  </a:extLst>
                </a:hlinkClick>
              </a:rPr>
              <a:t>Ramankrimpurimd@gmail.com</a:t>
            </a:r>
          </a:p>
          <a:p>
            <a:pPr algn="ctr"/>
            <a:r>
              <a:rPr lang="en-US" sz="2000" b="1" dirty="0">
                <a:solidFill>
                  <a:schemeClr val="accent1"/>
                </a:solidFill>
                <a:latin typeface="Calibri"/>
                <a:hlinkClick r:id="rId4">
                  <a:extLst>
                    <a:ext uri="{A12FA001-AC4F-418D-AE19-62706E023703}">
                      <ahyp:hlinkClr xmlns:ahyp="http://schemas.microsoft.com/office/drawing/2018/hyperlinkcolor" val="tx"/>
                    </a:ext>
                  </a:extLst>
                </a:hlinkClick>
              </a:rPr>
              <a:t>rkrimpuri@portagepath.or</a:t>
            </a:r>
            <a:r>
              <a:rPr lang="en-US" sz="2000" b="1" dirty="0">
                <a:solidFill>
                  <a:schemeClr val="accent1"/>
                </a:solidFill>
                <a:latin typeface="Calibri"/>
              </a:rPr>
              <a:t>g</a:t>
            </a:r>
          </a:p>
          <a:p>
            <a:pPr algn="ctr"/>
            <a:endParaRPr lang="en-US" sz="1600" b="1" i="0" dirty="0">
              <a:solidFill>
                <a:srgbClr val="00AAA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0328806"/>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444881"/>
            <a:ext cx="8229600" cy="1143000"/>
          </a:xfrm>
        </p:spPr>
        <p:txBody>
          <a:bodyPr/>
          <a:lstStyle/>
          <a:p>
            <a:r>
              <a:rPr sz="4000" b="1" dirty="0">
                <a:solidFill>
                  <a:srgbClr val="1F4E79"/>
                </a:solidFill>
                <a:latin typeface="Calibri"/>
              </a:rPr>
              <a:t>Session Objectives</a:t>
            </a:r>
          </a:p>
        </p:txBody>
      </p:sp>
      <p:sp>
        <p:nvSpPr>
          <p:cNvPr id="3" name="Content Placeholder 2"/>
          <p:cNvSpPr>
            <a:spLocks noGrp="1"/>
          </p:cNvSpPr>
          <p:nvPr>
            <p:ph idx="1"/>
          </p:nvPr>
        </p:nvSpPr>
        <p:spPr>
          <a:xfrm>
            <a:off x="617220" y="1719299"/>
            <a:ext cx="7886700" cy="4351338"/>
          </a:xfrm>
        </p:spPr>
        <p:txBody>
          <a:bodyPr>
            <a:normAutofit/>
          </a:bodyPr>
          <a:lstStyle/>
          <a:p>
            <a:r>
              <a:rPr dirty="0">
                <a:solidFill>
                  <a:srgbClr val="1E1E1E"/>
                </a:solidFill>
                <a:latin typeface="Calibri"/>
              </a:rPr>
              <a:t>By the end of this session, </a:t>
            </a:r>
            <a:r>
              <a:rPr lang="en-US" dirty="0">
                <a:solidFill>
                  <a:srgbClr val="1E1E1E"/>
                </a:solidFill>
                <a:latin typeface="Calibri"/>
              </a:rPr>
              <a:t>we</a:t>
            </a:r>
            <a:r>
              <a:rPr dirty="0">
                <a:solidFill>
                  <a:srgbClr val="1E1E1E"/>
                </a:solidFill>
                <a:latin typeface="Calibri"/>
              </a:rPr>
              <a:t> will be able to:</a:t>
            </a:r>
          </a:p>
          <a:p>
            <a:pPr lvl="1"/>
            <a:r>
              <a:rPr sz="2200" dirty="0">
                <a:solidFill>
                  <a:srgbClr val="1E1E1E"/>
                </a:solidFill>
                <a:latin typeface="Calibri"/>
              </a:rPr>
              <a:t>Describe the pharmacologic mechanisms of anti-obesity medications (AOMs) that overlap with pathways implicated in substance use disorders</a:t>
            </a:r>
            <a:r>
              <a:rPr lang="en-US" sz="2200" dirty="0">
                <a:solidFill>
                  <a:srgbClr val="1E1E1E"/>
                </a:solidFill>
              </a:rPr>
              <a:t>/</a:t>
            </a:r>
            <a:r>
              <a:rPr lang="en-US" sz="2200" dirty="0">
                <a:solidFill>
                  <a:srgbClr val="1E1E1E"/>
                </a:solidFill>
                <a:latin typeface="Calibri" panose="020F0502020204030204" pitchFamily="34" charset="0"/>
                <a:ea typeface="Calibri" panose="020F0502020204030204" pitchFamily="34" charset="0"/>
                <a:cs typeface="Calibri" panose="020F0502020204030204" pitchFamily="34" charset="0"/>
              </a:rPr>
              <a:t>addiction neurobiology</a:t>
            </a:r>
            <a:r>
              <a:rPr sz="2200" dirty="0">
                <a:solidFill>
                  <a:srgbClr val="1E1E1E"/>
                </a:solidFill>
                <a:latin typeface="Calibri"/>
              </a:rPr>
              <a:t>.</a:t>
            </a:r>
            <a:endParaRPr lang="en-US" dirty="0"/>
          </a:p>
          <a:p>
            <a:pPr lvl="1"/>
            <a:r>
              <a:rPr sz="2200" dirty="0">
                <a:solidFill>
                  <a:srgbClr val="1E1E1E"/>
                </a:solidFill>
                <a:latin typeface="Calibri"/>
              </a:rPr>
              <a:t>Examine emerging evidence and generate curiosity about the role of AOMs as potential adjunctive treatments in addiction medicine.</a:t>
            </a:r>
            <a:endParaRPr lang="en-US" sz="2000" dirty="0">
              <a:solidFill>
                <a:srgbClr val="64635D"/>
              </a:solidFill>
            </a:endParaRPr>
          </a:p>
          <a:p>
            <a:pPr lvl="1"/>
            <a:r>
              <a:rPr lang="en-US" sz="2200" dirty="0">
                <a:solidFill>
                  <a:srgbClr val="1E1E1E"/>
                </a:solidFill>
                <a:latin typeface="Calibri"/>
              </a:rPr>
              <a:t>Review the most decision‑relevant data on GLP‑1 receptor agonists (GLP‑1RAs) for SUD.</a:t>
            </a:r>
          </a:p>
          <a:p>
            <a:pPr lvl="1"/>
            <a:r>
              <a:rPr lang="en-US" sz="2200" dirty="0">
                <a:solidFill>
                  <a:srgbClr val="1E1E1E"/>
                </a:solidFill>
                <a:latin typeface="Calibri"/>
              </a:rPr>
              <a:t>Walk through a practical case of AUD + obesity using a GLP‑1RA (off‑label for AUD).</a:t>
            </a:r>
          </a:p>
          <a:p>
            <a:pPr lvl="1"/>
            <a:endParaRPr dirty="0"/>
          </a:p>
        </p:txBody>
      </p:sp>
      <p:sp>
        <p:nvSpPr>
          <p:cNvPr id="4"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FooterTextLeft"/>
          <p:cNvSpPr txBox="1"/>
          <p:nvPr/>
        </p:nvSpPr>
        <p:spPr>
          <a:xfrm>
            <a:off x="228600" y="6601968"/>
            <a:ext cx="4572000" cy="228600"/>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Ohio Addiction Medicine Conference — Oct 17, 2025 • Portage Path Behavioral Health</a:t>
            </a:r>
          </a:p>
        </p:txBody>
      </p:sp>
      <p:sp>
        <p:nvSpPr>
          <p:cNvPr id="6"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4/40</a:t>
            </a:r>
          </a:p>
        </p:txBody>
      </p:sp>
      <p:pic>
        <p:nvPicPr>
          <p:cNvPr id="7" name="Picture 6" descr="170f9403-5bd2-49df-b9ac-c23c591fee60.png"/>
          <p:cNvPicPr>
            <a:picLocks noChangeAspect="1"/>
          </p:cNvPicPr>
          <p:nvPr/>
        </p:nvPicPr>
        <p:blipFill>
          <a:blip r:embed="rId3"/>
          <a:stretch>
            <a:fillRect/>
          </a:stretch>
        </p:blipFill>
        <p:spPr>
          <a:xfrm>
            <a:off x="6062703" y="-21453"/>
            <a:ext cx="3081297" cy="77994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Graphical user interface, text, table&#10;&#10;Description automatically generated">
            <a:extLst>
              <a:ext uri="{FF2B5EF4-FFF2-40B4-BE49-F238E27FC236}">
                <a16:creationId xmlns:a16="http://schemas.microsoft.com/office/drawing/2014/main" id="{6CD700A7-E144-4DE0-A875-C23921717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47" y="0"/>
            <a:ext cx="9252299" cy="5972242"/>
          </a:xfrm>
          <a:prstGeom prst="rect">
            <a:avLst/>
          </a:prstGeom>
        </p:spPr>
      </p:pic>
      <p:pic>
        <p:nvPicPr>
          <p:cNvPr id="5" name="Picture 4">
            <a:extLst>
              <a:ext uri="{FF2B5EF4-FFF2-40B4-BE49-F238E27FC236}">
                <a16:creationId xmlns:a16="http://schemas.microsoft.com/office/drawing/2014/main" id="{D62B8213-E877-4C10-9845-D8C981906E14}"/>
              </a:ext>
            </a:extLst>
          </p:cNvPr>
          <p:cNvPicPr>
            <a:picLocks noChangeAspect="1"/>
          </p:cNvPicPr>
          <p:nvPr/>
        </p:nvPicPr>
        <p:blipFill>
          <a:blip r:embed="rId4"/>
          <a:stretch>
            <a:fillRect/>
          </a:stretch>
        </p:blipFill>
        <p:spPr>
          <a:xfrm>
            <a:off x="0" y="5972242"/>
            <a:ext cx="9144000" cy="821610"/>
          </a:xfrm>
          <a:prstGeom prst="rect">
            <a:avLst/>
          </a:prstGeom>
        </p:spPr>
      </p:pic>
      <p:sp>
        <p:nvSpPr>
          <p:cNvPr id="6"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8"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40/40</a:t>
            </a:r>
          </a:p>
        </p:txBody>
      </p:sp>
    </p:spTree>
    <p:extLst>
      <p:ext uri="{BB962C8B-B14F-4D97-AF65-F5344CB8AC3E}">
        <p14:creationId xmlns:p14="http://schemas.microsoft.com/office/powerpoint/2010/main" val="309495234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
            <a:ext cx="9144000" cy="991241"/>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200" b="1" i="0" u="none" strike="noStrike" kern="1200" cap="none" spc="0" normalizeH="0" baseline="0" noProof="0" dirty="0">
              <a:ln>
                <a:noFill/>
              </a:ln>
              <a:solidFill>
                <a:srgbClr val="1E1E1E"/>
              </a:solidFill>
              <a:effectLst/>
              <a:uLnTx/>
              <a:uFillTx/>
              <a:latin typeface="Calibri"/>
              <a:ea typeface="+mn-ea"/>
              <a:cs typeface="+mn-cs"/>
            </a:endParaRPr>
          </a:p>
        </p:txBody>
      </p:sp>
      <p:sp>
        <p:nvSpPr>
          <p:cNvPr id="3" name="TextBox 2"/>
          <p:cNvSpPr txBox="1"/>
          <p:nvPr/>
        </p:nvSpPr>
        <p:spPr>
          <a:xfrm>
            <a:off x="2923166" y="178906"/>
            <a:ext cx="3754867"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4000" b="1" i="0" u="none" strike="noStrike" kern="1200" cap="none" spc="0" normalizeH="0" baseline="0" noProof="0" dirty="0">
                <a:ln>
                  <a:noFill/>
                </a:ln>
                <a:solidFill>
                  <a:srgbClr val="1E1E1E"/>
                </a:solidFill>
                <a:effectLst/>
                <a:uLnTx/>
                <a:uFillTx/>
                <a:latin typeface="Calibri"/>
                <a:ea typeface="+mn-ea"/>
                <a:cs typeface="+mn-cs"/>
              </a:rPr>
              <a:t>Why This Topic?</a:t>
            </a:r>
          </a:p>
        </p:txBody>
      </p:sp>
      <p:sp>
        <p:nvSpPr>
          <p:cNvPr id="4" name="TextBox 3"/>
          <p:cNvSpPr txBox="1"/>
          <p:nvPr/>
        </p:nvSpPr>
        <p:spPr>
          <a:xfrm>
            <a:off x="343988" y="1206877"/>
            <a:ext cx="8734697" cy="4832092"/>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sz="2200" b="0" i="0" u="none" strike="noStrike" kern="1200" cap="none" spc="0" normalizeH="0" baseline="0" noProof="0" dirty="0">
                <a:ln>
                  <a:noFill/>
                </a:ln>
                <a:solidFill>
                  <a:srgbClr val="1E1E1E"/>
                </a:solidFill>
                <a:effectLst/>
                <a:uLnTx/>
                <a:uFillTx/>
                <a:latin typeface="Calibri"/>
                <a:ea typeface="+mn-ea"/>
                <a:cs typeface="+mn-cs"/>
              </a:rPr>
              <a:t>Obesity and SUD share reward-circuit neurobiology (dopamine, </a:t>
            </a:r>
            <a:r>
              <a:rPr kumimoji="0" sz="2200" b="0" i="0" u="none" strike="noStrike" kern="1200" cap="none" spc="0" normalizeH="0" baseline="0" noProof="0" dirty="0" err="1">
                <a:ln>
                  <a:noFill/>
                </a:ln>
                <a:solidFill>
                  <a:srgbClr val="1E1E1E"/>
                </a:solidFill>
                <a:effectLst/>
                <a:uLnTx/>
                <a:uFillTx/>
                <a:latin typeface="Calibri"/>
                <a:ea typeface="+mn-ea"/>
                <a:cs typeface="+mn-cs"/>
              </a:rPr>
              <a:t>NAc</a:t>
            </a:r>
            <a:r>
              <a:rPr kumimoji="0" sz="2200" b="0" i="0" u="none" strike="noStrike" kern="1200" cap="none" spc="0" normalizeH="0" baseline="0" noProof="0" dirty="0">
                <a:ln>
                  <a:noFill/>
                </a:ln>
                <a:solidFill>
                  <a:srgbClr val="1E1E1E"/>
                </a:solidFill>
                <a:effectLst/>
                <a:uLnTx/>
                <a:uFillTx/>
                <a:latin typeface="Calibri"/>
                <a:ea typeface="+mn-ea"/>
                <a:cs typeface="+mn-cs"/>
              </a:rPr>
              <a:t>, PFC)</a:t>
            </a:r>
            <a:endParaRPr kumimoji="0" lang="en-US" sz="2200" b="0" i="0" u="none" strike="noStrike" kern="1200" cap="none" spc="0" normalizeH="0" baseline="0" noProof="0" dirty="0">
              <a:ln>
                <a:noFill/>
              </a:ln>
              <a:solidFill>
                <a:srgbClr val="1E1E1E"/>
              </a:solidFill>
              <a:effectLst/>
              <a:uLnTx/>
              <a:uFillTx/>
              <a:latin typeface="Calibri"/>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2200" b="0" i="0" u="none" strike="noStrike" kern="1200" cap="none" spc="0" normalizeH="0" baseline="0" noProof="0" dirty="0">
              <a:ln>
                <a:noFill/>
              </a:ln>
              <a:solidFill>
                <a:srgbClr val="1E1E1E"/>
              </a:solidFill>
              <a:effectLst/>
              <a:uLnTx/>
              <a:uFillTx/>
              <a:latin typeface="Calibri"/>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sz="2200" b="0" i="0" u="none" strike="noStrike" kern="1200" cap="none" spc="0" normalizeH="0" baseline="0" noProof="0" dirty="0">
                <a:ln>
                  <a:noFill/>
                </a:ln>
                <a:solidFill>
                  <a:srgbClr val="1E1E1E"/>
                </a:solidFill>
                <a:effectLst/>
                <a:uLnTx/>
                <a:uFillTx/>
                <a:latin typeface="Calibri"/>
                <a:ea typeface="+mn-ea"/>
                <a:cs typeface="+mn-cs"/>
              </a:rPr>
              <a:t>GLP-1 neurons project to VTA/</a:t>
            </a:r>
            <a:r>
              <a:rPr kumimoji="0" sz="2200" b="0" i="0" u="none" strike="noStrike" kern="1200" cap="none" spc="0" normalizeH="0" baseline="0" noProof="0" dirty="0" err="1">
                <a:ln>
                  <a:noFill/>
                </a:ln>
                <a:solidFill>
                  <a:srgbClr val="1E1E1E"/>
                </a:solidFill>
                <a:effectLst/>
                <a:uLnTx/>
                <a:uFillTx/>
                <a:latin typeface="Calibri"/>
                <a:ea typeface="+mn-ea"/>
                <a:cs typeface="+mn-cs"/>
              </a:rPr>
              <a:t>NAc</a:t>
            </a:r>
            <a:r>
              <a:rPr kumimoji="0" sz="2200" b="0" i="0" u="none" strike="noStrike" kern="1200" cap="none" spc="0" normalizeH="0" baseline="0" noProof="0" dirty="0">
                <a:ln>
                  <a:noFill/>
                </a:ln>
                <a:solidFill>
                  <a:srgbClr val="1E1E1E"/>
                </a:solidFill>
                <a:effectLst/>
                <a:uLnTx/>
                <a:uFillTx/>
                <a:latin typeface="Calibri"/>
                <a:ea typeface="+mn-ea"/>
                <a:cs typeface="+mn-cs"/>
              </a:rPr>
              <a:t> and modulate drug reward &amp; sati</a:t>
            </a:r>
            <a:r>
              <a:rPr kumimoji="0" lang="en-US" sz="2200" b="0" i="0" u="none" strike="noStrike" kern="1200" cap="none" spc="0" normalizeH="0" baseline="0" noProof="0" dirty="0">
                <a:ln>
                  <a:noFill/>
                </a:ln>
                <a:solidFill>
                  <a:srgbClr val="1E1E1E"/>
                </a:solidFill>
                <a:effectLst/>
                <a:uLnTx/>
                <a:uFillTx/>
                <a:latin typeface="Calibri"/>
                <a:ea typeface="+mn-ea"/>
                <a:cs typeface="+mn-cs"/>
              </a:rPr>
              <a:t>ation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sz="2200" b="0" i="0" u="none" strike="noStrike" kern="1200" cap="none" spc="0" normalizeH="0" baseline="0" noProof="0" dirty="0">
              <a:ln>
                <a:noFill/>
              </a:ln>
              <a:solidFill>
                <a:srgbClr val="1E1E1E"/>
              </a:solidFill>
              <a:effectLst/>
              <a:uLnTx/>
              <a:uFillTx/>
              <a:latin typeface="Calibri"/>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1E1E1E"/>
                </a:solidFill>
                <a:effectLst/>
                <a:uLnTx/>
                <a:uFillTx/>
                <a:latin typeface="Calibri"/>
                <a:ea typeface="+mn-ea"/>
                <a:cs typeface="+mn-cs"/>
              </a:rPr>
              <a:t>Shared reward pathways between obesity and substance use disorders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1E1E1E"/>
              </a:solidFill>
              <a:effectLst/>
              <a:uLnTx/>
              <a:uFillTx/>
              <a:latin typeface="Calibri"/>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1E1E1E"/>
                </a:solidFill>
                <a:effectLst/>
                <a:uLnTx/>
                <a:uFillTx/>
                <a:latin typeface="Calibri"/>
                <a:ea typeface="+mn-ea"/>
                <a:cs typeface="+mn-cs"/>
              </a:rPr>
              <a:t>Dopaminergic, opioid, and GLP-1 receptor systems implicated in both</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1E1E1E"/>
              </a:solidFill>
              <a:effectLst/>
              <a:uLnTx/>
              <a:uFillTx/>
              <a:latin typeface="Calibri"/>
              <a:ea typeface="+mn-ea"/>
              <a:cs typeface="+mn-cs"/>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1E1E1E"/>
                </a:solidFill>
                <a:effectLst/>
                <a:uLnTx/>
                <a:uFillTx/>
                <a:latin typeface="Calibri"/>
                <a:ea typeface="+mn-ea"/>
                <a:cs typeface="+mn-cs"/>
              </a:rPr>
              <a:t>Opportunity: expand treatment options for patients with co-occurring metabolic and addictive disorders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1E1E1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sz="2200" b="0" i="0" u="none" strike="noStrike" kern="1200" cap="none" spc="0" normalizeH="0" baseline="0" noProof="0" dirty="0">
              <a:ln>
                <a:noFill/>
              </a:ln>
              <a:solidFill>
                <a:srgbClr val="1E1E1E"/>
              </a:solidFill>
              <a:effectLst/>
              <a:uLnTx/>
              <a:uFillTx/>
              <a:latin typeface="Calibri"/>
              <a:ea typeface="+mn-ea"/>
              <a:cs typeface="+mn-cs"/>
            </a:endParaRPr>
          </a:p>
        </p:txBody>
      </p:sp>
      <p:pic>
        <p:nvPicPr>
          <p:cNvPr id="6" name="Picture 5" descr="170f9403-5bd2-49df-b9ac-c23c591fee60.png"/>
          <p:cNvPicPr>
            <a:picLocks noChangeAspect="1"/>
          </p:cNvPicPr>
          <p:nvPr/>
        </p:nvPicPr>
        <p:blipFill>
          <a:blip r:embed="rId3"/>
          <a:stretch>
            <a:fillRect/>
          </a:stretch>
        </p:blipFill>
        <p:spPr>
          <a:xfrm>
            <a:off x="4587198" y="5332720"/>
            <a:ext cx="4301361" cy="1088766"/>
          </a:xfrm>
          <a:prstGeom prst="rect">
            <a:avLst/>
          </a:prstGeom>
        </p:spPr>
      </p:pic>
      <p:sp>
        <p:nvSpPr>
          <p:cNvPr id="7"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ooterTextLeft"/>
          <p:cNvSpPr txBox="1"/>
          <p:nvPr/>
        </p:nvSpPr>
        <p:spPr>
          <a:xfrm>
            <a:off x="228600" y="6601968"/>
            <a:ext cx="4572000" cy="228600"/>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Ohio Addiction Medicine Conference — Oct 17, 2025 • Portage Path Behavioral Health</a:t>
            </a:r>
          </a:p>
        </p:txBody>
      </p:sp>
      <p:sp>
        <p:nvSpPr>
          <p:cNvPr id="9"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6/40</a:t>
            </a:r>
          </a:p>
        </p:txBody>
      </p:sp>
    </p:spTree>
    <p:extLst>
      <p:ext uri="{BB962C8B-B14F-4D97-AF65-F5344CB8AC3E}">
        <p14:creationId xmlns:p14="http://schemas.microsoft.com/office/powerpoint/2010/main" val="367938693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C61C1-838A-43EE-B57D-BD8611A9CBD0}"/>
              </a:ext>
            </a:extLst>
          </p:cNvPr>
          <p:cNvSpPr>
            <a:spLocks noGrp="1"/>
          </p:cNvSpPr>
          <p:nvPr>
            <p:ph type="title"/>
          </p:nvPr>
        </p:nvSpPr>
        <p:spPr>
          <a:xfrm>
            <a:off x="495719" y="4593655"/>
            <a:ext cx="7886700" cy="809703"/>
          </a:xfrm>
        </p:spPr>
        <p:txBody>
          <a:bodyPr>
            <a:noAutofit/>
          </a:bodyPr>
          <a:lstStyle/>
          <a:p>
            <a:r>
              <a:rPr lang="en-US" sz="4000" b="1" dirty="0">
                <a:solidFill>
                  <a:srgbClr val="1F4E79"/>
                </a:solidFill>
                <a:latin typeface="Calibri"/>
              </a:rPr>
              <a:t>Obesity Impact on </a:t>
            </a:r>
            <a:br>
              <a:rPr lang="en-US" sz="3600" dirty="0">
                <a:solidFill>
                  <a:srgbClr val="00B050"/>
                </a:solidFill>
              </a:rPr>
            </a:br>
            <a:r>
              <a:rPr lang="en-US" sz="4000" b="1" dirty="0">
                <a:solidFill>
                  <a:srgbClr val="1F4E79"/>
                </a:solidFill>
                <a:latin typeface="Calibri"/>
              </a:rPr>
              <a:t>Psychiatric Patient Lifespan</a:t>
            </a:r>
          </a:p>
        </p:txBody>
      </p:sp>
      <p:sp>
        <p:nvSpPr>
          <p:cNvPr id="5" name="Thought Bubble: Cloud 4">
            <a:extLst>
              <a:ext uri="{FF2B5EF4-FFF2-40B4-BE49-F238E27FC236}">
                <a16:creationId xmlns:a16="http://schemas.microsoft.com/office/drawing/2014/main" id="{4FC44718-6ECC-4A12-A870-745AD402EC73}"/>
              </a:ext>
            </a:extLst>
          </p:cNvPr>
          <p:cNvSpPr/>
          <p:nvPr/>
        </p:nvSpPr>
        <p:spPr>
          <a:xfrm>
            <a:off x="585926" y="627133"/>
            <a:ext cx="7989903" cy="3190265"/>
          </a:xfrm>
          <a:prstGeom prst="cloudCallou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ln w="0"/>
                <a:solidFill>
                  <a:srgbClr val="1E1E1E"/>
                </a:solidFill>
                <a:effectLst>
                  <a:outerShdw blurRad="38100" dist="19050" dir="2700000" algn="tl" rotWithShape="0">
                    <a:srgbClr val="000000">
                      <a:alpha val="40000"/>
                    </a:srgbClr>
                  </a:outerShdw>
                </a:effectLst>
                <a:latin typeface="Calibri"/>
              </a:rPr>
              <a:t>Research suggest that “this population loses…13 to over 30 years of life compared with their nonpsychiatric cohorts” (Vreeland, 2007).</a:t>
            </a:r>
          </a:p>
        </p:txBody>
      </p:sp>
      <p:pic>
        <p:nvPicPr>
          <p:cNvPr id="3" name="Picture 2">
            <a:extLst>
              <a:ext uri="{FF2B5EF4-FFF2-40B4-BE49-F238E27FC236}">
                <a16:creationId xmlns:a16="http://schemas.microsoft.com/office/drawing/2014/main" id="{59C51C67-548A-3273-6293-9B96B9C61C8A}"/>
              </a:ext>
            </a:extLst>
          </p:cNvPr>
          <p:cNvPicPr>
            <a:picLocks noChangeAspect="1"/>
          </p:cNvPicPr>
          <p:nvPr/>
        </p:nvPicPr>
        <p:blipFill>
          <a:blip r:embed="rId3"/>
          <a:stretch>
            <a:fillRect/>
          </a:stretch>
        </p:blipFill>
        <p:spPr>
          <a:xfrm>
            <a:off x="170106" y="224762"/>
            <a:ext cx="1170533" cy="804742"/>
          </a:xfrm>
          <a:prstGeom prst="rect">
            <a:avLst/>
          </a:prstGeom>
        </p:spPr>
      </p:pic>
      <p:sp>
        <p:nvSpPr>
          <p:cNvPr id="6"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8"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5/40</a:t>
            </a:r>
          </a:p>
        </p:txBody>
      </p:sp>
    </p:spTree>
    <p:extLst>
      <p:ext uri="{BB962C8B-B14F-4D97-AF65-F5344CB8AC3E}">
        <p14:creationId xmlns:p14="http://schemas.microsoft.com/office/powerpoint/2010/main" val="185556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25553-9B01-5F95-3F6A-5E9B2ABFF87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24CE3B5-BAE9-16BC-224A-1FD9587CB842}"/>
              </a:ext>
            </a:extLst>
          </p:cNvPr>
          <p:cNvSpPr/>
          <p:nvPr/>
        </p:nvSpPr>
        <p:spPr>
          <a:xfrm>
            <a:off x="0" y="0"/>
            <a:ext cx="9144000" cy="100584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45EB126A-521F-2880-1BC9-EF7C073DB766}"/>
              </a:ext>
            </a:extLst>
          </p:cNvPr>
          <p:cNvSpPr txBox="1"/>
          <p:nvPr/>
        </p:nvSpPr>
        <p:spPr>
          <a:xfrm>
            <a:off x="580538" y="314359"/>
            <a:ext cx="8188011" cy="461665"/>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3200" b="1">
                <a:solidFill>
                  <a:srgbClr val="FFFFFF"/>
                </a:solidFill>
              </a:defRPr>
            </a:pPr>
            <a:r>
              <a:rPr kumimoji="0" sz="2400" b="1" i="0" u="none" strike="noStrike" kern="1200" cap="none" spc="0" normalizeH="0" baseline="0" noProof="0" dirty="0">
                <a:ln>
                  <a:noFill/>
                </a:ln>
                <a:solidFill>
                  <a:srgbClr val="1E1E1E"/>
                </a:solidFill>
                <a:effectLst/>
                <a:uLnTx/>
                <a:uFillTx/>
                <a:latin typeface="Calibri"/>
                <a:ea typeface="+mn-ea"/>
                <a:cs typeface="+mn-cs"/>
              </a:rPr>
              <a:t>Case: Alcohol Use Disorder + Obesity — Considering a GLP‑1RA</a:t>
            </a:r>
          </a:p>
        </p:txBody>
      </p:sp>
      <p:sp>
        <p:nvSpPr>
          <p:cNvPr id="5" name="TextBox 4">
            <a:extLst>
              <a:ext uri="{FF2B5EF4-FFF2-40B4-BE49-F238E27FC236}">
                <a16:creationId xmlns:a16="http://schemas.microsoft.com/office/drawing/2014/main" id="{06663133-B23A-B248-7F6F-1DB1DF894BBF}"/>
              </a:ext>
            </a:extLst>
          </p:cNvPr>
          <p:cNvSpPr txBox="1"/>
          <p:nvPr/>
        </p:nvSpPr>
        <p:spPr>
          <a:xfrm>
            <a:off x="304800" y="1386862"/>
            <a:ext cx="8046720" cy="4572000"/>
          </a:xfrm>
          <a:prstGeom prst="rect">
            <a:avLst/>
          </a:prstGeom>
          <a:noFill/>
        </p:spPr>
        <p:txBody>
          <a:bodyPr wrap="square">
            <a:no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sz="2000">
                <a:solidFill>
                  <a:srgbClr val="64635D"/>
                </a:solidFill>
              </a:defRPr>
            </a:pPr>
            <a:r>
              <a:rPr kumimoji="0" sz="2200" b="0" i="0" u="none" strike="noStrike" kern="1200" cap="none" spc="0" normalizeH="0" baseline="0" noProof="0" dirty="0" err="1">
                <a:ln>
                  <a:noFill/>
                </a:ln>
                <a:solidFill>
                  <a:srgbClr val="1E1E1E"/>
                </a:solidFill>
                <a:effectLst/>
                <a:uLnTx/>
                <a:uFillTx/>
                <a:latin typeface="Calibri"/>
                <a:ea typeface="+mn-ea"/>
                <a:cs typeface="+mn-cs"/>
              </a:rPr>
              <a:t>Ms</a:t>
            </a:r>
            <a:r>
              <a:rPr kumimoji="0" sz="2200" b="0" i="0" u="none" strike="noStrike" kern="1200" cap="none" spc="0" normalizeH="0" baseline="0" noProof="0" dirty="0">
                <a:ln>
                  <a:noFill/>
                </a:ln>
                <a:solidFill>
                  <a:srgbClr val="1E1E1E"/>
                </a:solidFill>
                <a:effectLst/>
                <a:uLnTx/>
                <a:uFillTx/>
                <a:latin typeface="Calibri"/>
                <a:ea typeface="+mn-ea"/>
                <a:cs typeface="+mn-cs"/>
              </a:rPr>
              <a:t> J, 42</a:t>
            </a:r>
            <a:r>
              <a:rPr lang="en-US" sz="2200" dirty="0" err="1">
                <a:solidFill>
                  <a:srgbClr val="1E1E1E"/>
                </a:solidFill>
                <a:latin typeface="Calibri"/>
              </a:rPr>
              <a:t>yo</a:t>
            </a:r>
            <a:r>
              <a:rPr lang="en-US" sz="2200" dirty="0">
                <a:solidFill>
                  <a:srgbClr val="1E1E1E"/>
                </a:solidFill>
                <a:latin typeface="Calibri"/>
              </a:rPr>
              <a:t> SC</a:t>
            </a:r>
            <a:r>
              <a:rPr kumimoji="0" sz="2200" b="0" i="0" u="none" strike="noStrike" kern="1200" cap="none" spc="0" normalizeH="0" baseline="0" noProof="0" dirty="0">
                <a:ln>
                  <a:noFill/>
                </a:ln>
                <a:solidFill>
                  <a:srgbClr val="1E1E1E"/>
                </a:solidFill>
                <a:effectLst/>
                <a:uLnTx/>
                <a:uFillTx/>
                <a:latin typeface="Calibri"/>
                <a:ea typeface="+mn-ea"/>
                <a:cs typeface="+mn-cs"/>
              </a:rPr>
              <a:t>F with moderate AUD (6–8 drinks/day), prior counseling; no withdrawal seizures.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sz="2000">
                <a:solidFill>
                  <a:srgbClr val="64635D"/>
                </a:solidFill>
              </a:defRPr>
            </a:pPr>
            <a:r>
              <a:rPr kumimoji="0" sz="2200" b="0" i="0" u="none" strike="noStrike" kern="1200" cap="none" spc="0" normalizeH="0" baseline="0" noProof="0" dirty="0">
                <a:ln>
                  <a:noFill/>
                </a:ln>
                <a:solidFill>
                  <a:srgbClr val="1E1E1E"/>
                </a:solidFill>
                <a:effectLst/>
                <a:uLnTx/>
                <a:uFillTx/>
                <a:latin typeface="Calibri"/>
                <a:ea typeface="+mn-ea"/>
                <a:cs typeface="+mn-cs"/>
              </a:rPr>
              <a:t>Comorbidities: BMI 36 kg/m², type 2 diabetes (A1C 7.8%), hypertension, dyslipidemia; MDD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sz="2000">
                <a:solidFill>
                  <a:srgbClr val="64635D"/>
                </a:solidFill>
              </a:defRPr>
            </a:pPr>
            <a:r>
              <a:rPr kumimoji="0" sz="2200" b="0" i="0" u="none" strike="noStrike" kern="1200" cap="none" spc="0" normalizeH="0" baseline="0" noProof="0" dirty="0">
                <a:ln>
                  <a:noFill/>
                </a:ln>
                <a:solidFill>
                  <a:srgbClr val="1E1E1E"/>
                </a:solidFill>
                <a:effectLst/>
                <a:uLnTx/>
                <a:uFillTx/>
                <a:latin typeface="Calibri"/>
                <a:ea typeface="+mn-ea"/>
                <a:cs typeface="+mn-cs"/>
              </a:rPr>
              <a:t>Meds: metformin 1000 mg BID, lisinopril 20 mg, sertraline 100 mg. Declines naltrexone; prefers weight‑forward plan.</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sz="2000">
                <a:solidFill>
                  <a:srgbClr val="64635D"/>
                </a:solidFill>
              </a:defRPr>
            </a:pPr>
            <a:r>
              <a:rPr kumimoji="0" sz="2200" b="0" i="0" u="none" strike="noStrike" kern="1200" cap="none" spc="0" normalizeH="0" baseline="0" noProof="0" dirty="0">
                <a:ln>
                  <a:noFill/>
                </a:ln>
                <a:solidFill>
                  <a:srgbClr val="1E1E1E"/>
                </a:solidFill>
                <a:effectLst/>
                <a:uLnTx/>
                <a:uFillTx/>
                <a:latin typeface="Calibri"/>
                <a:ea typeface="+mn-ea"/>
                <a:cs typeface="+mn-cs"/>
              </a:rPr>
              <a:t>Baseline labs: AST 45, ALT 52, Cr 0.9, TG 240, LDL 138; pregnancy test negative; lipase WNL.</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sz="2000">
                <a:solidFill>
                  <a:srgbClr val="64635D"/>
                </a:solidFill>
              </a:defRPr>
            </a:pPr>
            <a:r>
              <a:rPr kumimoji="0" sz="2200" b="0" i="0" u="none" strike="noStrike" kern="1200" cap="none" spc="0" normalizeH="0" baseline="0" noProof="0" dirty="0">
                <a:ln>
                  <a:noFill/>
                </a:ln>
                <a:solidFill>
                  <a:srgbClr val="1E1E1E"/>
                </a:solidFill>
                <a:effectLst/>
                <a:uLnTx/>
                <a:uFillTx/>
                <a:latin typeface="Calibri"/>
                <a:ea typeface="+mn-ea"/>
                <a:cs typeface="+mn-cs"/>
              </a:rPr>
              <a:t>Goals: reduce weekly alcohol intake, lose weight, improve glycemic control; avoid sedation/weight gain.</a:t>
            </a:r>
          </a:p>
        </p:txBody>
      </p:sp>
      <p:sp>
        <p:nvSpPr>
          <p:cNvPr id="8" name="FooterBar">
            <a:extLst>
              <a:ext uri="{FF2B5EF4-FFF2-40B4-BE49-F238E27FC236}">
                <a16:creationId xmlns:a16="http://schemas.microsoft.com/office/drawing/2014/main" id="{98F764F9-781D-8AF7-B65D-CECB809C51D8}"/>
              </a:ext>
            </a:extLst>
          </p:cNvPr>
          <p:cNvSpPr/>
          <p:nvPr/>
        </p:nvSpPr>
        <p:spPr>
          <a:xfrm>
            <a:off x="0" y="6508496"/>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FooterTextLeft">
            <a:extLst>
              <a:ext uri="{FF2B5EF4-FFF2-40B4-BE49-F238E27FC236}">
                <a16:creationId xmlns:a16="http://schemas.microsoft.com/office/drawing/2014/main" id="{02AFF532-04CC-8BB8-1D8C-C1B2249F67FD}"/>
              </a:ext>
            </a:extLst>
          </p:cNvPr>
          <p:cNvSpPr txBox="1"/>
          <p:nvPr/>
        </p:nvSpPr>
        <p:spPr>
          <a:xfrm>
            <a:off x="228600" y="6601968"/>
            <a:ext cx="4572000" cy="228600"/>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Ohio Addiction Medicine Conference — Oct 17, 2025 • Portage Path Behavioral Health</a:t>
            </a:r>
          </a:p>
        </p:txBody>
      </p:sp>
      <p:sp>
        <p:nvSpPr>
          <p:cNvPr id="10" name="FooterTextRight">
            <a:extLst>
              <a:ext uri="{FF2B5EF4-FFF2-40B4-BE49-F238E27FC236}">
                <a16:creationId xmlns:a16="http://schemas.microsoft.com/office/drawing/2014/main" id="{9552535D-39A9-CAB5-2F53-A53014293863}"/>
              </a:ext>
            </a:extLst>
          </p:cNvPr>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15/40</a:t>
            </a:r>
          </a:p>
        </p:txBody>
      </p:sp>
      <p:sp>
        <p:nvSpPr>
          <p:cNvPr id="11" name="Rectangle 10">
            <a:extLst>
              <a:ext uri="{FF2B5EF4-FFF2-40B4-BE49-F238E27FC236}">
                <a16:creationId xmlns:a16="http://schemas.microsoft.com/office/drawing/2014/main" id="{4C3F4A1F-EFB3-4C84-CA04-B5C67B925761}"/>
              </a:ext>
            </a:extLst>
          </p:cNvPr>
          <p:cNvSpPr/>
          <p:nvPr/>
        </p:nvSpPr>
        <p:spPr>
          <a:xfrm>
            <a:off x="304800" y="6195437"/>
            <a:ext cx="8382000" cy="24622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000">
                <a:solidFill>
                  <a:srgbClr val="64635D"/>
                </a:solidFill>
              </a:defRPr>
            </a:pPr>
            <a:r>
              <a:rPr kumimoji="0" lang="en-US" sz="1000" b="0" i="0" u="none" strike="noStrike" kern="1200" cap="none" spc="0" normalizeH="0" baseline="0" noProof="0" dirty="0">
                <a:ln>
                  <a:noFill/>
                </a:ln>
                <a:solidFill>
                  <a:srgbClr val="1E1E1E"/>
                </a:solidFill>
                <a:effectLst/>
                <a:uLnTx/>
                <a:uFillTx/>
                <a:latin typeface="Arial" panose="020B0604020202020204"/>
                <a:ea typeface="+mn-ea"/>
                <a:cs typeface="+mn-cs"/>
              </a:rPr>
              <a:t>Consider liver status if using naltrexone; avoid disulfiram in those at relapse risk; pair meds with behavioral care.</a:t>
            </a:r>
          </a:p>
        </p:txBody>
      </p:sp>
    </p:spTree>
    <p:extLst>
      <p:ext uri="{BB962C8B-B14F-4D97-AF65-F5344CB8AC3E}">
        <p14:creationId xmlns:p14="http://schemas.microsoft.com/office/powerpoint/2010/main" val="38979714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33C69-284D-4817-AED7-48A08D418B08}"/>
              </a:ext>
            </a:extLst>
          </p:cNvPr>
          <p:cNvSpPr>
            <a:spLocks noGrp="1"/>
          </p:cNvSpPr>
          <p:nvPr>
            <p:ph type="title"/>
          </p:nvPr>
        </p:nvSpPr>
        <p:spPr>
          <a:xfrm>
            <a:off x="442816" y="195116"/>
            <a:ext cx="8263890" cy="812342"/>
          </a:xfrm>
        </p:spPr>
        <p:txBody>
          <a:bodyPr anchor="b">
            <a:normAutofit/>
          </a:bodyPr>
          <a:lstStyle/>
          <a:p>
            <a:pPr algn="ctr"/>
            <a:r>
              <a:rPr lang="en-US" sz="4000" b="1" dirty="0">
                <a:solidFill>
                  <a:srgbClr val="1F4E79"/>
                </a:solidFill>
                <a:latin typeface="Calibri"/>
              </a:rPr>
              <a:t>Second Brain : Gut–Brain Axis</a:t>
            </a:r>
          </a:p>
        </p:txBody>
      </p:sp>
      <p:graphicFrame>
        <p:nvGraphicFramePr>
          <p:cNvPr id="9" name="Content Placeholder 2">
            <a:extLst>
              <a:ext uri="{FF2B5EF4-FFF2-40B4-BE49-F238E27FC236}">
                <a16:creationId xmlns:a16="http://schemas.microsoft.com/office/drawing/2014/main" id="{1DD300AD-4FE8-4034-A9AB-B3E0A87DB704}"/>
              </a:ext>
            </a:extLst>
          </p:cNvPr>
          <p:cNvGraphicFramePr>
            <a:graphicFrameLocks noGrp="1"/>
          </p:cNvGraphicFramePr>
          <p:nvPr>
            <p:ph idx="1"/>
            <p:extLst>
              <p:ext uri="{D42A27DB-BD31-4B8C-83A1-F6EECF244321}">
                <p14:modId xmlns:p14="http://schemas.microsoft.com/office/powerpoint/2010/main" val="3905072038"/>
              </p:ext>
            </p:extLst>
          </p:nvPr>
        </p:nvGraphicFramePr>
        <p:xfrm>
          <a:off x="367897" y="1286365"/>
          <a:ext cx="5016357" cy="45114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670AC596-7F64-4258-AE8D-F74D29D99E46}"/>
              </a:ext>
            </a:extLst>
          </p:cNvPr>
          <p:cNvPicPr>
            <a:picLocks noChangeAspect="1"/>
          </p:cNvPicPr>
          <p:nvPr/>
        </p:nvPicPr>
        <p:blipFill rotWithShape="1">
          <a:blip r:embed="rId8"/>
          <a:srcRect l="28601" r="23598" b="3"/>
          <a:stretch/>
        </p:blipFill>
        <p:spPr>
          <a:xfrm>
            <a:off x="5695271" y="1272251"/>
            <a:ext cx="2955798" cy="4096512"/>
          </a:xfrm>
          <a:prstGeom prst="rect">
            <a:avLst/>
          </a:prstGeom>
        </p:spPr>
      </p:pic>
      <p:sp>
        <p:nvSpPr>
          <p:cNvPr id="4" name="TextBox 3">
            <a:extLst>
              <a:ext uri="{FF2B5EF4-FFF2-40B4-BE49-F238E27FC236}">
                <a16:creationId xmlns:a16="http://schemas.microsoft.com/office/drawing/2014/main" id="{880BA285-A429-4D38-B0F5-B2B91A2FE026}"/>
              </a:ext>
            </a:extLst>
          </p:cNvPr>
          <p:cNvSpPr txBox="1"/>
          <p:nvPr/>
        </p:nvSpPr>
        <p:spPr>
          <a:xfrm>
            <a:off x="228600" y="6256017"/>
            <a:ext cx="5016357"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1E1E1E"/>
                </a:solidFill>
                <a:effectLst/>
                <a:uLnTx/>
                <a:uFillTx/>
                <a:latin typeface="Calibri"/>
                <a:ea typeface="+mn-ea"/>
                <a:cs typeface="+mn-cs"/>
              </a:rPr>
              <a:t>Ref: Freeman, et al (2006), J Clinical Psychiatry 67:12</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FooterTextLeft"/>
          <p:cNvSpPr txBox="1"/>
          <p:nvPr/>
        </p:nvSpPr>
        <p:spPr>
          <a:xfrm>
            <a:off x="228600" y="6601968"/>
            <a:ext cx="4572000" cy="228600"/>
          </a:xfrm>
          <a:prstGeom prst="rect">
            <a:avLst/>
          </a:prstGeom>
          <a:noFill/>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Ohio Addiction Medicine Conference — Oct 17, 2025 • Portage Path Behavioral Health</a:t>
            </a:r>
          </a:p>
        </p:txBody>
      </p:sp>
      <p:sp>
        <p:nvSpPr>
          <p:cNvPr id="12" name="FooterTextRight"/>
          <p:cNvSpPr txBox="1"/>
          <p:nvPr/>
        </p:nvSpPr>
        <p:spPr>
          <a:xfrm>
            <a:off x="7955280" y="6601968"/>
            <a:ext cx="1097280" cy="228600"/>
          </a:xfrm>
          <a:prstGeom prst="rect">
            <a:avLst/>
          </a:prstGeom>
          <a:noFill/>
        </p:spPr>
        <p:txBody>
          <a:bodyPr wrap="non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000" b="0" i="0" u="none" strike="noStrike" kern="1200" cap="none" spc="0" normalizeH="0" baseline="0" noProof="0">
                <a:ln>
                  <a:noFill/>
                </a:ln>
                <a:solidFill>
                  <a:srgbClr val="5A5A5A"/>
                </a:solidFill>
                <a:effectLst/>
                <a:uLnTx/>
                <a:uFillTx/>
                <a:latin typeface="Calibri"/>
                <a:ea typeface="+mn-ea"/>
                <a:cs typeface="+mn-cs"/>
              </a:rPr>
              <a:t>8/40</a:t>
            </a:r>
          </a:p>
        </p:txBody>
      </p:sp>
      <p:pic>
        <p:nvPicPr>
          <p:cNvPr id="13" name="Picture 12" descr="170f9403-5bd2-49df-b9ac-c23c591fee60.png"/>
          <p:cNvPicPr>
            <a:picLocks noChangeAspect="1"/>
          </p:cNvPicPr>
          <p:nvPr/>
        </p:nvPicPr>
        <p:blipFill>
          <a:blip r:embed="rId9"/>
          <a:stretch>
            <a:fillRect/>
          </a:stretch>
        </p:blipFill>
        <p:spPr>
          <a:xfrm>
            <a:off x="7081083" y="6050277"/>
            <a:ext cx="1625623" cy="411480"/>
          </a:xfrm>
          <a:prstGeom prst="rect">
            <a:avLst/>
          </a:prstGeom>
        </p:spPr>
      </p:pic>
    </p:spTree>
    <p:extLst>
      <p:ext uri="{BB962C8B-B14F-4D97-AF65-F5344CB8AC3E}">
        <p14:creationId xmlns:p14="http://schemas.microsoft.com/office/powerpoint/2010/main" val="28817472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FC9C10-5F78-4DA1-B1D4-1C60162F965C}"/>
              </a:ext>
            </a:extLst>
          </p:cNvPr>
          <p:cNvPicPr>
            <a:picLocks noChangeAspect="1"/>
          </p:cNvPicPr>
          <p:nvPr/>
        </p:nvPicPr>
        <p:blipFill>
          <a:blip r:embed="rId3">
            <a:alphaModFix amt="10000"/>
          </a:blip>
          <a:stretch>
            <a:fillRect/>
          </a:stretch>
        </p:blipFill>
        <p:spPr>
          <a:xfrm>
            <a:off x="-16912" y="-177281"/>
            <a:ext cx="9144000" cy="6858000"/>
          </a:xfrm>
          <a:prstGeom prst="rect">
            <a:avLst/>
          </a:prstGeom>
        </p:spPr>
      </p:pic>
      <p:sp>
        <p:nvSpPr>
          <p:cNvPr id="2" name="Title 1">
            <a:extLst>
              <a:ext uri="{FF2B5EF4-FFF2-40B4-BE49-F238E27FC236}">
                <a16:creationId xmlns:a16="http://schemas.microsoft.com/office/drawing/2014/main" id="{8B9C5FDA-97B4-4E4C-8FE6-E52077F03B35}"/>
              </a:ext>
            </a:extLst>
          </p:cNvPr>
          <p:cNvSpPr>
            <a:spLocks noGrp="1"/>
          </p:cNvSpPr>
          <p:nvPr>
            <p:ph type="title"/>
          </p:nvPr>
        </p:nvSpPr>
        <p:spPr>
          <a:xfrm>
            <a:off x="350317" y="301748"/>
            <a:ext cx="8409541" cy="723123"/>
          </a:xfrm>
        </p:spPr>
        <p:txBody>
          <a:bodyPr anchor="b">
            <a:normAutofit/>
          </a:bodyPr>
          <a:lstStyle/>
          <a:p>
            <a:pPr algn="ctr"/>
            <a:r>
              <a:rPr lang="en-US" sz="4000" b="1" dirty="0">
                <a:solidFill>
                  <a:srgbClr val="1F4E79"/>
                </a:solidFill>
                <a:latin typeface="Calibri"/>
              </a:rPr>
              <a:t>Obesity and Addiction</a:t>
            </a:r>
          </a:p>
        </p:txBody>
      </p:sp>
      <p:pic>
        <p:nvPicPr>
          <p:cNvPr id="5" name="Picture 2" descr="Illustration of pleasure centers of the brain">
            <a:extLst>
              <a:ext uri="{FF2B5EF4-FFF2-40B4-BE49-F238E27FC236}">
                <a16:creationId xmlns:a16="http://schemas.microsoft.com/office/drawing/2014/main" id="{2F65CCDD-A15C-4F33-8B70-0D9B1D5E1DB4}"/>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6913" y="1201520"/>
            <a:ext cx="9127087" cy="5479199"/>
          </a:xfrm>
          <a:prstGeom prst="rect">
            <a:avLst/>
          </a:prstGeom>
          <a:noFill/>
          <a:extLst>
            <a:ext uri="{909E8E84-426E-40DD-AFC4-6F175D3DCCD1}">
              <a14:hiddenFill xmlns:a14="http://schemas.microsoft.com/office/drawing/2010/main">
                <a:solidFill>
                  <a:srgbClr val="FFFFFF"/>
                </a:solidFill>
              </a14:hiddenFill>
            </a:ext>
          </a:extLst>
        </p:spPr>
      </p:pic>
      <p:sp>
        <p:nvSpPr>
          <p:cNvPr id="6" name="FooterBar"/>
          <p:cNvSpPr/>
          <p:nvPr/>
        </p:nvSpPr>
        <p:spPr>
          <a:xfrm>
            <a:off x="0" y="6537960"/>
            <a:ext cx="9144000" cy="320040"/>
          </a:xfrm>
          <a:prstGeom prst="rect">
            <a:avLst/>
          </a:prstGeom>
          <a:solidFill>
            <a:srgbClr val="EEF1F5"/>
          </a:solidFill>
          <a:ln>
            <a:solidFill>
              <a:srgbClr val="EEF1F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FooterTextLeft"/>
          <p:cNvSpPr txBox="1"/>
          <p:nvPr/>
        </p:nvSpPr>
        <p:spPr>
          <a:xfrm>
            <a:off x="228600" y="6601968"/>
            <a:ext cx="4572000" cy="228600"/>
          </a:xfrm>
          <a:prstGeom prst="rect">
            <a:avLst/>
          </a:prstGeom>
          <a:noFill/>
        </p:spPr>
        <p:txBody>
          <a:bodyPr wrap="none">
            <a:spAutoFit/>
          </a:bodyPr>
          <a:lstStyle/>
          <a:p>
            <a:r>
              <a:rPr sz="1000">
                <a:solidFill>
                  <a:srgbClr val="5A5A5A"/>
                </a:solidFill>
                <a:latin typeface="Calibri"/>
              </a:rPr>
              <a:t>Ohio Addiction Medicine Conference — Oct 17, 2025 • Portage Path Behavioral Health</a:t>
            </a:r>
          </a:p>
        </p:txBody>
      </p:sp>
      <p:sp>
        <p:nvSpPr>
          <p:cNvPr id="8" name="FooterTextRight"/>
          <p:cNvSpPr txBox="1"/>
          <p:nvPr/>
        </p:nvSpPr>
        <p:spPr>
          <a:xfrm>
            <a:off x="7955280" y="6601968"/>
            <a:ext cx="1097280" cy="228600"/>
          </a:xfrm>
          <a:prstGeom prst="rect">
            <a:avLst/>
          </a:prstGeom>
          <a:noFill/>
        </p:spPr>
        <p:txBody>
          <a:bodyPr wrap="none">
            <a:spAutoFit/>
          </a:bodyPr>
          <a:lstStyle/>
          <a:p>
            <a:pPr algn="r"/>
            <a:r>
              <a:rPr sz="1000">
                <a:solidFill>
                  <a:srgbClr val="5A5A5A"/>
                </a:solidFill>
                <a:latin typeface="Calibri"/>
              </a:rPr>
              <a:t>9/40</a:t>
            </a:r>
          </a:p>
        </p:txBody>
      </p:sp>
      <p:pic>
        <p:nvPicPr>
          <p:cNvPr id="9" name="Picture 8" descr="170f9403-5bd2-49df-b9ac-c23c591fee60.png"/>
          <p:cNvPicPr>
            <a:picLocks noChangeAspect="1"/>
          </p:cNvPicPr>
          <p:nvPr/>
        </p:nvPicPr>
        <p:blipFill>
          <a:blip r:embed="rId5"/>
          <a:stretch>
            <a:fillRect/>
          </a:stretch>
        </p:blipFill>
        <p:spPr>
          <a:xfrm>
            <a:off x="7518377" y="-21453"/>
            <a:ext cx="1625623" cy="411480"/>
          </a:xfrm>
          <a:prstGeom prst="rect">
            <a:avLst/>
          </a:prstGeom>
        </p:spPr>
      </p:pic>
    </p:spTree>
    <p:extLst>
      <p:ext uri="{BB962C8B-B14F-4D97-AF65-F5344CB8AC3E}">
        <p14:creationId xmlns:p14="http://schemas.microsoft.com/office/powerpoint/2010/main" val="1220647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Office Theme">
  <a:themeElements>
    <a:clrScheme name="MetroHealth">
      <a:dk1>
        <a:srgbClr val="000000"/>
      </a:dk1>
      <a:lt1>
        <a:srgbClr val="FFFFFF"/>
      </a:lt1>
      <a:dk2>
        <a:srgbClr val="44546A"/>
      </a:dk2>
      <a:lt2>
        <a:srgbClr val="E7E6E6"/>
      </a:lt2>
      <a:accent1>
        <a:srgbClr val="00A399"/>
      </a:accent1>
      <a:accent2>
        <a:srgbClr val="004C97"/>
      </a:accent2>
      <a:accent3>
        <a:srgbClr val="00A3E0"/>
      </a:accent3>
      <a:accent4>
        <a:srgbClr val="E35105"/>
      </a:accent4>
      <a:accent5>
        <a:srgbClr val="C3D600"/>
      </a:accent5>
      <a:accent6>
        <a:srgbClr val="000000"/>
      </a:accent6>
      <a:hlink>
        <a:srgbClr val="646464"/>
      </a:hlink>
      <a:folHlink>
        <a:srgbClr val="FFFF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oAutofit/>
      </a:bodyPr>
      <a:lstStyle>
        <a:defPPr algn="ctr">
          <a:defRPr sz="1600" b="1" i="0" dirty="0" smtClean="0">
            <a:solidFill>
              <a:srgbClr val="00AA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Theme">
  <a:themeElements>
    <a:clrScheme name="MetroHealth">
      <a:dk1>
        <a:srgbClr val="000000"/>
      </a:dk1>
      <a:lt1>
        <a:srgbClr val="FFFFFF"/>
      </a:lt1>
      <a:dk2>
        <a:srgbClr val="44546A"/>
      </a:dk2>
      <a:lt2>
        <a:srgbClr val="E7E6E6"/>
      </a:lt2>
      <a:accent1>
        <a:srgbClr val="00A399"/>
      </a:accent1>
      <a:accent2>
        <a:srgbClr val="004C97"/>
      </a:accent2>
      <a:accent3>
        <a:srgbClr val="00A3E0"/>
      </a:accent3>
      <a:accent4>
        <a:srgbClr val="E35105"/>
      </a:accent4>
      <a:accent5>
        <a:srgbClr val="C3D600"/>
      </a:accent5>
      <a:accent6>
        <a:srgbClr val="000000"/>
      </a:accent6>
      <a:hlink>
        <a:srgbClr val="646464"/>
      </a:hlink>
      <a:folHlink>
        <a:srgbClr val="FFFF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oAutofit/>
      </a:bodyPr>
      <a:lstStyle>
        <a:defPPr algn="ctr">
          <a:defRPr sz="1600" b="1" i="0" dirty="0" smtClean="0">
            <a:solidFill>
              <a:srgbClr val="00AA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Theme">
  <a:themeElements>
    <a:clrScheme name="MetroHealth">
      <a:dk1>
        <a:srgbClr val="000000"/>
      </a:dk1>
      <a:lt1>
        <a:srgbClr val="FFFFFF"/>
      </a:lt1>
      <a:dk2>
        <a:srgbClr val="44546A"/>
      </a:dk2>
      <a:lt2>
        <a:srgbClr val="E7E6E6"/>
      </a:lt2>
      <a:accent1>
        <a:srgbClr val="00A399"/>
      </a:accent1>
      <a:accent2>
        <a:srgbClr val="004C97"/>
      </a:accent2>
      <a:accent3>
        <a:srgbClr val="00A3E0"/>
      </a:accent3>
      <a:accent4>
        <a:srgbClr val="E35105"/>
      </a:accent4>
      <a:accent5>
        <a:srgbClr val="C3D600"/>
      </a:accent5>
      <a:accent6>
        <a:srgbClr val="000000"/>
      </a:accent6>
      <a:hlink>
        <a:srgbClr val="646464"/>
      </a:hlink>
      <a:folHlink>
        <a:srgbClr val="FFFF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oAutofit/>
      </a:bodyPr>
      <a:lstStyle>
        <a:defPPr algn="ctr">
          <a:defRPr sz="1600" b="1" i="0" dirty="0" smtClean="0">
            <a:solidFill>
              <a:srgbClr val="00AA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Office Theme">
  <a:themeElements>
    <a:clrScheme name="MetroHealth">
      <a:dk1>
        <a:srgbClr val="000000"/>
      </a:dk1>
      <a:lt1>
        <a:srgbClr val="FFFFFF"/>
      </a:lt1>
      <a:dk2>
        <a:srgbClr val="44546A"/>
      </a:dk2>
      <a:lt2>
        <a:srgbClr val="E7E6E6"/>
      </a:lt2>
      <a:accent1>
        <a:srgbClr val="00A399"/>
      </a:accent1>
      <a:accent2>
        <a:srgbClr val="004C97"/>
      </a:accent2>
      <a:accent3>
        <a:srgbClr val="00A3E0"/>
      </a:accent3>
      <a:accent4>
        <a:srgbClr val="E35105"/>
      </a:accent4>
      <a:accent5>
        <a:srgbClr val="C3D600"/>
      </a:accent5>
      <a:accent6>
        <a:srgbClr val="000000"/>
      </a:accent6>
      <a:hlink>
        <a:srgbClr val="646464"/>
      </a:hlink>
      <a:folHlink>
        <a:srgbClr val="FFFF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oAutofit/>
      </a:bodyPr>
      <a:lstStyle>
        <a:defPPr algn="ctr">
          <a:defRPr sz="1600" b="1" i="0" dirty="0" smtClean="0">
            <a:solidFill>
              <a:srgbClr val="00AA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MetroHealth">
      <a:dk1>
        <a:srgbClr val="000000"/>
      </a:dk1>
      <a:lt1>
        <a:srgbClr val="FFFFFF"/>
      </a:lt1>
      <a:dk2>
        <a:srgbClr val="44546A"/>
      </a:dk2>
      <a:lt2>
        <a:srgbClr val="E7E6E6"/>
      </a:lt2>
      <a:accent1>
        <a:srgbClr val="00A399"/>
      </a:accent1>
      <a:accent2>
        <a:srgbClr val="004C97"/>
      </a:accent2>
      <a:accent3>
        <a:srgbClr val="00A3E0"/>
      </a:accent3>
      <a:accent4>
        <a:srgbClr val="E35105"/>
      </a:accent4>
      <a:accent5>
        <a:srgbClr val="C3D600"/>
      </a:accent5>
      <a:accent6>
        <a:srgbClr val="000000"/>
      </a:accent6>
      <a:hlink>
        <a:srgbClr val="646464"/>
      </a:hlink>
      <a:folHlink>
        <a:srgbClr val="FFFF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oAutofit/>
      </a:bodyPr>
      <a:lstStyle>
        <a:defPPr algn="ctr">
          <a:defRPr sz="1600" b="1" i="0" dirty="0" smtClean="0">
            <a:solidFill>
              <a:srgbClr val="00AA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Theme">
  <a:themeElements>
    <a:clrScheme name="MetroHealth">
      <a:dk1>
        <a:srgbClr val="000000"/>
      </a:dk1>
      <a:lt1>
        <a:srgbClr val="FFFFFF"/>
      </a:lt1>
      <a:dk2>
        <a:srgbClr val="44546A"/>
      </a:dk2>
      <a:lt2>
        <a:srgbClr val="E7E6E6"/>
      </a:lt2>
      <a:accent1>
        <a:srgbClr val="00A399"/>
      </a:accent1>
      <a:accent2>
        <a:srgbClr val="004C97"/>
      </a:accent2>
      <a:accent3>
        <a:srgbClr val="00A3E0"/>
      </a:accent3>
      <a:accent4>
        <a:srgbClr val="E35105"/>
      </a:accent4>
      <a:accent5>
        <a:srgbClr val="C3D600"/>
      </a:accent5>
      <a:accent6>
        <a:srgbClr val="000000"/>
      </a:accent6>
      <a:hlink>
        <a:srgbClr val="646464"/>
      </a:hlink>
      <a:folHlink>
        <a:srgbClr val="FFFF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91440" tIns="45720" rIns="91440" bIns="45720" rtlCol="0" anchor="ctr">
        <a:noAutofit/>
      </a:bodyPr>
      <a:lstStyle>
        <a:defPPr algn="ctr">
          <a:defRPr sz="1600" b="1" i="0" dirty="0" smtClean="0">
            <a:solidFill>
              <a:srgbClr val="00AAA6"/>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719</TotalTime>
  <Words>6586</Words>
  <Application>Microsoft Office PowerPoint</Application>
  <PresentationFormat>On-screen Show (4:3)</PresentationFormat>
  <Paragraphs>652</Paragraphs>
  <Slides>40</Slides>
  <Notes>40</Notes>
  <HiddenSlides>1</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40</vt:i4>
      </vt:variant>
    </vt:vector>
  </HeadingPairs>
  <TitlesOfParts>
    <vt:vector size="50" baseType="lpstr">
      <vt:lpstr>Arial</vt:lpstr>
      <vt:lpstr>Calibri</vt:lpstr>
      <vt:lpstr>Google Sans</vt:lpstr>
      <vt:lpstr>2_Office Theme</vt:lpstr>
      <vt:lpstr>4_Office Theme</vt:lpstr>
      <vt:lpstr>5_Office Theme</vt:lpstr>
      <vt:lpstr>7_Office Theme</vt:lpstr>
      <vt:lpstr>6_Office Theme</vt:lpstr>
      <vt:lpstr>8_Office Theme</vt:lpstr>
      <vt:lpstr>Office Theme</vt:lpstr>
      <vt:lpstr>Potential of Anti-Obesity Medications for Addiction/Substance Use</vt:lpstr>
      <vt:lpstr>CONFLICTS AND DISCLOSURES</vt:lpstr>
      <vt:lpstr>Acknowledgements</vt:lpstr>
      <vt:lpstr>Session Objectives</vt:lpstr>
      <vt:lpstr>PowerPoint Presentation</vt:lpstr>
      <vt:lpstr>Obesity Impact on  Psychiatric Patient Lifespan</vt:lpstr>
      <vt:lpstr>PowerPoint Presentation</vt:lpstr>
      <vt:lpstr>Second Brain : Gut–Brain Axis</vt:lpstr>
      <vt:lpstr>Obesity and Addiction</vt:lpstr>
      <vt:lpstr>Neurobiological Overlap</vt:lpstr>
      <vt:lpstr>Mechanistic Links to Addiction</vt:lpstr>
      <vt:lpstr>Anti-Obesity Medications (AOMs)</vt:lpstr>
      <vt:lpstr>GLP-1 RAs and others</vt:lpstr>
      <vt:lpstr>Emerging Evidence</vt:lpstr>
      <vt:lpstr>PowerPoint Presentation</vt:lpstr>
      <vt:lpstr>Clinical Implications</vt:lpstr>
      <vt:lpstr>PowerPoint Presentation</vt:lpstr>
      <vt:lpstr>PowerPoint Presentation</vt:lpstr>
      <vt:lpstr>PowerPoint Presentation</vt:lpstr>
      <vt:lpstr>PowerPoint Presentation</vt:lpstr>
      <vt:lpstr>Limitations &amp; Unknowns</vt:lpstr>
      <vt:lpstr>Contraindications </vt:lpstr>
      <vt:lpstr>Contraindications Cont’d</vt:lpstr>
      <vt:lpstr>PowerPoint Presentation</vt:lpstr>
      <vt:lpstr>PowerPoint Presentation</vt:lpstr>
      <vt:lpstr>PowerPoint Presentation</vt:lpstr>
      <vt:lpstr>Addictive Disorders Following Bariatric Surgery</vt:lpstr>
      <vt:lpstr>PowerPoint Presentation</vt:lpstr>
      <vt:lpstr>PowerPoint Presentation</vt:lpstr>
      <vt:lpstr>PowerPoint Presentation</vt:lpstr>
      <vt:lpstr>PowerPoint Presentation</vt:lpstr>
      <vt:lpstr>PowerPoint Presentation</vt:lpstr>
      <vt:lpstr>PowerPoint Presentation</vt:lpstr>
      <vt:lpstr>Future Directions</vt:lpstr>
      <vt:lpstr>Key Takeaways</vt:lpstr>
      <vt:lpstr>Discussion</vt:lpstr>
      <vt:lpstr>PowerPoint Presentation</vt:lpstr>
      <vt:lpstr>THE END</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Potential of Anti-Obesity Medications for Addiction/Substance Use</dc:title>
  <dc:subject/>
  <dc:creator>Krimpuri, Raman</dc:creator>
  <cp:keywords/>
  <dc:description>generated using python-pptx</dc:description>
  <cp:lastModifiedBy>arlene karra</cp:lastModifiedBy>
  <cp:revision>29</cp:revision>
  <dcterms:created xsi:type="dcterms:W3CDTF">2013-01-27T09:14:16Z</dcterms:created>
  <dcterms:modified xsi:type="dcterms:W3CDTF">2025-10-17T08:41:40Z</dcterms:modified>
  <cp:category/>
</cp:coreProperties>
</file>