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8"/>
  </p:notesMasterIdLst>
  <p:sldIdLst>
    <p:sldId id="256" r:id="rId2"/>
    <p:sldId id="308" r:id="rId3"/>
    <p:sldId id="320" r:id="rId4"/>
    <p:sldId id="261" r:id="rId5"/>
    <p:sldId id="311" r:id="rId6"/>
    <p:sldId id="321" r:id="rId7"/>
    <p:sldId id="319" r:id="rId8"/>
    <p:sldId id="262" r:id="rId9"/>
    <p:sldId id="302" r:id="rId10"/>
    <p:sldId id="298" r:id="rId11"/>
    <p:sldId id="303" r:id="rId12"/>
    <p:sldId id="330" r:id="rId13"/>
    <p:sldId id="331" r:id="rId14"/>
    <p:sldId id="329" r:id="rId15"/>
    <p:sldId id="328" r:id="rId16"/>
    <p:sldId id="310" r:id="rId17"/>
    <p:sldId id="304" r:id="rId18"/>
    <p:sldId id="305" r:id="rId19"/>
    <p:sldId id="322" r:id="rId20"/>
    <p:sldId id="297" r:id="rId21"/>
    <p:sldId id="294" r:id="rId22"/>
    <p:sldId id="306" r:id="rId23"/>
    <p:sldId id="313" r:id="rId24"/>
    <p:sldId id="314" r:id="rId25"/>
    <p:sldId id="315" r:id="rId26"/>
    <p:sldId id="318" r:id="rId27"/>
    <p:sldId id="296" r:id="rId28"/>
    <p:sldId id="269" r:id="rId29"/>
    <p:sldId id="326" r:id="rId30"/>
    <p:sldId id="323" r:id="rId31"/>
    <p:sldId id="325" r:id="rId32"/>
    <p:sldId id="324" r:id="rId33"/>
    <p:sldId id="332" r:id="rId34"/>
    <p:sldId id="257" r:id="rId35"/>
    <p:sldId id="307" r:id="rId36"/>
    <p:sldId id="327" r:id="rId37"/>
  </p:sldIdLst>
  <p:sldSz cx="9144000" cy="5143500" type="screen16x9"/>
  <p:notesSz cx="6858000" cy="9144000"/>
  <p:embeddedFontLst>
    <p:embeddedFont>
      <p:font typeface="Red Hat Display Black" panose="020B0604020202020204" charset="0"/>
      <p:bold r:id="rId39"/>
      <p:boldItalic r:id="rId40"/>
    </p:embeddedFont>
    <p:embeddedFont>
      <p:font typeface="Red Hat Text" panose="020B060402020202020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2845D9-6369-49C8-8727-13F84F9FAB24}">
  <a:tblStyle styleId="{212845D9-6369-49C8-8727-13F84F9FAB2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2F15732-B958-4A86-A11A-B8F5D660555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536" autoAdjust="0"/>
  </p:normalViewPr>
  <p:slideViewPr>
    <p:cSldViewPr snapToGrid="0">
      <p:cViewPr varScale="1">
        <p:scale>
          <a:sx n="71" d="100"/>
          <a:sy n="71" d="100"/>
        </p:scale>
        <p:origin x="1500" y="-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(Any illicit drug use) past-year use of cocaine, heroin, amphetamines, and nonmedical use of prescription drugs, generally.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narcotics other than heroin (including Vicodin, OxyContin, Percocet, etc.)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Although 10–15% of U.S. high school students would currently meet diagnostic criteria for at least one SUD, only 10% of those who could benefit from substance treatment receive 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cs typeface="Arial"/>
                <a:sym typeface="Arial"/>
              </a:rPr>
              <a:t>Teens 12-17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Inhalant misuse remains one of the earliest experiments, with average first use around age 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18-25 highest binge drinking rates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758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YRBS 2021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0070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3742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17379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748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259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18531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American Society of addiction medicine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.5 early intervention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1 outpatient services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2.1 intensive outpatient services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2.5 partial hospitalization services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3.1 clinically managed low intensity residential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3.5 clinically managed medium intensity residential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3.7 clinically managed high intensity inpatient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4 medically managed intensive inpatient services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64465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22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47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5822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6214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496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15072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adolescents who received any substance use treatment modality exhibited on average better substance use outcomes, compared with youths who received practice as usual (such as referrals to standard community services).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CBT has consistently shown greater sustained or emerging post-treatment effect size compared to family-based interventions in adolescents [13, 14]. There is also some evidence that individual CBT targeting SUD may contribute to reductions in psychiatric symptom severity in adolescents who have co-occurring psychiatric disorders such as depression [15], ADHD [8, 9], and conduct disorder with depression [7].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70495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Marlatt and Gordon suggests that both immediate determinants (e.g., high-risk situations, coping skills, outcome expectancies, and the abstinence violation effect) and covert antecedents (e.g., lifestyle factors and urges and cravings) can contribute to relapse.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Can be due to lack of ongoing continuing care, post treatment recovery support services, lack of integrated or concurrent treatment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This study showed that the number of serious recovery attempts ranged from 0-100, with the average (median) person in the U.S. who once had a problem with alcohol/drugs but no longer does needing only two serious attempts to achieve problem resolution.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Of those who do, even when the treatment is grounded in evidence-based approaches that work well for adults, many youth do not show significant long-term changes in their substance use (Jensen et al., 2011; </a:t>
            </a:r>
            <a:r>
              <a:rPr lang="en-US" dirty="0" err="1"/>
              <a:t>Tripodi</a:t>
            </a:r>
            <a:r>
              <a:rPr lang="en-US" dirty="0"/>
              <a:t> et al., 2010), concretely, with some finding 86% of adolescents returning to use within a year of treatment (Winters et al., 2000)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86001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28959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Among adolescents aged 12 to 17 years in 2024, 18.8% (nearly 1 in 5) had moderate or severe symptoms of generalized anxiety disorder (GAD) including 10.6% who had moderate symptoms and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Among adolescents aged 12 to 17, the percentage who had serious thoughts of suicide in the past year declined from 12.9% in 2021 to 10.1% in 2024.</a:t>
            </a:r>
          </a:p>
          <a:p>
            <a:pPr lvl="1"/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 percentage who made a suicide plan in the past year declined from 6.2% in 2021 to 4.6% in 2024.</a:t>
            </a:r>
          </a:p>
          <a:p>
            <a:pPr lvl="1"/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 percentage who attempted suicide in the past year declined from 3.6% in 2021 to 2.7% in 2024.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Among adolescents aged 12 to 17, the percentage who had a major depressive episode in the past year declined from 20.8% in 2021 to 15.4% in 2024.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8.2% who had severe symptoms.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Among adolescents aged 12 to 17 in 2024 with a co-occurring Major Depressive Episode (MDE) and an SUD in the past year, 72.1% received either substance use treatment or mental health treatment in the past year, and 27.9% received neither type of treatment.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03924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Out of 354 facilities that advertised providing adolescent treatment, less than half (45%) actually provided residential treatment to individuals under the age of 18.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54% of the residential addiction treatment facilities for adolescents had same-day bed availability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Among the facilities that offered a waitlist for a bed, the average wait time was 28 days. 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average cost per treatment was $878 making the average cost of a month’s stay over $26,000.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Only 7 states reported accepting Medicaid, had bed availability right away, and offered buprenorphine. 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47449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419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6457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 agreed upon standards/expectations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 much research going into adolescent research, more on adult</a:t>
            </a: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34173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25 miles from downtown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4459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dirty="0">
                <a:solidFill>
                  <a:schemeClr val="tx1"/>
                </a:solidFill>
              </a:rPr>
              <a:t>Two to three signs indicate a mild substance use disorder.</a:t>
            </a:r>
          </a:p>
          <a:p>
            <a:r>
              <a:rPr lang="en-US" sz="1100" dirty="0">
                <a:solidFill>
                  <a:schemeClr val="tx1"/>
                </a:solidFill>
              </a:rPr>
              <a:t>Four or five signs indicate a moderate substance use disorder.</a:t>
            </a:r>
          </a:p>
          <a:p>
            <a:r>
              <a:rPr lang="en-US" sz="1100" dirty="0">
                <a:solidFill>
                  <a:schemeClr val="tx1"/>
                </a:solidFill>
              </a:rPr>
              <a:t>Six or more symptoms indicate a severe substance use disorder.</a:t>
            </a:r>
            <a:endParaRPr lang="en-US" sz="1100" dirty="0">
              <a:solidFill>
                <a:schemeClr val="tx1"/>
              </a:solidFill>
              <a:latin typeface="Red Hat Text"/>
              <a:sym typeface="Red Hat Text"/>
            </a:endParaRPr>
          </a:p>
          <a:p>
            <a:pPr marL="139700" indent="0"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dirty="0">
                <a:solidFill>
                  <a:schemeClr val="tx1"/>
                </a:solidFill>
              </a:rPr>
              <a:t>Two to three signs indicate a mild substance use disorder.</a:t>
            </a:r>
          </a:p>
          <a:p>
            <a:r>
              <a:rPr lang="en-US" sz="1100" dirty="0">
                <a:solidFill>
                  <a:schemeClr val="tx1"/>
                </a:solidFill>
              </a:rPr>
              <a:t>Four or five signs indicate a moderate substance use disorder.</a:t>
            </a:r>
          </a:p>
          <a:p>
            <a:r>
              <a:rPr lang="en-US" sz="1100" dirty="0">
                <a:solidFill>
                  <a:schemeClr val="tx1"/>
                </a:solidFill>
              </a:rPr>
              <a:t>Six or more symptoms indicate a severe substance use disorder.</a:t>
            </a:r>
            <a:endParaRPr lang="en-US" sz="1100" dirty="0">
              <a:solidFill>
                <a:schemeClr val="tx1"/>
              </a:solidFill>
              <a:latin typeface="Red Hat Text"/>
              <a:sym typeface="Red Hat Text"/>
            </a:endParaRPr>
          </a:p>
          <a:p>
            <a:pPr marL="139700" indent="0">
              <a:buNone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7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9043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19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5663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381" y="2381"/>
            <a:ext cx="6642640" cy="5138738"/>
          </a:xfrm>
          <a:custGeom>
            <a:avLst/>
            <a:gdLst/>
            <a:ahLst/>
            <a:cxnLst/>
            <a:rect l="l" t="t" r="r" b="b"/>
            <a:pathLst>
              <a:path w="8856853" h="6851650" extrusionOk="0">
                <a:moveTo>
                  <a:pt x="0" y="6851650"/>
                </a:moveTo>
                <a:lnTo>
                  <a:pt x="0" y="6433884"/>
                </a:lnTo>
                <a:cubicBezTo>
                  <a:pt x="1681036" y="6368796"/>
                  <a:pt x="3257550" y="5672836"/>
                  <a:pt x="4439349" y="4473956"/>
                </a:cubicBezTo>
                <a:cubicBezTo>
                  <a:pt x="5622417" y="3273870"/>
                  <a:pt x="6295644" y="1685100"/>
                  <a:pt x="6335332" y="0"/>
                </a:cubicBezTo>
                <a:lnTo>
                  <a:pt x="8856853" y="0"/>
                </a:lnTo>
                <a:cubicBezTo>
                  <a:pt x="8845614" y="674103"/>
                  <a:pt x="8760016" y="1344911"/>
                  <a:pt x="8601646" y="2000250"/>
                </a:cubicBezTo>
                <a:cubicBezTo>
                  <a:pt x="8447278" y="2636692"/>
                  <a:pt x="8224456" y="3254546"/>
                  <a:pt x="7937056" y="3843020"/>
                </a:cubicBezTo>
                <a:cubicBezTo>
                  <a:pt x="7653845" y="4422306"/>
                  <a:pt x="7310120" y="4969980"/>
                  <a:pt x="6911594" y="5476875"/>
                </a:cubicBezTo>
                <a:cubicBezTo>
                  <a:pt x="6515100" y="5980576"/>
                  <a:pt x="6066975" y="6441377"/>
                  <a:pt x="5574475" y="68516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2375" y="2375"/>
            <a:ext cx="4762558" cy="4836719"/>
          </a:xfrm>
          <a:custGeom>
            <a:avLst/>
            <a:gdLst/>
            <a:ahLst/>
            <a:cxnLst/>
            <a:rect l="l" t="t" r="r" b="b"/>
            <a:pathLst>
              <a:path w="6328981" h="6427533" extrusionOk="0">
                <a:moveTo>
                  <a:pt x="0" y="3907092"/>
                </a:moveTo>
                <a:cubicBezTo>
                  <a:pt x="1005313" y="3844208"/>
                  <a:pt x="1951406" y="3410027"/>
                  <a:pt x="2654618" y="2688844"/>
                </a:cubicBezTo>
                <a:cubicBezTo>
                  <a:pt x="3360649" y="1967326"/>
                  <a:pt x="3772757" y="1008780"/>
                  <a:pt x="3810635" y="0"/>
                </a:cubicBezTo>
                <a:lnTo>
                  <a:pt x="6328982" y="0"/>
                </a:lnTo>
                <a:cubicBezTo>
                  <a:pt x="6289294" y="1683385"/>
                  <a:pt x="5616575" y="3270631"/>
                  <a:pt x="4434840" y="4469511"/>
                </a:cubicBezTo>
                <a:cubicBezTo>
                  <a:pt x="3254375" y="5667375"/>
                  <a:pt x="1679575" y="6362447"/>
                  <a:pt x="0" y="6427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2375" y="2375"/>
            <a:ext cx="2872234" cy="2945059"/>
          </a:xfrm>
          <a:custGeom>
            <a:avLst/>
            <a:gdLst/>
            <a:ahLst/>
            <a:cxnLst/>
            <a:rect l="l" t="t" r="r" b="b"/>
            <a:pathLst>
              <a:path w="3804284" h="3900741" extrusionOk="0">
                <a:moveTo>
                  <a:pt x="0" y="0"/>
                </a:moveTo>
                <a:lnTo>
                  <a:pt x="3804285" y="0"/>
                </a:lnTo>
                <a:cubicBezTo>
                  <a:pt x="3766408" y="1007123"/>
                  <a:pt x="3354934" y="1964074"/>
                  <a:pt x="2650046" y="2684399"/>
                </a:cubicBezTo>
                <a:cubicBezTo>
                  <a:pt x="1948066" y="3404400"/>
                  <a:pt x="1003605" y="3837896"/>
                  <a:pt x="0" y="3900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855300" y="1991825"/>
            <a:ext cx="74334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/>
        </p:nvSpPr>
        <p:spPr>
          <a:xfrm>
            <a:off x="2381" y="2381"/>
            <a:ext cx="6642640" cy="5138738"/>
          </a:xfrm>
          <a:custGeom>
            <a:avLst/>
            <a:gdLst/>
            <a:ahLst/>
            <a:cxnLst/>
            <a:rect l="l" t="t" r="r" b="b"/>
            <a:pathLst>
              <a:path w="8856853" h="6851650" extrusionOk="0">
                <a:moveTo>
                  <a:pt x="0" y="6851650"/>
                </a:moveTo>
                <a:lnTo>
                  <a:pt x="0" y="6433884"/>
                </a:lnTo>
                <a:cubicBezTo>
                  <a:pt x="1681036" y="6368796"/>
                  <a:pt x="3257550" y="5672836"/>
                  <a:pt x="4439349" y="4473956"/>
                </a:cubicBezTo>
                <a:cubicBezTo>
                  <a:pt x="5622417" y="3273870"/>
                  <a:pt x="6295644" y="1685100"/>
                  <a:pt x="6335332" y="0"/>
                </a:cubicBezTo>
                <a:lnTo>
                  <a:pt x="8856853" y="0"/>
                </a:lnTo>
                <a:cubicBezTo>
                  <a:pt x="8845614" y="674103"/>
                  <a:pt x="8760016" y="1344911"/>
                  <a:pt x="8601646" y="2000250"/>
                </a:cubicBezTo>
                <a:cubicBezTo>
                  <a:pt x="8447278" y="2636692"/>
                  <a:pt x="8224456" y="3254546"/>
                  <a:pt x="7937056" y="3843020"/>
                </a:cubicBezTo>
                <a:cubicBezTo>
                  <a:pt x="7653845" y="4422306"/>
                  <a:pt x="7310120" y="4969980"/>
                  <a:pt x="6911594" y="5476875"/>
                </a:cubicBezTo>
                <a:cubicBezTo>
                  <a:pt x="6515100" y="5980576"/>
                  <a:pt x="6066975" y="6441377"/>
                  <a:pt x="5574475" y="68516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5"/>
          <p:cNvSpPr/>
          <p:nvPr/>
        </p:nvSpPr>
        <p:spPr>
          <a:xfrm>
            <a:off x="2375" y="2375"/>
            <a:ext cx="4762558" cy="4836719"/>
          </a:xfrm>
          <a:custGeom>
            <a:avLst/>
            <a:gdLst/>
            <a:ahLst/>
            <a:cxnLst/>
            <a:rect l="l" t="t" r="r" b="b"/>
            <a:pathLst>
              <a:path w="6328981" h="6427533" extrusionOk="0">
                <a:moveTo>
                  <a:pt x="0" y="3907092"/>
                </a:moveTo>
                <a:cubicBezTo>
                  <a:pt x="1005313" y="3844208"/>
                  <a:pt x="1951406" y="3410027"/>
                  <a:pt x="2654618" y="2688844"/>
                </a:cubicBezTo>
                <a:cubicBezTo>
                  <a:pt x="3360649" y="1967326"/>
                  <a:pt x="3772757" y="1008780"/>
                  <a:pt x="3810635" y="0"/>
                </a:cubicBezTo>
                <a:lnTo>
                  <a:pt x="6328982" y="0"/>
                </a:lnTo>
                <a:cubicBezTo>
                  <a:pt x="6289294" y="1683385"/>
                  <a:pt x="5616575" y="3270631"/>
                  <a:pt x="4434840" y="4469511"/>
                </a:cubicBezTo>
                <a:cubicBezTo>
                  <a:pt x="3254375" y="5667375"/>
                  <a:pt x="1679575" y="6362447"/>
                  <a:pt x="0" y="6427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5"/>
          <p:cNvSpPr/>
          <p:nvPr/>
        </p:nvSpPr>
        <p:spPr>
          <a:xfrm>
            <a:off x="2375" y="2375"/>
            <a:ext cx="2872234" cy="2945059"/>
          </a:xfrm>
          <a:custGeom>
            <a:avLst/>
            <a:gdLst/>
            <a:ahLst/>
            <a:cxnLst/>
            <a:rect l="l" t="t" r="r" b="b"/>
            <a:pathLst>
              <a:path w="3804284" h="3900741" extrusionOk="0">
                <a:moveTo>
                  <a:pt x="0" y="0"/>
                </a:moveTo>
                <a:lnTo>
                  <a:pt x="3804285" y="0"/>
                </a:lnTo>
                <a:cubicBezTo>
                  <a:pt x="3766408" y="1007123"/>
                  <a:pt x="3354934" y="1964074"/>
                  <a:pt x="2650046" y="2684399"/>
                </a:cubicBezTo>
                <a:cubicBezTo>
                  <a:pt x="1948066" y="3404400"/>
                  <a:pt x="1003605" y="3837896"/>
                  <a:pt x="0" y="3900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74334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55300" y="1353947"/>
            <a:ext cx="7433400" cy="3033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⊚"/>
              <a:defRPr/>
            </a:lvl1pPr>
            <a:lvl2pPr marL="914400" lvl="1" indent="-381000" rtl="0">
              <a:spcBef>
                <a:spcPts val="60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60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60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60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60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6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6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600"/>
              </a:spcBef>
              <a:spcAft>
                <a:spcPts val="6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/>
          <p:nvPr/>
        </p:nvSpPr>
        <p:spPr>
          <a:xfrm>
            <a:off x="2381" y="2381"/>
            <a:ext cx="6642640" cy="5138738"/>
          </a:xfrm>
          <a:custGeom>
            <a:avLst/>
            <a:gdLst/>
            <a:ahLst/>
            <a:cxnLst/>
            <a:rect l="l" t="t" r="r" b="b"/>
            <a:pathLst>
              <a:path w="8856853" h="6851650" extrusionOk="0">
                <a:moveTo>
                  <a:pt x="0" y="6851650"/>
                </a:moveTo>
                <a:lnTo>
                  <a:pt x="0" y="6433884"/>
                </a:lnTo>
                <a:cubicBezTo>
                  <a:pt x="1681036" y="6368796"/>
                  <a:pt x="3257550" y="5672836"/>
                  <a:pt x="4439349" y="4473956"/>
                </a:cubicBezTo>
                <a:cubicBezTo>
                  <a:pt x="5622417" y="3273870"/>
                  <a:pt x="6295644" y="1685100"/>
                  <a:pt x="6335332" y="0"/>
                </a:cubicBezTo>
                <a:lnTo>
                  <a:pt x="8856853" y="0"/>
                </a:lnTo>
                <a:cubicBezTo>
                  <a:pt x="8845614" y="674103"/>
                  <a:pt x="8760016" y="1344911"/>
                  <a:pt x="8601646" y="2000250"/>
                </a:cubicBezTo>
                <a:cubicBezTo>
                  <a:pt x="8447278" y="2636692"/>
                  <a:pt x="8224456" y="3254546"/>
                  <a:pt x="7937056" y="3843020"/>
                </a:cubicBezTo>
                <a:cubicBezTo>
                  <a:pt x="7653845" y="4422306"/>
                  <a:pt x="7310120" y="4969980"/>
                  <a:pt x="6911594" y="5476875"/>
                </a:cubicBezTo>
                <a:cubicBezTo>
                  <a:pt x="6515100" y="5980576"/>
                  <a:pt x="6066975" y="6441377"/>
                  <a:pt x="5574475" y="68516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6"/>
          <p:cNvSpPr/>
          <p:nvPr/>
        </p:nvSpPr>
        <p:spPr>
          <a:xfrm>
            <a:off x="2375" y="2375"/>
            <a:ext cx="4762558" cy="4836719"/>
          </a:xfrm>
          <a:custGeom>
            <a:avLst/>
            <a:gdLst/>
            <a:ahLst/>
            <a:cxnLst/>
            <a:rect l="l" t="t" r="r" b="b"/>
            <a:pathLst>
              <a:path w="6328981" h="6427533" extrusionOk="0">
                <a:moveTo>
                  <a:pt x="0" y="3907092"/>
                </a:moveTo>
                <a:cubicBezTo>
                  <a:pt x="1005313" y="3844208"/>
                  <a:pt x="1951406" y="3410027"/>
                  <a:pt x="2654618" y="2688844"/>
                </a:cubicBezTo>
                <a:cubicBezTo>
                  <a:pt x="3360649" y="1967326"/>
                  <a:pt x="3772757" y="1008780"/>
                  <a:pt x="3810635" y="0"/>
                </a:cubicBezTo>
                <a:lnTo>
                  <a:pt x="6328982" y="0"/>
                </a:lnTo>
                <a:cubicBezTo>
                  <a:pt x="6289294" y="1683385"/>
                  <a:pt x="5616575" y="3270631"/>
                  <a:pt x="4434840" y="4469511"/>
                </a:cubicBezTo>
                <a:cubicBezTo>
                  <a:pt x="3254375" y="5667375"/>
                  <a:pt x="1679575" y="6362447"/>
                  <a:pt x="0" y="64275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6"/>
          <p:cNvSpPr/>
          <p:nvPr/>
        </p:nvSpPr>
        <p:spPr>
          <a:xfrm>
            <a:off x="2375" y="2375"/>
            <a:ext cx="2872234" cy="2945059"/>
          </a:xfrm>
          <a:custGeom>
            <a:avLst/>
            <a:gdLst/>
            <a:ahLst/>
            <a:cxnLst/>
            <a:rect l="l" t="t" r="r" b="b"/>
            <a:pathLst>
              <a:path w="3804284" h="3900741" extrusionOk="0">
                <a:moveTo>
                  <a:pt x="0" y="0"/>
                </a:moveTo>
                <a:lnTo>
                  <a:pt x="3804285" y="0"/>
                </a:lnTo>
                <a:cubicBezTo>
                  <a:pt x="3766408" y="1007123"/>
                  <a:pt x="3354934" y="1964074"/>
                  <a:pt x="2650046" y="2684399"/>
                </a:cubicBezTo>
                <a:cubicBezTo>
                  <a:pt x="1948066" y="3404400"/>
                  <a:pt x="1003605" y="3837896"/>
                  <a:pt x="0" y="39007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42875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74334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855275" y="1353950"/>
            <a:ext cx="3473100" cy="341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⊚"/>
              <a:defRPr sz="2000"/>
            </a:lvl1pPr>
            <a:lvl2pPr marL="914400" lvl="1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600"/>
              </a:spcBef>
              <a:spcAft>
                <a:spcPts val="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4815597" y="1353950"/>
            <a:ext cx="3473100" cy="3418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⊚"/>
              <a:defRPr sz="2000"/>
            </a:lvl1pPr>
            <a:lvl2pPr marL="914400" lvl="1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6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6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6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6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600"/>
              </a:spcBef>
              <a:spcAft>
                <a:spcPts val="6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BLANK_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1"/>
          <p:cNvPicPr preferRelativeResize="0"/>
          <p:nvPr/>
        </p:nvPicPr>
        <p:blipFill rotWithShape="1">
          <a:blip r:embed="rId2">
            <a:alphaModFix/>
          </a:blip>
          <a:srcRect b="42419"/>
          <a:stretch/>
        </p:blipFill>
        <p:spPr>
          <a:xfrm>
            <a:off x="-76200" y="0"/>
            <a:ext cx="877585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1"/>
          <p:cNvSpPr/>
          <p:nvPr/>
        </p:nvSpPr>
        <p:spPr>
          <a:xfrm>
            <a:off x="2381" y="2381"/>
            <a:ext cx="6642640" cy="5138738"/>
          </a:xfrm>
          <a:custGeom>
            <a:avLst/>
            <a:gdLst/>
            <a:ahLst/>
            <a:cxnLst/>
            <a:rect l="l" t="t" r="r" b="b"/>
            <a:pathLst>
              <a:path w="8856853" h="6851650" extrusionOk="0">
                <a:moveTo>
                  <a:pt x="0" y="6851650"/>
                </a:moveTo>
                <a:lnTo>
                  <a:pt x="0" y="6433884"/>
                </a:lnTo>
                <a:cubicBezTo>
                  <a:pt x="1681036" y="6368796"/>
                  <a:pt x="3257550" y="5672836"/>
                  <a:pt x="4439349" y="4473956"/>
                </a:cubicBezTo>
                <a:cubicBezTo>
                  <a:pt x="5622417" y="3273870"/>
                  <a:pt x="6295644" y="1685100"/>
                  <a:pt x="6335332" y="0"/>
                </a:cubicBezTo>
                <a:lnTo>
                  <a:pt x="8856853" y="0"/>
                </a:lnTo>
                <a:cubicBezTo>
                  <a:pt x="8845614" y="674103"/>
                  <a:pt x="8760016" y="1344911"/>
                  <a:pt x="8601646" y="2000250"/>
                </a:cubicBezTo>
                <a:cubicBezTo>
                  <a:pt x="8447278" y="2636692"/>
                  <a:pt x="8224456" y="3254546"/>
                  <a:pt x="7937056" y="3843020"/>
                </a:cubicBezTo>
                <a:cubicBezTo>
                  <a:pt x="7653845" y="4422306"/>
                  <a:pt x="7310120" y="4969980"/>
                  <a:pt x="6911594" y="5476875"/>
                </a:cubicBezTo>
                <a:cubicBezTo>
                  <a:pt x="6515100" y="5980576"/>
                  <a:pt x="6066975" y="6441377"/>
                  <a:pt x="5574475" y="6851650"/>
                </a:cubicBezTo>
                <a:close/>
              </a:path>
            </a:pathLst>
          </a:custGeom>
          <a:solidFill>
            <a:srgbClr val="FFFFFF">
              <a:alpha val="39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1"/>
          <p:cNvPicPr preferRelativeResize="0"/>
          <p:nvPr/>
        </p:nvPicPr>
        <p:blipFill rotWithShape="1">
          <a:blip r:embed="rId2">
            <a:alphaModFix amt="75000"/>
          </a:blip>
          <a:srcRect b="18599"/>
          <a:stretch/>
        </p:blipFill>
        <p:spPr>
          <a:xfrm>
            <a:off x="2375" y="0"/>
            <a:ext cx="620792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1"/>
          <p:cNvSpPr/>
          <p:nvPr/>
        </p:nvSpPr>
        <p:spPr>
          <a:xfrm>
            <a:off x="2375" y="2375"/>
            <a:ext cx="4762558" cy="4836719"/>
          </a:xfrm>
          <a:custGeom>
            <a:avLst/>
            <a:gdLst/>
            <a:ahLst/>
            <a:cxnLst/>
            <a:rect l="l" t="t" r="r" b="b"/>
            <a:pathLst>
              <a:path w="6328981" h="6427533" extrusionOk="0">
                <a:moveTo>
                  <a:pt x="0" y="3907092"/>
                </a:moveTo>
                <a:cubicBezTo>
                  <a:pt x="1005313" y="3844208"/>
                  <a:pt x="1951406" y="3410027"/>
                  <a:pt x="2654618" y="2688844"/>
                </a:cubicBezTo>
                <a:cubicBezTo>
                  <a:pt x="3360649" y="1967326"/>
                  <a:pt x="3772757" y="1008780"/>
                  <a:pt x="3810635" y="0"/>
                </a:cubicBezTo>
                <a:lnTo>
                  <a:pt x="6328982" y="0"/>
                </a:lnTo>
                <a:cubicBezTo>
                  <a:pt x="6289294" y="1683385"/>
                  <a:pt x="5616575" y="3270631"/>
                  <a:pt x="4434840" y="4469511"/>
                </a:cubicBezTo>
                <a:cubicBezTo>
                  <a:pt x="3254375" y="5667375"/>
                  <a:pt x="1679575" y="6362447"/>
                  <a:pt x="0" y="6427534"/>
                </a:cubicBezTo>
                <a:close/>
              </a:path>
            </a:pathLst>
          </a:custGeom>
          <a:solidFill>
            <a:srgbClr val="FFFFFF">
              <a:alpha val="122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1"/>
          <p:cNvSpPr/>
          <p:nvPr/>
        </p:nvSpPr>
        <p:spPr>
          <a:xfrm>
            <a:off x="2375" y="2375"/>
            <a:ext cx="2872234" cy="2945059"/>
          </a:xfrm>
          <a:custGeom>
            <a:avLst/>
            <a:gdLst/>
            <a:ahLst/>
            <a:cxnLst/>
            <a:rect l="l" t="t" r="r" b="b"/>
            <a:pathLst>
              <a:path w="3804284" h="3900741" extrusionOk="0">
                <a:moveTo>
                  <a:pt x="0" y="0"/>
                </a:moveTo>
                <a:lnTo>
                  <a:pt x="3804285" y="0"/>
                </a:lnTo>
                <a:cubicBezTo>
                  <a:pt x="3766408" y="1007123"/>
                  <a:pt x="3354934" y="1964074"/>
                  <a:pt x="2650046" y="2684399"/>
                </a:cubicBezTo>
                <a:cubicBezTo>
                  <a:pt x="1948066" y="3404400"/>
                  <a:pt x="1003605" y="3837896"/>
                  <a:pt x="0" y="3900741"/>
                </a:cubicBezTo>
                <a:close/>
              </a:path>
            </a:pathLst>
          </a:custGeom>
          <a:solidFill>
            <a:srgbClr val="FFFFFF">
              <a:alpha val="217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1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2375" y="0"/>
            <a:ext cx="3735399" cy="3802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accent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74334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353947"/>
            <a:ext cx="74334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lvl="1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lvl="2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lvl="3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lvl="4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lvl="5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lvl="6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lvl="7" indent="-38100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lvl="8" indent="-381000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lvl="1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lvl="2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lvl="3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lvl="4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lvl="5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lvl="6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lvl="7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lvl="8" algn="r" rtl="0">
              <a:buNone/>
              <a:defRPr sz="13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7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ctrTitle"/>
          </p:nvPr>
        </p:nvSpPr>
        <p:spPr>
          <a:xfrm>
            <a:off x="855299" y="1376516"/>
            <a:ext cx="8111720" cy="1818967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Treating Adolescents with Substance Use Disorder (SUDs)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D143-F581-4268-AB9D-6C331B5FA747}"/>
              </a:ext>
            </a:extLst>
          </p:cNvPr>
          <p:cNvSpPr txBox="1"/>
          <p:nvPr/>
        </p:nvSpPr>
        <p:spPr>
          <a:xfrm>
            <a:off x="5314950" y="3917950"/>
            <a:ext cx="3759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Mary Dooley, PhD and William Goldman, DO</a:t>
            </a:r>
          </a:p>
          <a:p>
            <a:r>
              <a:rPr lang="en-US">
                <a:solidFill>
                  <a:schemeClr val="tx1"/>
                </a:solidFill>
              </a:rPr>
              <a:t>OHSAM Conference, </a:t>
            </a:r>
            <a:r>
              <a:rPr lang="en-US" dirty="0">
                <a:solidFill>
                  <a:schemeClr val="tx1"/>
                </a:solidFill>
              </a:rPr>
              <a:t>Oct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D88F1D-CAF0-4E54-8A36-685C8138B212}"/>
              </a:ext>
            </a:extLst>
          </p:cNvPr>
          <p:cNvSpPr/>
          <p:nvPr/>
        </p:nvSpPr>
        <p:spPr>
          <a:xfrm>
            <a:off x="64851" y="129922"/>
            <a:ext cx="90791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Adolescent Substance Use Stats</a:t>
            </a: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2C1AE15-6523-4349-99B3-F4F6F1C171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081938"/>
              </p:ext>
            </p:extLst>
          </p:nvPr>
        </p:nvGraphicFramePr>
        <p:xfrm>
          <a:off x="64851" y="790171"/>
          <a:ext cx="9079149" cy="4227915"/>
        </p:xfrm>
        <a:graphic>
          <a:graphicData uri="http://schemas.openxmlformats.org/drawingml/2006/table">
            <a:tbl>
              <a:tblPr firstRow="1" firstCol="1" bandRow="1"/>
              <a:tblGrid>
                <a:gridCol w="3867045">
                  <a:extLst>
                    <a:ext uri="{9D8B030D-6E8A-4147-A177-3AD203B41FA5}">
                      <a16:colId xmlns:a16="http://schemas.microsoft.com/office/drawing/2014/main" val="1936567206"/>
                    </a:ext>
                  </a:extLst>
                </a:gridCol>
                <a:gridCol w="1580444">
                  <a:extLst>
                    <a:ext uri="{9D8B030D-6E8A-4147-A177-3AD203B41FA5}">
                      <a16:colId xmlns:a16="http://schemas.microsoft.com/office/drawing/2014/main" val="4184790444"/>
                    </a:ext>
                  </a:extLst>
                </a:gridCol>
                <a:gridCol w="1815830">
                  <a:extLst>
                    <a:ext uri="{9D8B030D-6E8A-4147-A177-3AD203B41FA5}">
                      <a16:colId xmlns:a16="http://schemas.microsoft.com/office/drawing/2014/main" val="1144553914"/>
                    </a:ext>
                  </a:extLst>
                </a:gridCol>
                <a:gridCol w="1815830">
                  <a:extLst>
                    <a:ext uri="{9D8B030D-6E8A-4147-A177-3AD203B41FA5}">
                      <a16:colId xmlns:a16="http://schemas.microsoft.com/office/drawing/2014/main" val="1847026068"/>
                    </a:ext>
                  </a:extLst>
                </a:gridCol>
              </a:tblGrid>
              <a:tr h="472664">
                <a:tc gridSpan="4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2021-2022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604072"/>
                  </a:ext>
                </a:extLst>
              </a:tr>
              <a:tr h="96721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Substance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2800" b="1" baseline="300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2800" b="1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graders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2800" b="1" baseline="300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2800" b="1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graders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2800" b="1" baseline="30000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2800" b="1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graders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185079"/>
                  </a:ext>
                </a:extLst>
              </a:tr>
              <a:tr h="4726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Nicotine vaping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5240554"/>
                  </a:ext>
                </a:extLst>
              </a:tr>
              <a:tr h="4726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Marijuana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19.5%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788121"/>
                  </a:ext>
                </a:extLst>
              </a:tr>
              <a:tr h="4726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51.9%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424467"/>
                  </a:ext>
                </a:extLst>
              </a:tr>
              <a:tr h="47266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Any illicit drug use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4.9%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259777"/>
                  </a:ext>
                </a:extLst>
              </a:tr>
              <a:tr h="85104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Narcotics other than heroin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Red Hat Text" panose="020B060402020202020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255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941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FF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0FFEB0C-DA70-4837-B4D7-2B4F420C8D57}"/>
              </a:ext>
            </a:extLst>
          </p:cNvPr>
          <p:cNvSpPr/>
          <p:nvPr/>
        </p:nvSpPr>
        <p:spPr>
          <a:xfrm>
            <a:off x="304800" y="349875"/>
            <a:ext cx="8102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Cleveland Adolescents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FDA01F-7F6C-48EA-A8BD-2B341A56C729}"/>
              </a:ext>
            </a:extLst>
          </p:cNvPr>
          <p:cNvSpPr/>
          <p:nvPr/>
        </p:nvSpPr>
        <p:spPr>
          <a:xfrm>
            <a:off x="304800" y="997489"/>
            <a:ext cx="869033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8.73% more likely to have used drugs in the last month than the average American teen</a:t>
            </a:r>
          </a:p>
          <a:p>
            <a:pPr marL="76200" lvl="0">
              <a:buClr>
                <a:srgbClr val="DDE0EB"/>
              </a:buClr>
              <a:buSzPts val="2400"/>
            </a:pPr>
            <a:endParaRPr lang="en-US" sz="2400" dirty="0">
              <a:solidFill>
                <a:srgbClr val="FFFFFF"/>
              </a:solidFill>
              <a:latin typeface="Red Hat Text"/>
              <a:sym typeface="Red Hat Text"/>
            </a:endParaRP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More youth currently using marijuana (one or more times during 30 days before survey) (Cle vs. US, Cle vs. OH)</a:t>
            </a:r>
          </a:p>
          <a:p>
            <a:pPr marL="76200" lvl="0">
              <a:buClr>
                <a:srgbClr val="DDE0EB"/>
              </a:buClr>
              <a:buSzPts val="2400"/>
            </a:pPr>
            <a:endParaRPr lang="en-US" sz="2400" dirty="0">
              <a:solidFill>
                <a:srgbClr val="FFFFFF"/>
              </a:solidFill>
              <a:latin typeface="Red Hat Text"/>
              <a:sym typeface="Red Hat Text"/>
            </a:endParaRP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7.29% of teens 12-17 met criteria for DUD in 2023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3.06% of teens 12-17 met criteria for AUD in 2023</a:t>
            </a:r>
          </a:p>
          <a:p>
            <a:pPr marL="76200" lvl="0">
              <a:buClr>
                <a:srgbClr val="DDE0EB"/>
              </a:buClr>
              <a:buSzPts val="2400"/>
            </a:pPr>
            <a:endParaRPr lang="en-US" sz="2400" dirty="0">
              <a:solidFill>
                <a:srgbClr val="FFFFFF"/>
              </a:solidFill>
              <a:latin typeface="Red Hat Text"/>
              <a:sym typeface="Red Hat Text"/>
            </a:endParaRP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Ohio has one of the highest rates of death due to drug overdose</a:t>
            </a:r>
          </a:p>
        </p:txBody>
      </p:sp>
    </p:spTree>
    <p:extLst>
      <p:ext uri="{BB962C8B-B14F-4D97-AF65-F5344CB8AC3E}">
        <p14:creationId xmlns:p14="http://schemas.microsoft.com/office/powerpoint/2010/main" val="2843024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5BDD30-11F5-2115-A544-53EDA209E4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5534AA-0490-BC7D-18F0-EE79149DA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749" y="0"/>
            <a:ext cx="69845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4492BF-FE06-15F4-BA74-135FF2D1CE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3222D-7EC9-47C5-6384-EC1673051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83" y="859971"/>
            <a:ext cx="8597433" cy="262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38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FD6B8B-B129-168B-8DA0-493EC395BB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6D72C6-185E-2CB7-8542-925C6BB79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86" y="13808"/>
            <a:ext cx="8550133" cy="504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9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D2D7D-262B-8C17-4BB8-4F718C9D8B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6" name="Picture 5" descr="Close-up of several test tubes&#10;&#10;AI-generated content may be incorrect.">
            <a:extLst>
              <a:ext uri="{FF2B5EF4-FFF2-40B4-BE49-F238E27FC236}">
                <a16:creationId xmlns:a16="http://schemas.microsoft.com/office/drawing/2014/main" id="{F5496628-06ED-3772-0180-ABE536D5A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2" y="0"/>
            <a:ext cx="904351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62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73DA7D-EA30-4506-A58E-832A0C03F506}"/>
              </a:ext>
            </a:extLst>
          </p:cNvPr>
          <p:cNvSpPr/>
          <p:nvPr/>
        </p:nvSpPr>
        <p:spPr>
          <a:xfrm>
            <a:off x="3276600" y="2946401"/>
            <a:ext cx="5740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What can we 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738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FF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7F1F17-E7F1-463F-96FF-CFAD26501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724996"/>
            <a:ext cx="6832599" cy="361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74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A999A0-00E1-46C9-B3BC-0C8FE3447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BF4E1F-2A35-4963-A172-36247491A6CB}"/>
              </a:ext>
            </a:extLst>
          </p:cNvPr>
          <p:cNvSpPr/>
          <p:nvPr/>
        </p:nvSpPr>
        <p:spPr>
          <a:xfrm>
            <a:off x="172528" y="250166"/>
            <a:ext cx="80743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Screening in Primary Care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8396BA-9EFA-4BBB-B841-4F02929499D1}"/>
              </a:ext>
            </a:extLst>
          </p:cNvPr>
          <p:cNvSpPr/>
          <p:nvPr/>
        </p:nvSpPr>
        <p:spPr>
          <a:xfrm>
            <a:off x="123217" y="1125200"/>
            <a:ext cx="872895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Screening, Brief Intervention, Referral to Treatment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PCP routinely screen for diseases and promote wellness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Can provide screener to teen/family and refer for </a:t>
            </a:r>
            <a:r>
              <a:rPr lang="en-US" sz="2400" dirty="0" err="1">
                <a:solidFill>
                  <a:schemeClr val="tx1"/>
                </a:solidFill>
                <a:latin typeface="Red Hat Text" panose="020B0604020202020204" charset="0"/>
              </a:rPr>
              <a:t>Beh</a:t>
            </a:r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 Health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PCPs can be trained in brief intervention, including motivational interviewing (can be risky when it comes to teens)</a:t>
            </a:r>
          </a:p>
        </p:txBody>
      </p:sp>
    </p:spTree>
    <p:extLst>
      <p:ext uri="{BB962C8B-B14F-4D97-AF65-F5344CB8AC3E}">
        <p14:creationId xmlns:p14="http://schemas.microsoft.com/office/powerpoint/2010/main" val="833663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A999A0-00E1-46C9-B3BC-0C8FE3447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BF4E1F-2A35-4963-A172-36247491A6CB}"/>
              </a:ext>
            </a:extLst>
          </p:cNvPr>
          <p:cNvSpPr/>
          <p:nvPr/>
        </p:nvSpPr>
        <p:spPr>
          <a:xfrm>
            <a:off x="172528" y="250166"/>
            <a:ext cx="80743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Screening in Primary Care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8396BA-9EFA-4BBB-B841-4F02929499D1}"/>
              </a:ext>
            </a:extLst>
          </p:cNvPr>
          <p:cNvSpPr/>
          <p:nvPr/>
        </p:nvSpPr>
        <p:spPr>
          <a:xfrm>
            <a:off x="123217" y="1125200"/>
            <a:ext cx="872895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Screening should be brief, relevant for adolescents, and culturally appropriate</a:t>
            </a:r>
          </a:p>
          <a:p>
            <a:endParaRPr lang="en-US" sz="20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Additional assessment determines whether an adolescent needs treatment and identifies factors contributing or related to SUD</a:t>
            </a:r>
          </a:p>
          <a:p>
            <a:endParaRPr lang="en-US" sz="20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Brief interventions for substance use can include a brief conversation using motivational interviewing to reduce use and risk behavior</a:t>
            </a:r>
          </a:p>
          <a:p>
            <a:endParaRPr lang="en-US" sz="20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SUD treatments for </a:t>
            </a:r>
            <a:r>
              <a:rPr lang="en-US" sz="2000" dirty="0" err="1">
                <a:solidFill>
                  <a:schemeClr val="tx1"/>
                </a:solidFill>
                <a:latin typeface="Red Hat Text" panose="020B0604020202020204" charset="0"/>
              </a:rPr>
              <a:t>adols</a:t>
            </a:r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 need to be tailored to each individual</a:t>
            </a:r>
          </a:p>
          <a:p>
            <a:endParaRPr lang="en-US" sz="20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Red Hat Text" panose="020B0604020202020204" charset="0"/>
              </a:rPr>
              <a:t>Confidentiality is important. Avoid breaking trust while ensuring safety</a:t>
            </a:r>
          </a:p>
        </p:txBody>
      </p:sp>
    </p:spTree>
    <p:extLst>
      <p:ext uri="{BB962C8B-B14F-4D97-AF65-F5344CB8AC3E}">
        <p14:creationId xmlns:p14="http://schemas.microsoft.com/office/powerpoint/2010/main" val="2621540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3F99BA-ED07-40EA-A910-C8227003B8CD}"/>
              </a:ext>
            </a:extLst>
          </p:cNvPr>
          <p:cNvSpPr txBox="1"/>
          <p:nvPr/>
        </p:nvSpPr>
        <p:spPr>
          <a:xfrm>
            <a:off x="339365" y="780223"/>
            <a:ext cx="8259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Red Hat Display Black" panose="020B0604020202020204" charset="0"/>
              </a:rPr>
              <a:t>What is Substance Use vs. Abuse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A31284-3E89-4EED-8ED7-4673C3D3A882}"/>
              </a:ext>
            </a:extLst>
          </p:cNvPr>
          <p:cNvSpPr/>
          <p:nvPr/>
        </p:nvSpPr>
        <p:spPr>
          <a:xfrm>
            <a:off x="339365" y="1488109"/>
            <a:ext cx="86903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Use, or misuse:</a:t>
            </a:r>
          </a:p>
          <a:p>
            <a:pPr marL="76200" lvl="3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Occasional episodes of substance use rather than chronic, habitual or patterned use</a:t>
            </a:r>
          </a:p>
          <a:p>
            <a:pPr marL="76200" lvl="3">
              <a:buClr>
                <a:srgbClr val="DDE0EB"/>
              </a:buClr>
              <a:buSzPts val="2400"/>
            </a:pPr>
            <a:endParaRPr lang="en-US" sz="2400" dirty="0">
              <a:solidFill>
                <a:srgbClr val="FFFFFF"/>
              </a:solidFill>
              <a:latin typeface="Red Hat Text"/>
              <a:sym typeface="Red Hat Text"/>
            </a:endParaRPr>
          </a:p>
          <a:p>
            <a:pPr marL="76200" lvl="3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Substance use disorder qualified as mild, moderate, or severe</a:t>
            </a:r>
          </a:p>
          <a:p>
            <a:pPr marL="76200" lvl="4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Continued use despite negative consequences</a:t>
            </a:r>
          </a:p>
          <a:p>
            <a:pPr marL="76200" lvl="4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Physical and psychological dependence</a:t>
            </a:r>
          </a:p>
          <a:p>
            <a:pPr marL="76200" lvl="0">
              <a:buClr>
                <a:srgbClr val="DDE0EB"/>
              </a:buClr>
              <a:buSzPts val="2400"/>
            </a:pPr>
            <a:endParaRPr lang="en-US" sz="2400" dirty="0">
              <a:solidFill>
                <a:srgbClr val="FFFFFF"/>
              </a:solidFill>
              <a:latin typeface="Red Hat Text"/>
              <a:sym typeface="Red Hat Text"/>
            </a:endParaRPr>
          </a:p>
        </p:txBody>
      </p:sp>
    </p:spTree>
    <p:extLst>
      <p:ext uri="{BB962C8B-B14F-4D97-AF65-F5344CB8AC3E}">
        <p14:creationId xmlns:p14="http://schemas.microsoft.com/office/powerpoint/2010/main" val="31756693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484BF0B-7D92-49B3-A03E-148758FDCB9F}"/>
              </a:ext>
            </a:extLst>
          </p:cNvPr>
          <p:cNvSpPr/>
          <p:nvPr/>
        </p:nvSpPr>
        <p:spPr>
          <a:xfrm>
            <a:off x="342900" y="146775"/>
            <a:ext cx="8102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Screening in Primary Care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188CA3-CFC3-4484-9EF6-7F651090D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700" y="1161977"/>
            <a:ext cx="6184900" cy="383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99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09EB96-A78D-47C2-888B-6A27DB549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98" y="1009575"/>
            <a:ext cx="8560001" cy="31961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46C418-7CC8-421F-9E3E-F3B5ACE272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2813" y="349240"/>
            <a:ext cx="3378374" cy="38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64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A999A0-00E1-46C9-B3BC-0C8FE3447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BF4E1F-2A35-4963-A172-36247491A6CB}"/>
              </a:ext>
            </a:extLst>
          </p:cNvPr>
          <p:cNvSpPr/>
          <p:nvPr/>
        </p:nvSpPr>
        <p:spPr>
          <a:xfrm>
            <a:off x="172527" y="250166"/>
            <a:ext cx="87289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Treatment in Primary Care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3B7B99-FA07-4E58-AADB-6F083A867419}"/>
              </a:ext>
            </a:extLst>
          </p:cNvPr>
          <p:cNvSpPr/>
          <p:nvPr/>
        </p:nvSpPr>
        <p:spPr>
          <a:xfrm>
            <a:off x="114716" y="1019607"/>
            <a:ext cx="872895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Level 0.5: Early Intervention</a:t>
            </a: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Early intervention can help prevent substance use disorders. 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Early intervention services focus on education and resources for those who may be at risk for a substance use disorder but do not meet the diagnostic criteria. They may be misusing substances. 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Intervention may occur through informal counseling or structured therapy.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587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A999A0-00E1-46C9-B3BC-0C8FE34472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BF4E1F-2A35-4963-A172-36247491A6CB}"/>
              </a:ext>
            </a:extLst>
          </p:cNvPr>
          <p:cNvSpPr/>
          <p:nvPr/>
        </p:nvSpPr>
        <p:spPr>
          <a:xfrm>
            <a:off x="236428" y="186666"/>
            <a:ext cx="87289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Red Hat Display Black"/>
                <a:sym typeface="Red Hat Display Black"/>
              </a:rPr>
              <a:t>Treatment in Primary Care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3B7B99-FA07-4E58-AADB-6F083A867419}"/>
              </a:ext>
            </a:extLst>
          </p:cNvPr>
          <p:cNvSpPr/>
          <p:nvPr/>
        </p:nvSpPr>
        <p:spPr>
          <a:xfrm>
            <a:off x="172526" y="841807"/>
            <a:ext cx="87289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Level 1: Outpatient</a:t>
            </a: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takes place in a non-residential setting, clients can live at home while participating in treatment. 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According to ASAM criteria, outpatient treatment is less than 6 hours per week for adolescents.</a:t>
            </a:r>
          </a:p>
          <a:p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This level of care may be for someone with less severe symptoms of a substance use disorder. It may also be a lower level of care for someone who has completed inpatient treatment. (Step down)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56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FF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ctrTitle" idx="4294967295"/>
          </p:nvPr>
        </p:nvSpPr>
        <p:spPr>
          <a:xfrm>
            <a:off x="304800" y="158750"/>
            <a:ext cx="7886700" cy="78613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Treatment Modalities</a:t>
            </a:r>
            <a:endParaRPr sz="4400" dirty="0"/>
          </a:p>
        </p:txBody>
      </p:sp>
      <p:sp>
        <p:nvSpPr>
          <p:cNvPr id="122" name="Google Shape;122;p18"/>
          <p:cNvSpPr txBox="1">
            <a:spLocks noGrp="1"/>
          </p:cNvSpPr>
          <p:nvPr>
            <p:ph type="subTitle" idx="4294967295"/>
          </p:nvPr>
        </p:nvSpPr>
        <p:spPr>
          <a:xfrm>
            <a:off x="304800" y="1239306"/>
            <a:ext cx="8755380" cy="316759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cognitive–behavioral therapy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motivational interviewing 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family therapy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Group therapy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behavioral therapy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occupational skills training/recreational therapy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Contingency management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assertive continuing care</a:t>
            </a:r>
          </a:p>
          <a:p>
            <a:pPr marL="0" lv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6138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532011" y="0"/>
            <a:ext cx="8079978" cy="77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Protective Factors</a:t>
            </a:r>
            <a:endParaRPr dirty="0"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1"/>
          </p:nvPr>
        </p:nvSpPr>
        <p:spPr>
          <a:xfrm>
            <a:off x="120650" y="901699"/>
            <a:ext cx="8902699" cy="4051301"/>
          </a:xfrm>
          <a:prstGeom prst="rect">
            <a:avLst/>
          </a:prstGeom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76200" lvl="0" indent="0">
              <a:buNone/>
            </a:pPr>
            <a:r>
              <a:rPr lang="en-US" dirty="0"/>
              <a:t>Parent/caregiver/family engagement</a:t>
            </a:r>
          </a:p>
          <a:p>
            <a:pPr marL="76200" lvl="0" indent="0">
              <a:buNone/>
            </a:pPr>
            <a:endParaRPr lang="en-US" dirty="0"/>
          </a:p>
          <a:p>
            <a:pPr marL="76200" lvl="0" indent="0">
              <a:buNone/>
            </a:pPr>
            <a:r>
              <a:rPr lang="en-US" dirty="0"/>
              <a:t>Family support</a:t>
            </a:r>
          </a:p>
          <a:p>
            <a:pPr marL="76200" lvl="0" indent="0">
              <a:buNone/>
            </a:pPr>
            <a:endParaRPr lang="en-US" dirty="0"/>
          </a:p>
          <a:p>
            <a:pPr marL="76200" lvl="0" indent="0">
              <a:buNone/>
            </a:pPr>
            <a:r>
              <a:rPr lang="en-US" dirty="0"/>
              <a:t>Parental disapproval of substance use</a:t>
            </a:r>
          </a:p>
          <a:p>
            <a:pPr marL="76200" lvl="0" indent="0">
              <a:buNone/>
            </a:pPr>
            <a:endParaRPr lang="en-US" dirty="0"/>
          </a:p>
          <a:p>
            <a:pPr marL="76200" lvl="0" indent="0">
              <a:buNone/>
            </a:pPr>
            <a:r>
              <a:rPr lang="en-US" dirty="0"/>
              <a:t>Parental monitoring</a:t>
            </a:r>
          </a:p>
          <a:p>
            <a:pPr marL="76200" lvl="0" indent="0">
              <a:buNone/>
            </a:pPr>
            <a:endParaRPr lang="en-US" dirty="0"/>
          </a:p>
          <a:p>
            <a:pPr marL="76200" lvl="0" indent="0">
              <a:buNone/>
            </a:pPr>
            <a:r>
              <a:rPr lang="en-US" dirty="0"/>
              <a:t>School connectedness</a:t>
            </a:r>
          </a:p>
        </p:txBody>
      </p:sp>
    </p:spTree>
    <p:extLst>
      <p:ext uri="{BB962C8B-B14F-4D97-AF65-F5344CB8AC3E}">
        <p14:creationId xmlns:p14="http://schemas.microsoft.com/office/powerpoint/2010/main" val="2294326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1;p18">
            <a:extLst>
              <a:ext uri="{FF2B5EF4-FFF2-40B4-BE49-F238E27FC236}">
                <a16:creationId xmlns:a16="http://schemas.microsoft.com/office/drawing/2014/main" id="{C73205C1-9BAD-40C2-A497-CBB581687C70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Outcomes of Treatment</a:t>
            </a:r>
          </a:p>
        </p:txBody>
      </p:sp>
      <p:sp>
        <p:nvSpPr>
          <p:cNvPr id="4" name="Google Shape;122;p18">
            <a:extLst>
              <a:ext uri="{FF2B5EF4-FFF2-40B4-BE49-F238E27FC236}">
                <a16:creationId xmlns:a16="http://schemas.microsoft.com/office/drawing/2014/main" id="{7B7DDB5A-6683-4D47-B420-A1B11039AF57}"/>
              </a:ext>
            </a:extLst>
          </p:cNvPr>
          <p:cNvSpPr txBox="1">
            <a:spLocks/>
          </p:cNvSpPr>
          <p:nvPr/>
        </p:nvSpPr>
        <p:spPr>
          <a:xfrm>
            <a:off x="388620" y="1122680"/>
            <a:ext cx="8755380" cy="3171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/>
              <a:t>Abstinence or Reduction in Use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Improved Physical/Mental Health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Better Social/Family Functioning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Academic/Vocational Success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Reduced Legal Issues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Lower Risk of Relapse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Increased Life Satisfaction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Continued Support</a:t>
            </a:r>
          </a:p>
        </p:txBody>
      </p:sp>
    </p:spTree>
    <p:extLst>
      <p:ext uri="{BB962C8B-B14F-4D97-AF65-F5344CB8AC3E}">
        <p14:creationId xmlns:p14="http://schemas.microsoft.com/office/powerpoint/2010/main" val="2805438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1;p18">
            <a:extLst>
              <a:ext uri="{FF2B5EF4-FFF2-40B4-BE49-F238E27FC236}">
                <a16:creationId xmlns:a16="http://schemas.microsoft.com/office/drawing/2014/main" id="{C73205C1-9BAD-40C2-A497-CBB581687C70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Outcomes of Treatment</a:t>
            </a:r>
          </a:p>
        </p:txBody>
      </p:sp>
      <p:sp>
        <p:nvSpPr>
          <p:cNvPr id="4" name="Google Shape;122;p18">
            <a:extLst>
              <a:ext uri="{FF2B5EF4-FFF2-40B4-BE49-F238E27FC236}">
                <a16:creationId xmlns:a16="http://schemas.microsoft.com/office/drawing/2014/main" id="{7B7DDB5A-6683-4D47-B420-A1B11039AF57}"/>
              </a:ext>
            </a:extLst>
          </p:cNvPr>
          <p:cNvSpPr txBox="1">
            <a:spLocks/>
          </p:cNvSpPr>
          <p:nvPr/>
        </p:nvSpPr>
        <p:spPr>
          <a:xfrm>
            <a:off x="304800" y="1362496"/>
            <a:ext cx="8755380" cy="3171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/>
              <a:t>Tanner–Smith and colleagues (2016) examined 125 effect sizes from 17 studies and found a statistically significant effect size of –0.14 (Hedges’ g) for adolescent substance use treatment, compared with practice as usual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there is substantial empirical support for the efficacy of both group and individual CBT for adolescents ages 13–19. </a:t>
            </a:r>
          </a:p>
        </p:txBody>
      </p:sp>
    </p:spTree>
    <p:extLst>
      <p:ext uri="{BB962C8B-B14F-4D97-AF65-F5344CB8AC3E}">
        <p14:creationId xmlns:p14="http://schemas.microsoft.com/office/powerpoint/2010/main" val="37688729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;p18">
            <a:extLst>
              <a:ext uri="{FF2B5EF4-FFF2-40B4-BE49-F238E27FC236}">
                <a16:creationId xmlns:a16="http://schemas.microsoft.com/office/drawing/2014/main" id="{94762C6C-F35D-43DA-AC7A-CAAFA116C20F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Disparities and Concerns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6CDF9D7C-0256-4992-B27B-E95A2F9DB66F}"/>
              </a:ext>
            </a:extLst>
          </p:cNvPr>
          <p:cNvSpPr txBox="1">
            <a:spLocks/>
          </p:cNvSpPr>
          <p:nvPr/>
        </p:nvSpPr>
        <p:spPr>
          <a:xfrm>
            <a:off x="304800" y="1032296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Of the roughly 32% of people of the global majority suffering from addiction, less than 8% get the treatment they need.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“Successful” recovery is considered 1-month post treatment sobriety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;p18">
            <a:extLst>
              <a:ext uri="{FF2B5EF4-FFF2-40B4-BE49-F238E27FC236}">
                <a16:creationId xmlns:a16="http://schemas.microsoft.com/office/drawing/2014/main" id="{94762C6C-F35D-43DA-AC7A-CAAFA116C20F}"/>
              </a:ext>
            </a:extLst>
          </p:cNvPr>
          <p:cNvSpPr txBox="1">
            <a:spLocks/>
          </p:cNvSpPr>
          <p:nvPr/>
        </p:nvSpPr>
        <p:spPr>
          <a:xfrm>
            <a:off x="304799" y="158750"/>
            <a:ext cx="8755379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Relapse and Relapse Prevention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6CDF9D7C-0256-4992-B27B-E95A2F9DB66F}"/>
              </a:ext>
            </a:extLst>
          </p:cNvPr>
          <p:cNvSpPr txBox="1">
            <a:spLocks/>
          </p:cNvSpPr>
          <p:nvPr/>
        </p:nvSpPr>
        <p:spPr>
          <a:xfrm>
            <a:off x="304800" y="1032296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/>
              <a:t>According to the National Institutes of Health (NIH), the relapse rate for substance abuse ranges from 40-60%.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Studies suggest that between 50 percent and 90 percent of addicts relapse at least once in the first four years of sobriety, and most relapse many times.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Marlatt and Gordon (EPPP INFO) Relapse Prevention: immediate determinants and covert antecedents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167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3F99BA-ED07-40EA-A910-C8227003B8CD}"/>
              </a:ext>
            </a:extLst>
          </p:cNvPr>
          <p:cNvSpPr txBox="1"/>
          <p:nvPr/>
        </p:nvSpPr>
        <p:spPr>
          <a:xfrm>
            <a:off x="339365" y="780223"/>
            <a:ext cx="8259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Red Hat Display Black" panose="020B0604020202020204" charset="0"/>
              </a:rPr>
              <a:t>What is Substance Use vs. Abuse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A31284-3E89-4EED-8ED7-4673C3D3A882}"/>
              </a:ext>
            </a:extLst>
          </p:cNvPr>
          <p:cNvSpPr/>
          <p:nvPr/>
        </p:nvSpPr>
        <p:spPr>
          <a:xfrm>
            <a:off x="339365" y="1488109"/>
            <a:ext cx="86903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Physical dependence: body adapts to presence of substance, can experience withdrawal</a:t>
            </a:r>
          </a:p>
          <a:p>
            <a:pPr lvl="0"/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Psychological dependence: need to continue use becomes craving or compulsion</a:t>
            </a:r>
          </a:p>
          <a:p>
            <a:pPr lvl="0"/>
            <a:endParaRPr lang="en-US" sz="2400" dirty="0">
              <a:solidFill>
                <a:schemeClr val="tx1"/>
              </a:solidFill>
              <a:latin typeface="Red Hat Text" panose="020B060402020202020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Two to three signs indicate a mild substance use disorder.</a:t>
            </a: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Four or five signs indicate a moderate substance use disorder.</a:t>
            </a:r>
          </a:p>
          <a:p>
            <a:r>
              <a:rPr lang="en-US" sz="2400" dirty="0">
                <a:solidFill>
                  <a:schemeClr val="tx1"/>
                </a:solidFill>
                <a:latin typeface="Red Hat Text" panose="020B0604020202020204" charset="0"/>
              </a:rPr>
              <a:t>Six or more symptoms indicate a severe substance use disorder.</a:t>
            </a:r>
            <a:endParaRPr lang="en-US" sz="2400" dirty="0">
              <a:solidFill>
                <a:schemeClr val="tx1"/>
              </a:solidFill>
              <a:latin typeface="Red Hat Text" panose="020B0604020202020204" charset="0"/>
              <a:sym typeface="Red Hat Text"/>
            </a:endParaRPr>
          </a:p>
        </p:txBody>
      </p:sp>
    </p:spTree>
    <p:extLst>
      <p:ext uri="{BB962C8B-B14F-4D97-AF65-F5344CB8AC3E}">
        <p14:creationId xmlns:p14="http://schemas.microsoft.com/office/powerpoint/2010/main" val="717104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;p18">
            <a:extLst>
              <a:ext uri="{FF2B5EF4-FFF2-40B4-BE49-F238E27FC236}">
                <a16:creationId xmlns:a16="http://schemas.microsoft.com/office/drawing/2014/main" id="{94762C6C-F35D-43DA-AC7A-CAAFA116C20F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Disparities and Concerns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6CDF9D7C-0256-4992-B27B-E95A2F9DB66F}"/>
              </a:ext>
            </a:extLst>
          </p:cNvPr>
          <p:cNvSpPr txBox="1">
            <a:spLocks/>
          </p:cNvSpPr>
          <p:nvPr/>
        </p:nvSpPr>
        <p:spPr>
          <a:xfrm>
            <a:off x="304800" y="1032296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76200" indent="0">
              <a:buNone/>
            </a:pPr>
            <a:r>
              <a:rPr lang="en-US" dirty="0"/>
              <a:t>Compared with adults of other age groups, young adults are more likely to have substance use disorders (SUDs) but less likely to receive treatment. </a:t>
            </a:r>
          </a:p>
          <a:p>
            <a:endParaRPr lang="en-US" dirty="0"/>
          </a:p>
          <a:p>
            <a:pPr marL="76200" indent="0">
              <a:buNone/>
            </a:pPr>
            <a:r>
              <a:rPr lang="en-US" dirty="0"/>
              <a:t>Across the survey years, the prevalence of treatment use fluctuated insignificantly between 10.9% and 16.9% among young adults with SUDs, and most young adults received SUD treatment in self-help groups and residential and outpatient rehabilitation facilities. </a:t>
            </a:r>
          </a:p>
        </p:txBody>
      </p:sp>
    </p:spTree>
    <p:extLst>
      <p:ext uri="{BB962C8B-B14F-4D97-AF65-F5344CB8AC3E}">
        <p14:creationId xmlns:p14="http://schemas.microsoft.com/office/powerpoint/2010/main" val="39122311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;p18">
            <a:extLst>
              <a:ext uri="{FF2B5EF4-FFF2-40B4-BE49-F238E27FC236}">
                <a16:creationId xmlns:a16="http://schemas.microsoft.com/office/drawing/2014/main" id="{94762C6C-F35D-43DA-AC7A-CAAFA116C20F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Disparities and Concerns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6CDF9D7C-0256-4992-B27B-E95A2F9DB66F}"/>
              </a:ext>
            </a:extLst>
          </p:cNvPr>
          <p:cNvSpPr txBox="1">
            <a:spLocks/>
          </p:cNvSpPr>
          <p:nvPr/>
        </p:nvSpPr>
        <p:spPr>
          <a:xfrm>
            <a:off x="304800" y="699028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31.9% of adolescents aged 12-17 received mental health treatment, based on the 2024 SAMHSA national survey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Major depressive episode: 56.8% received mental health </a:t>
            </a:r>
            <a:r>
              <a:rPr lang="en-US" dirty="0" err="1"/>
              <a:t>tx</a:t>
            </a: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More than 40% did not.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Those who do not receive </a:t>
            </a:r>
            <a:r>
              <a:rPr lang="en-US" dirty="0" err="1"/>
              <a:t>tx</a:t>
            </a:r>
            <a:r>
              <a:rPr lang="en-US" dirty="0"/>
              <a:t>: 8.7% sought </a:t>
            </a:r>
            <a:r>
              <a:rPr lang="en-US" dirty="0" err="1"/>
              <a:t>tx</a:t>
            </a:r>
            <a:r>
              <a:rPr lang="en-US" dirty="0"/>
              <a:t>, 39.4% did not seek </a:t>
            </a:r>
            <a:r>
              <a:rPr lang="en-US" dirty="0" err="1"/>
              <a:t>tx</a:t>
            </a:r>
            <a:r>
              <a:rPr lang="en-US" dirty="0"/>
              <a:t> but thought they should</a:t>
            </a:r>
          </a:p>
        </p:txBody>
      </p:sp>
    </p:spTree>
    <p:extLst>
      <p:ext uri="{BB962C8B-B14F-4D97-AF65-F5344CB8AC3E}">
        <p14:creationId xmlns:p14="http://schemas.microsoft.com/office/powerpoint/2010/main" val="39401779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1;p18">
            <a:extLst>
              <a:ext uri="{FF2B5EF4-FFF2-40B4-BE49-F238E27FC236}">
                <a16:creationId xmlns:a16="http://schemas.microsoft.com/office/drawing/2014/main" id="{94762C6C-F35D-43DA-AC7A-CAAFA116C20F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Disparities and Concerns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6CDF9D7C-0256-4992-B27B-E95A2F9DB66F}"/>
              </a:ext>
            </a:extLst>
          </p:cNvPr>
          <p:cNvSpPr txBox="1">
            <a:spLocks/>
          </p:cNvSpPr>
          <p:nvPr/>
        </p:nvSpPr>
        <p:spPr>
          <a:xfrm>
            <a:off x="304800" y="944880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76200" indent="0">
              <a:buNone/>
            </a:pPr>
            <a:r>
              <a:rPr lang="en-US" sz="2000" dirty="0"/>
              <a:t>Among the 922,000 adolescents aged 12 to 17 in 2022 with a co-occurring MDE and an SUD in the past year:</a:t>
            </a:r>
          </a:p>
          <a:p>
            <a:pPr marL="76200" indent="0">
              <a:buNone/>
            </a:pPr>
            <a:endParaRPr lang="en-US" sz="2000" dirty="0"/>
          </a:p>
          <a:p>
            <a:pPr marL="76200" indent="0">
              <a:buNone/>
            </a:pPr>
            <a:r>
              <a:rPr lang="en-US" sz="2000" dirty="0"/>
              <a:t>71.6% received either substance use treatment or mental health treatment in the past year</a:t>
            </a:r>
          </a:p>
          <a:p>
            <a:pPr marL="76200" indent="0">
              <a:buNone/>
            </a:pPr>
            <a:endParaRPr lang="en-US" sz="2000" dirty="0"/>
          </a:p>
          <a:p>
            <a:pPr marL="76200" indent="0">
              <a:buNone/>
            </a:pPr>
            <a:r>
              <a:rPr lang="en-US" sz="2000" dirty="0"/>
              <a:t>28.4% (or 262,000 people) received neither type of treatment</a:t>
            </a:r>
          </a:p>
          <a:p>
            <a:pPr marL="76200" indent="0">
              <a:buNone/>
            </a:pPr>
            <a:endParaRPr lang="en-US" sz="2000" dirty="0"/>
          </a:p>
          <a:p>
            <a:pPr marL="76200" indent="0">
              <a:buNone/>
            </a:pPr>
            <a:r>
              <a:rPr lang="en-US" sz="2000" dirty="0"/>
              <a:t>Among the 660,000 adolescents with a co-occurring MDE and an SUD who received either substance use treatment or mental health treatment in the past year, most received only mental health treatment (68.8%)</a:t>
            </a:r>
          </a:p>
        </p:txBody>
      </p:sp>
    </p:spTree>
    <p:extLst>
      <p:ext uri="{BB962C8B-B14F-4D97-AF65-F5344CB8AC3E}">
        <p14:creationId xmlns:p14="http://schemas.microsoft.com/office/powerpoint/2010/main" val="1755599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534FC7-3EAF-AABA-B778-56CF25F13A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4" name="Picture 3" descr="A pie chart with numbers and text&#10;&#10;AI-generated content may be incorrect.">
            <a:extLst>
              <a:ext uri="{FF2B5EF4-FFF2-40B4-BE49-F238E27FC236}">
                <a16:creationId xmlns:a16="http://schemas.microsoft.com/office/drawing/2014/main" id="{2E60FCBD-44BC-7BAB-C496-49A7437A7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79" y="0"/>
            <a:ext cx="84848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59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1;p18">
            <a:extLst>
              <a:ext uri="{FF2B5EF4-FFF2-40B4-BE49-F238E27FC236}">
                <a16:creationId xmlns:a16="http://schemas.microsoft.com/office/drawing/2014/main" id="{4D583322-13D9-4B52-A4EB-53A2EE1D2AA0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Gaps in Care</a:t>
            </a:r>
          </a:p>
        </p:txBody>
      </p:sp>
      <p:sp>
        <p:nvSpPr>
          <p:cNvPr id="4" name="Google Shape;122;p18">
            <a:extLst>
              <a:ext uri="{FF2B5EF4-FFF2-40B4-BE49-F238E27FC236}">
                <a16:creationId xmlns:a16="http://schemas.microsoft.com/office/drawing/2014/main" id="{05E10C2B-E372-433A-9A6D-D03614B49229}"/>
              </a:ext>
            </a:extLst>
          </p:cNvPr>
          <p:cNvSpPr txBox="1">
            <a:spLocks/>
          </p:cNvSpPr>
          <p:nvPr/>
        </p:nvSpPr>
        <p:spPr>
          <a:xfrm>
            <a:off x="304800" y="1032296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/>
              <a:t>despite several decades of efforts by experts to identify the best avenues to prevent and reduce adolescent substance use, few youth receive treatment (&lt;15%; SAMHSA,2019).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Very limited research on adolescent substance use and treatment outcomes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1;p18">
            <a:extLst>
              <a:ext uri="{FF2B5EF4-FFF2-40B4-BE49-F238E27FC236}">
                <a16:creationId xmlns:a16="http://schemas.microsoft.com/office/drawing/2014/main" id="{8AA078BA-5BC5-47DE-AACB-2C0E26701E11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Gaps in Care in NEO</a:t>
            </a:r>
          </a:p>
        </p:txBody>
      </p:sp>
      <p:sp>
        <p:nvSpPr>
          <p:cNvPr id="5" name="Google Shape;122;p18">
            <a:extLst>
              <a:ext uri="{FF2B5EF4-FFF2-40B4-BE49-F238E27FC236}">
                <a16:creationId xmlns:a16="http://schemas.microsoft.com/office/drawing/2014/main" id="{7B375B53-AC8C-4457-BD8B-4C5ACA88904C}"/>
              </a:ext>
            </a:extLst>
          </p:cNvPr>
          <p:cNvSpPr txBox="1">
            <a:spLocks/>
          </p:cNvSpPr>
          <p:nvPr/>
        </p:nvSpPr>
        <p:spPr>
          <a:xfrm>
            <a:off x="388620" y="975360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dirty="0"/>
              <a:t>Maximum 12 locations reporting SUD treatment for adolescents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1 solely provides AOD assessments, no treatment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1 is court ordered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1-4 offer inpatient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Most offer outpatient services however may only have one clinician on staff, or utilizes adult services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Difficult to find services, difficult to search through, lists are not updated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975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DA00"/>
            </a:gs>
            <a:gs pos="68000">
              <a:schemeClr val="accent2"/>
            </a:gs>
            <a:gs pos="100000">
              <a:schemeClr val="accent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1;p18">
            <a:extLst>
              <a:ext uri="{FF2B5EF4-FFF2-40B4-BE49-F238E27FC236}">
                <a16:creationId xmlns:a16="http://schemas.microsoft.com/office/drawing/2014/main" id="{8AA078BA-5BC5-47DE-AACB-2C0E26701E11}"/>
              </a:ext>
            </a:extLst>
          </p:cNvPr>
          <p:cNvSpPr txBox="1">
            <a:spLocks/>
          </p:cNvSpPr>
          <p:nvPr/>
        </p:nvSpPr>
        <p:spPr>
          <a:xfrm>
            <a:off x="304800" y="158750"/>
            <a:ext cx="7886700" cy="78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ed Hat Display Black"/>
              <a:buNone/>
              <a:defRPr sz="3200" b="0" i="0" u="none" strike="noStrike" cap="none">
                <a:solidFill>
                  <a:schemeClr val="dk1"/>
                </a:solidFill>
                <a:latin typeface="Red Hat Display Black"/>
                <a:ea typeface="Red Hat Display Black"/>
                <a:cs typeface="Red Hat Display Black"/>
                <a:sym typeface="Red Hat Display Black"/>
              </a:defRPr>
            </a:lvl9pPr>
          </a:lstStyle>
          <a:p>
            <a:r>
              <a:rPr lang="en-US" sz="4400" dirty="0"/>
              <a:t>The End</a:t>
            </a:r>
          </a:p>
        </p:txBody>
      </p:sp>
      <p:sp>
        <p:nvSpPr>
          <p:cNvPr id="5" name="Google Shape;122;p18">
            <a:extLst>
              <a:ext uri="{FF2B5EF4-FFF2-40B4-BE49-F238E27FC236}">
                <a16:creationId xmlns:a16="http://schemas.microsoft.com/office/drawing/2014/main" id="{7B375B53-AC8C-4457-BD8B-4C5ACA88904C}"/>
              </a:ext>
            </a:extLst>
          </p:cNvPr>
          <p:cNvSpPr txBox="1">
            <a:spLocks/>
          </p:cNvSpPr>
          <p:nvPr/>
        </p:nvSpPr>
        <p:spPr>
          <a:xfrm>
            <a:off x="388620" y="975360"/>
            <a:ext cx="8755380" cy="374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/>
              <a:t>Questions!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75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532011" y="0"/>
            <a:ext cx="8079978" cy="77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Diagnostic Criteria</a:t>
            </a:r>
            <a:endParaRPr dirty="0"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1"/>
          </p:nvPr>
        </p:nvSpPr>
        <p:spPr>
          <a:xfrm>
            <a:off x="152401" y="1168800"/>
            <a:ext cx="8877300" cy="3415900"/>
          </a:xfrm>
          <a:prstGeom prst="rect">
            <a:avLst/>
          </a:prstGeom>
        </p:spPr>
        <p:txBody>
          <a:bodyPr spcFirstLastPara="1" wrap="square" lIns="0" tIns="0" rIns="0" bIns="0" numCol="2" anchor="t" anchorCtr="0">
            <a:noAutofit/>
          </a:bodyPr>
          <a:lstStyle/>
          <a:p>
            <a:pPr marL="533400" lvl="0" indent="-457200">
              <a:buAutoNum type="arabicPeriod"/>
            </a:pPr>
            <a:r>
              <a:rPr lang="en-US" dirty="0"/>
              <a:t>Using more of a substance than intended or using it for longer than you’re meant to.</a:t>
            </a:r>
          </a:p>
          <a:p>
            <a:pPr marL="533400" lvl="0" indent="-457200">
              <a:buAutoNum type="arabicPeriod"/>
            </a:pPr>
            <a:r>
              <a:rPr lang="en-US" dirty="0"/>
              <a:t>Trying to cut down or stop using the substance but being unable to.</a:t>
            </a:r>
          </a:p>
          <a:p>
            <a:pPr marL="533400" lvl="0" indent="-457200">
              <a:buAutoNum type="arabicPeriod"/>
            </a:pPr>
            <a:r>
              <a:rPr lang="en-US" dirty="0"/>
              <a:t>Experiencing intense cravings or urges to use the substance.</a:t>
            </a:r>
          </a:p>
          <a:p>
            <a:pPr marL="533400" lvl="0" indent="-457200">
              <a:buAutoNum type="arabicPeriod"/>
            </a:pPr>
            <a:r>
              <a:rPr lang="en-US" dirty="0"/>
              <a:t>Increased tolerance (Needing more of the substance to get the desired effect)</a:t>
            </a:r>
          </a:p>
          <a:p>
            <a:pPr marL="533400" lvl="0" indent="-457200">
              <a:buAutoNum type="arabicPeriod"/>
            </a:pPr>
            <a:r>
              <a:rPr lang="en-US" dirty="0"/>
              <a:t>Developing withdrawal symptoms when not using the substance.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532011" y="0"/>
            <a:ext cx="8079978" cy="77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Diagnostic Criteria</a:t>
            </a:r>
            <a:endParaRPr dirty="0"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1"/>
          </p:nvPr>
        </p:nvSpPr>
        <p:spPr>
          <a:xfrm>
            <a:off x="120650" y="901699"/>
            <a:ext cx="8902699" cy="4051301"/>
          </a:xfrm>
          <a:prstGeom prst="rect">
            <a:avLst/>
          </a:prstGeom>
        </p:spPr>
        <p:txBody>
          <a:bodyPr spcFirstLastPara="1" wrap="square" lIns="0" tIns="0" rIns="0" bIns="0" numCol="2" anchor="t" anchorCtr="0">
            <a:noAutofit/>
          </a:bodyPr>
          <a:lstStyle/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Spending more time getting and using drugs and recovering from substance use.</a:t>
            </a:r>
          </a:p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Neglecting responsibilities at home, work or school because of substance use.</a:t>
            </a:r>
          </a:p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Continuing to use even when it causes relationship problems.</a:t>
            </a:r>
          </a:p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Giving up important or desirable social and recreational activities due to substance use.</a:t>
            </a:r>
          </a:p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Using substances in risky settings that put you in danger.</a:t>
            </a:r>
          </a:p>
          <a:p>
            <a:pPr marL="533400" lvl="0" indent="-457200">
              <a:buFont typeface="+mj-lt"/>
              <a:buAutoNum type="arabicPeriod" startAt="6"/>
            </a:pPr>
            <a:r>
              <a:rPr lang="en-US" dirty="0"/>
              <a:t>Continuing to use despite the substance causing problems to your physical and mental health.</a:t>
            </a:r>
          </a:p>
        </p:txBody>
      </p:sp>
    </p:spTree>
    <p:extLst>
      <p:ext uri="{BB962C8B-B14F-4D97-AF65-F5344CB8AC3E}">
        <p14:creationId xmlns:p14="http://schemas.microsoft.com/office/powerpoint/2010/main" val="390171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>
            <a:spLocks noGrp="1"/>
          </p:cNvSpPr>
          <p:nvPr>
            <p:ph type="title"/>
          </p:nvPr>
        </p:nvSpPr>
        <p:spPr>
          <a:xfrm>
            <a:off x="532011" y="0"/>
            <a:ext cx="8079978" cy="775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Diagnostic Criteria</a:t>
            </a:r>
            <a:endParaRPr dirty="0"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1"/>
          </p:nvPr>
        </p:nvSpPr>
        <p:spPr>
          <a:xfrm>
            <a:off x="120650" y="901699"/>
            <a:ext cx="8902699" cy="4051301"/>
          </a:xfrm>
          <a:prstGeom prst="rect">
            <a:avLst/>
          </a:prstGeom>
        </p:spPr>
        <p:txBody>
          <a:bodyPr spcFirstLastPara="1" wrap="square" lIns="0" tIns="0" rIns="0" bIns="0" numCol="1" anchor="t" anchorCtr="0">
            <a:noAutofit/>
          </a:bodyPr>
          <a:lstStyle/>
          <a:p>
            <a:pPr marL="76200" indent="0">
              <a:buNone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Progression: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Experimental use (or prescription use).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Occasional use (or using prescriptions not as directed).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Heavy use.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Substance use disorder.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  <a:latin typeface="Red Hat Text" panose="020B0604020202020204" charset="0"/>
              <a:ea typeface="Arial"/>
              <a:cs typeface="Arial"/>
              <a:sym typeface="Arial"/>
            </a:endParaRPr>
          </a:p>
          <a:p>
            <a:pPr marL="76200" indent="0">
              <a:buNone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Why the progression and the progression’s path/timeline depends on: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The substance’s effect on your brain chemistry.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Genetics.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Mental health conditions.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Access and exposure to the substance.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Red Hat Text" panose="020B0604020202020204" charset="0"/>
                <a:ea typeface="Arial"/>
                <a:cs typeface="Arial"/>
                <a:sym typeface="Arial"/>
              </a:rPr>
              <a:t>Adverse childhood experiences (ACEs).</a:t>
            </a:r>
          </a:p>
        </p:txBody>
      </p:sp>
    </p:spTree>
    <p:extLst>
      <p:ext uri="{BB962C8B-B14F-4D97-AF65-F5344CB8AC3E}">
        <p14:creationId xmlns:p14="http://schemas.microsoft.com/office/powerpoint/2010/main" val="2730506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3F99BA-ED07-40EA-A910-C8227003B8CD}"/>
              </a:ext>
            </a:extLst>
          </p:cNvPr>
          <p:cNvSpPr txBox="1"/>
          <p:nvPr/>
        </p:nvSpPr>
        <p:spPr>
          <a:xfrm>
            <a:off x="339365" y="269849"/>
            <a:ext cx="8918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Red Hat Display Black" panose="020B0604020202020204" charset="0"/>
              </a:rPr>
              <a:t>Common Co-Occurring Disorders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A31284-3E89-4EED-8ED7-4673C3D3A882}"/>
              </a:ext>
            </a:extLst>
          </p:cNvPr>
          <p:cNvSpPr/>
          <p:nvPr/>
        </p:nvSpPr>
        <p:spPr>
          <a:xfrm>
            <a:off x="339365" y="1232922"/>
            <a:ext cx="86903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Attention-deficit/hyperactivity disorder (ADHD)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Bipolar disorder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Borderline personality disorder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Depression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Generalized anxiety disorder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Panic disorder</a:t>
            </a:r>
          </a:p>
          <a:p>
            <a:pPr marL="76200" lvl="0">
              <a:buClr>
                <a:srgbClr val="DDE0EB"/>
              </a:buClr>
              <a:buSzPts val="2400"/>
            </a:pPr>
            <a:r>
              <a:rPr lang="en-US" sz="2400" dirty="0">
                <a:solidFill>
                  <a:srgbClr val="FFFFFF"/>
                </a:solidFill>
                <a:latin typeface="Red Hat Text"/>
                <a:sym typeface="Red Hat Text"/>
              </a:rPr>
              <a:t>Post-traumatic stress disorder (PTSD)</a:t>
            </a:r>
          </a:p>
        </p:txBody>
      </p:sp>
    </p:spTree>
    <p:extLst>
      <p:ext uri="{BB962C8B-B14F-4D97-AF65-F5344CB8AC3E}">
        <p14:creationId xmlns:p14="http://schemas.microsoft.com/office/powerpoint/2010/main" val="1052519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FF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ctrTitle" idx="4294967295"/>
          </p:nvPr>
        </p:nvSpPr>
        <p:spPr>
          <a:xfrm>
            <a:off x="304800" y="158750"/>
            <a:ext cx="8216900" cy="1058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Signs in Adolescents</a:t>
            </a:r>
            <a:endParaRPr sz="6000" dirty="0"/>
          </a:p>
        </p:txBody>
      </p:sp>
      <p:sp>
        <p:nvSpPr>
          <p:cNvPr id="122" name="Google Shape;122;p18"/>
          <p:cNvSpPr txBox="1">
            <a:spLocks noGrp="1"/>
          </p:cNvSpPr>
          <p:nvPr>
            <p:ph type="subTitle" idx="4294967295"/>
          </p:nvPr>
        </p:nvSpPr>
        <p:spPr>
          <a:xfrm>
            <a:off x="4546600" y="1213626"/>
            <a:ext cx="4267200" cy="28977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Trouble sleeping/over sleeping</a:t>
            </a:r>
            <a:endParaRPr dirty="0"/>
          </a:p>
        </p:txBody>
      </p:sp>
      <p:sp>
        <p:nvSpPr>
          <p:cNvPr id="4" name="Google Shape;122;p18">
            <a:extLst>
              <a:ext uri="{FF2B5EF4-FFF2-40B4-BE49-F238E27FC236}">
                <a16:creationId xmlns:a16="http://schemas.microsoft.com/office/drawing/2014/main" id="{CAEA92FD-7586-4ABA-8D09-E1F42E584FAA}"/>
              </a:ext>
            </a:extLst>
          </p:cNvPr>
          <p:cNvSpPr txBox="1">
            <a:spLocks/>
          </p:cNvSpPr>
          <p:nvPr/>
        </p:nvSpPr>
        <p:spPr>
          <a:xfrm>
            <a:off x="4546600" y="4042476"/>
            <a:ext cx="4698999" cy="28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Changes in overall energy levels</a:t>
            </a:r>
          </a:p>
        </p:txBody>
      </p:sp>
      <p:sp>
        <p:nvSpPr>
          <p:cNvPr id="5" name="Google Shape;122;p18">
            <a:extLst>
              <a:ext uri="{FF2B5EF4-FFF2-40B4-BE49-F238E27FC236}">
                <a16:creationId xmlns:a16="http://schemas.microsoft.com/office/drawing/2014/main" id="{61071304-3035-4B5A-848A-2D0D8F8312EE}"/>
              </a:ext>
            </a:extLst>
          </p:cNvPr>
          <p:cNvSpPr txBox="1">
            <a:spLocks/>
          </p:cNvSpPr>
          <p:nvPr/>
        </p:nvSpPr>
        <p:spPr>
          <a:xfrm>
            <a:off x="279400" y="1315152"/>
            <a:ext cx="4267200" cy="28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Difficulty in daily functioning</a:t>
            </a:r>
          </a:p>
        </p:txBody>
      </p:sp>
      <p:sp>
        <p:nvSpPr>
          <p:cNvPr id="6" name="Google Shape;122;p18">
            <a:extLst>
              <a:ext uri="{FF2B5EF4-FFF2-40B4-BE49-F238E27FC236}">
                <a16:creationId xmlns:a16="http://schemas.microsoft.com/office/drawing/2014/main" id="{A89AD81D-73D7-4182-A8EB-6D6E74D81D35}"/>
              </a:ext>
            </a:extLst>
          </p:cNvPr>
          <p:cNvSpPr txBox="1">
            <a:spLocks/>
          </p:cNvSpPr>
          <p:nvPr/>
        </p:nvSpPr>
        <p:spPr>
          <a:xfrm>
            <a:off x="279400" y="4580676"/>
            <a:ext cx="4838699" cy="28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Loss of interest in hobbies/friends</a:t>
            </a:r>
          </a:p>
        </p:txBody>
      </p:sp>
      <p:sp>
        <p:nvSpPr>
          <p:cNvPr id="7" name="Google Shape;122;p18">
            <a:extLst>
              <a:ext uri="{FF2B5EF4-FFF2-40B4-BE49-F238E27FC236}">
                <a16:creationId xmlns:a16="http://schemas.microsoft.com/office/drawing/2014/main" id="{668335DA-23B6-4A41-AA50-2C561C108FF6}"/>
              </a:ext>
            </a:extLst>
          </p:cNvPr>
          <p:cNvSpPr txBox="1">
            <a:spLocks/>
          </p:cNvSpPr>
          <p:nvPr/>
        </p:nvSpPr>
        <p:spPr>
          <a:xfrm>
            <a:off x="88900" y="3533239"/>
            <a:ext cx="5956299" cy="385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Disruptive/aggressive in home or school</a:t>
            </a:r>
          </a:p>
        </p:txBody>
      </p:sp>
      <p:sp>
        <p:nvSpPr>
          <p:cNvPr id="8" name="Google Shape;122;p18">
            <a:extLst>
              <a:ext uri="{FF2B5EF4-FFF2-40B4-BE49-F238E27FC236}">
                <a16:creationId xmlns:a16="http://schemas.microsoft.com/office/drawing/2014/main" id="{76C8CA75-B375-44CE-962C-DDB01E4EAB71}"/>
              </a:ext>
            </a:extLst>
          </p:cNvPr>
          <p:cNvSpPr txBox="1">
            <a:spLocks/>
          </p:cNvSpPr>
          <p:nvPr/>
        </p:nvSpPr>
        <p:spPr>
          <a:xfrm>
            <a:off x="6197601" y="3066506"/>
            <a:ext cx="1714499" cy="385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headaches</a:t>
            </a:r>
          </a:p>
        </p:txBody>
      </p:sp>
      <p:sp>
        <p:nvSpPr>
          <p:cNvPr id="9" name="Google Shape;122;p18">
            <a:extLst>
              <a:ext uri="{FF2B5EF4-FFF2-40B4-BE49-F238E27FC236}">
                <a16:creationId xmlns:a16="http://schemas.microsoft.com/office/drawing/2014/main" id="{D85498A0-637C-43FD-872E-34199C1AB72B}"/>
              </a:ext>
            </a:extLst>
          </p:cNvPr>
          <p:cNvSpPr txBox="1">
            <a:spLocks/>
          </p:cNvSpPr>
          <p:nvPr/>
        </p:nvSpPr>
        <p:spPr>
          <a:xfrm>
            <a:off x="3530602" y="1787221"/>
            <a:ext cx="3898899" cy="28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Fidgeting, shakes or tremors</a:t>
            </a:r>
          </a:p>
        </p:txBody>
      </p:sp>
      <p:sp>
        <p:nvSpPr>
          <p:cNvPr id="10" name="Google Shape;122;p18">
            <a:extLst>
              <a:ext uri="{FF2B5EF4-FFF2-40B4-BE49-F238E27FC236}">
                <a16:creationId xmlns:a16="http://schemas.microsoft.com/office/drawing/2014/main" id="{DBE8DD57-8D80-45D6-9E5E-E2A6BEFB3549}"/>
              </a:ext>
            </a:extLst>
          </p:cNvPr>
          <p:cNvSpPr txBox="1">
            <a:spLocks/>
          </p:cNvSpPr>
          <p:nvPr/>
        </p:nvSpPr>
        <p:spPr>
          <a:xfrm>
            <a:off x="279400" y="2097984"/>
            <a:ext cx="3682999" cy="310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Depression/mood swings</a:t>
            </a:r>
          </a:p>
        </p:txBody>
      </p:sp>
      <p:sp>
        <p:nvSpPr>
          <p:cNvPr id="12" name="Google Shape;122;p18">
            <a:extLst>
              <a:ext uri="{FF2B5EF4-FFF2-40B4-BE49-F238E27FC236}">
                <a16:creationId xmlns:a16="http://schemas.microsoft.com/office/drawing/2014/main" id="{F1E6FF01-0DB9-4BCD-87A4-5712C0CA4F6C}"/>
              </a:ext>
            </a:extLst>
          </p:cNvPr>
          <p:cNvSpPr txBox="1">
            <a:spLocks/>
          </p:cNvSpPr>
          <p:nvPr/>
        </p:nvSpPr>
        <p:spPr>
          <a:xfrm>
            <a:off x="6730999" y="2478531"/>
            <a:ext cx="1911349" cy="289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Stealing/lying</a:t>
            </a:r>
          </a:p>
        </p:txBody>
      </p:sp>
      <p:sp>
        <p:nvSpPr>
          <p:cNvPr id="13" name="Google Shape;122;p18">
            <a:extLst>
              <a:ext uri="{FF2B5EF4-FFF2-40B4-BE49-F238E27FC236}">
                <a16:creationId xmlns:a16="http://schemas.microsoft.com/office/drawing/2014/main" id="{126A5775-C8D7-4AA9-86DC-7DB0E98BD032}"/>
              </a:ext>
            </a:extLst>
          </p:cNvPr>
          <p:cNvSpPr txBox="1">
            <a:spLocks/>
          </p:cNvSpPr>
          <p:nvPr/>
        </p:nvSpPr>
        <p:spPr>
          <a:xfrm>
            <a:off x="749300" y="2739407"/>
            <a:ext cx="4673599" cy="443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ed Hat Text"/>
              <a:buChar char="⊚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●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Text"/>
              <a:buChar char="○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2400"/>
              <a:buFont typeface="Red Hat Text"/>
              <a:buChar char="■"/>
              <a:defRPr sz="2400" b="0" i="0" u="none" strike="noStrike" cap="none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>
            <a:pPr marL="0" indent="0">
              <a:spcAft>
                <a:spcPts val="600"/>
              </a:spcAft>
              <a:buFont typeface="Red Hat Text"/>
              <a:buNone/>
            </a:pPr>
            <a:r>
              <a:rPr lang="en-US" dirty="0"/>
              <a:t>Secretive, locking bedroom door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FF"/>
            </a:gs>
            <a:gs pos="68000">
              <a:schemeClr val="accent1"/>
            </a:gs>
            <a:gs pos="100000">
              <a:schemeClr val="accent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ctrTitle" idx="4294967295"/>
          </p:nvPr>
        </p:nvSpPr>
        <p:spPr>
          <a:xfrm>
            <a:off x="304800" y="158750"/>
            <a:ext cx="7886700" cy="78613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Risk Factors for Use</a:t>
            </a:r>
            <a:endParaRPr sz="4400" dirty="0"/>
          </a:p>
        </p:txBody>
      </p:sp>
      <p:sp>
        <p:nvSpPr>
          <p:cNvPr id="122" name="Google Shape;122;p18"/>
          <p:cNvSpPr txBox="1">
            <a:spLocks noGrp="1"/>
          </p:cNvSpPr>
          <p:nvPr>
            <p:ph type="subTitle" idx="4294967295"/>
          </p:nvPr>
        </p:nvSpPr>
        <p:spPr>
          <a:xfrm>
            <a:off x="304800" y="1032296"/>
            <a:ext cx="8755380" cy="374544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Family history of substance abuse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Favorable parental attitudes towards the behavior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Poor parental monitoring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Parental substance use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Family rejection of sexual orientation or gender identity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Association with delinquent or substance using peers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Lack of school connectedness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Low academic achievement</a:t>
            </a:r>
          </a:p>
          <a:p>
            <a:pPr marL="0" lvl="0" indent="0">
              <a:spcAft>
                <a:spcPts val="600"/>
              </a:spcAft>
              <a:buNone/>
            </a:pPr>
            <a:r>
              <a:rPr lang="en-US" dirty="0"/>
              <a:t>History of abuse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9529526"/>
      </p:ext>
    </p:extLst>
  </p:cSld>
  <p:clrMapOvr>
    <a:masterClrMapping/>
  </p:clrMapOvr>
</p:sld>
</file>

<file path=ppt/theme/theme1.xml><?xml version="1.0" encoding="utf-8"?>
<a:theme xmlns:a="http://schemas.openxmlformats.org/drawingml/2006/main" name="Virgilia template">
  <a:themeElements>
    <a:clrScheme name="Custom 347">
      <a:dk1>
        <a:srgbClr val="FFFFFF"/>
      </a:dk1>
      <a:lt1>
        <a:srgbClr val="01050E"/>
      </a:lt1>
      <a:dk2>
        <a:srgbClr val="DDE0EB"/>
      </a:dk2>
      <a:lt2>
        <a:srgbClr val="777FA0"/>
      </a:lt2>
      <a:accent1>
        <a:srgbClr val="0342A9"/>
      </a:accent1>
      <a:accent2>
        <a:srgbClr val="0F9EC5"/>
      </a:accent2>
      <a:accent3>
        <a:srgbClr val="023290"/>
      </a:accent3>
      <a:accent4>
        <a:srgbClr val="027190"/>
      </a:accent4>
      <a:accent5>
        <a:srgbClr val="022376"/>
      </a:accent5>
      <a:accent6>
        <a:srgbClr val="01135D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9498</TotalTime>
  <Words>2280</Words>
  <Application>Microsoft Office PowerPoint</Application>
  <PresentationFormat>On-screen Show (16:9)</PresentationFormat>
  <Paragraphs>282</Paragraphs>
  <Slides>36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Red Hat Display Black</vt:lpstr>
      <vt:lpstr>Calibri</vt:lpstr>
      <vt:lpstr>Red Hat Text</vt:lpstr>
      <vt:lpstr>Arial</vt:lpstr>
      <vt:lpstr>Times New Roman</vt:lpstr>
      <vt:lpstr>Symbol</vt:lpstr>
      <vt:lpstr>Virgilia template</vt:lpstr>
      <vt:lpstr>Treating Adolescents with Substance Use Disorder (SUDs)</vt:lpstr>
      <vt:lpstr>PowerPoint Presentation</vt:lpstr>
      <vt:lpstr>PowerPoint Presentation</vt:lpstr>
      <vt:lpstr>Diagnostic Criteria</vt:lpstr>
      <vt:lpstr>Diagnostic Criteria</vt:lpstr>
      <vt:lpstr>Diagnostic Criteria</vt:lpstr>
      <vt:lpstr>PowerPoint Presentation</vt:lpstr>
      <vt:lpstr>Signs in Adolescents</vt:lpstr>
      <vt:lpstr>Risk Factors for 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Treatment Modalities</vt:lpstr>
      <vt:lpstr>Protective Factors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Mental and Emotional Health</dc:title>
  <dc:creator>Mary Dooley</dc:creator>
  <cp:lastModifiedBy>Mary Dooley</cp:lastModifiedBy>
  <cp:revision>57</cp:revision>
  <dcterms:modified xsi:type="dcterms:W3CDTF">2025-10-13T16:42:21Z</dcterms:modified>
</cp:coreProperties>
</file>